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0" r:id="rId1"/>
  </p:sldMasterIdLst>
  <p:notesMasterIdLst>
    <p:notesMasterId r:id="rId53"/>
  </p:notesMasterIdLst>
  <p:handoutMasterIdLst>
    <p:handoutMasterId r:id="rId54"/>
  </p:handoutMasterIdLst>
  <p:sldIdLst>
    <p:sldId id="256" r:id="rId2"/>
    <p:sldId id="364" r:id="rId3"/>
    <p:sldId id="378" r:id="rId4"/>
    <p:sldId id="262" r:id="rId5"/>
    <p:sldId id="282" r:id="rId6"/>
    <p:sldId id="265" r:id="rId7"/>
    <p:sldId id="263" r:id="rId8"/>
    <p:sldId id="340" r:id="rId9"/>
    <p:sldId id="276" r:id="rId10"/>
    <p:sldId id="279" r:id="rId11"/>
    <p:sldId id="278" r:id="rId12"/>
    <p:sldId id="277" r:id="rId13"/>
    <p:sldId id="390" r:id="rId14"/>
    <p:sldId id="337" r:id="rId15"/>
    <p:sldId id="373" r:id="rId16"/>
    <p:sldId id="342" r:id="rId17"/>
    <p:sldId id="344" r:id="rId18"/>
    <p:sldId id="345" r:id="rId19"/>
    <p:sldId id="372" r:id="rId20"/>
    <p:sldId id="366" r:id="rId21"/>
    <p:sldId id="308" r:id="rId22"/>
    <p:sldId id="380" r:id="rId23"/>
    <p:sldId id="371" r:id="rId24"/>
    <p:sldId id="374" r:id="rId25"/>
    <p:sldId id="375" r:id="rId26"/>
    <p:sldId id="381" r:id="rId27"/>
    <p:sldId id="383" r:id="rId28"/>
    <p:sldId id="357" r:id="rId29"/>
    <p:sldId id="281" r:id="rId30"/>
    <p:sldId id="360" r:id="rId31"/>
    <p:sldId id="358" r:id="rId32"/>
    <p:sldId id="347" r:id="rId33"/>
    <p:sldId id="362" r:id="rId34"/>
    <p:sldId id="361" r:id="rId35"/>
    <p:sldId id="348" r:id="rId36"/>
    <p:sldId id="349" r:id="rId37"/>
    <p:sldId id="350" r:id="rId38"/>
    <p:sldId id="351" r:id="rId39"/>
    <p:sldId id="352" r:id="rId40"/>
    <p:sldId id="353" r:id="rId41"/>
    <p:sldId id="369" r:id="rId42"/>
    <p:sldId id="354" r:id="rId43"/>
    <p:sldId id="384" r:id="rId44"/>
    <p:sldId id="306" r:id="rId45"/>
    <p:sldId id="365" r:id="rId46"/>
    <p:sldId id="387" r:id="rId47"/>
    <p:sldId id="388" r:id="rId48"/>
    <p:sldId id="389" r:id="rId49"/>
    <p:sldId id="379" r:id="rId50"/>
    <p:sldId id="257" r:id="rId51"/>
    <p:sldId id="386" r:id="rId5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92D050"/>
    <a:srgbClr val="EC767C"/>
    <a:srgbClr val="C07B8A"/>
    <a:srgbClr val="878BB8"/>
    <a:srgbClr val="FF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845" autoAdjust="0"/>
    <p:restoredTop sz="94675" autoAdjust="0"/>
  </p:normalViewPr>
  <p:slideViewPr>
    <p:cSldViewPr snapToGrid="0">
      <p:cViewPr>
        <p:scale>
          <a:sx n="118" d="100"/>
          <a:sy n="118" d="100"/>
        </p:scale>
        <p:origin x="-630"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5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vl1pPr>
          </a:lstStyle>
          <a:p>
            <a:pPr>
              <a:defRPr/>
            </a:pPr>
            <a:endParaRPr lang="en-US"/>
          </a:p>
        </p:txBody>
      </p:sp>
      <p:sp>
        <p:nvSpPr>
          <p:cNvPr id="1331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5C9A5B54-A5C3-4704-9779-05E3A50F2993}" type="datetimeFigureOut">
              <a:rPr lang="en-US"/>
              <a:pPr>
                <a:defRPr/>
              </a:pPr>
              <a:t>4/14/2011</a:t>
            </a:fld>
            <a:endParaRPr lang="en-US" dirty="0"/>
          </a:p>
        </p:txBody>
      </p:sp>
      <p:sp>
        <p:nvSpPr>
          <p:cNvPr id="1331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vl1pPr>
          </a:lstStyle>
          <a:p>
            <a:pPr>
              <a:defRPr/>
            </a:pPr>
            <a:endParaRPr lang="en-US"/>
          </a:p>
        </p:txBody>
      </p:sp>
      <p:sp>
        <p:nvSpPr>
          <p:cNvPr id="1331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3B284B4-02B7-4F4A-B5B6-7444213C8BCB}"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9B948A5-C1D4-49BE-87F6-56BE4A1D4113}" type="datetimeFigureOut">
              <a:rPr lang="en-US"/>
              <a:pPr>
                <a:defRPr/>
              </a:pPr>
              <a:t>4/14/2011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DDBB95C-5273-47D1-9E55-8AEC9FFEA92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3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EC9D47-2293-46EC-A091-22B4989EC338}" type="slidenum">
              <a:rPr lang="en-US" smtClean="0">
                <a:cs typeface="Arial" charset="0"/>
              </a:rPr>
              <a:pPr fontAlgn="base">
                <a:spcBef>
                  <a:spcPct val="0"/>
                </a:spcBef>
                <a:spcAft>
                  <a:spcPct val="0"/>
                </a:spcAft>
                <a:defRPr/>
              </a:pPr>
              <a:t>1</a:t>
            </a:fld>
            <a:endParaRPr lang="en-US" dirty="0"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EFBB20-8787-4BFB-AF30-4743F94A75D5}" type="slidenum">
              <a:rPr lang="en-US" smtClean="0">
                <a:cs typeface="Arial" charset="0"/>
              </a:rPr>
              <a:pPr fontAlgn="base">
                <a:spcBef>
                  <a:spcPct val="0"/>
                </a:spcBef>
                <a:spcAft>
                  <a:spcPct val="0"/>
                </a:spcAft>
                <a:defRPr/>
              </a:pPr>
              <a:t>10</a:t>
            </a:fld>
            <a:endParaRPr lang="en-US" dirty="0" smtClean="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B566579-7C1A-4432-BB61-6A342483F7CC}" type="slidenum">
              <a:rPr lang="en-US" smtClean="0">
                <a:cs typeface="Arial" charset="0"/>
              </a:rPr>
              <a:pPr fontAlgn="base">
                <a:spcBef>
                  <a:spcPct val="0"/>
                </a:spcBef>
                <a:spcAft>
                  <a:spcPct val="0"/>
                </a:spcAft>
                <a:defRPr/>
              </a:pPr>
              <a:t>11</a:t>
            </a:fld>
            <a:endParaRPr lang="en-US" dirty="0" smtClean="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4520577-A85C-4188-BC87-56D61951430E}" type="slidenum">
              <a:rPr lang="en-US" smtClean="0">
                <a:cs typeface="Arial" charset="0"/>
              </a:rPr>
              <a:pPr fontAlgn="base">
                <a:spcBef>
                  <a:spcPct val="0"/>
                </a:spcBef>
                <a:spcAft>
                  <a:spcPct val="0"/>
                </a:spcAft>
                <a:defRPr/>
              </a:pPr>
              <a:t>12</a:t>
            </a:fld>
            <a:endParaRPr lang="en-US" dirty="0" smtClean="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US" smtClean="0"/>
              <a:t>In some ways, Medical Homes have been around for a long time but the level of interest in medical homes is relatively new</a:t>
            </a:r>
          </a:p>
          <a:p>
            <a:pPr eaLnBrk="1" hangingPunct="1">
              <a:spcBef>
                <a:spcPct val="0"/>
              </a:spcBef>
              <a:buFontTx/>
              <a:buChar char="-"/>
            </a:pPr>
            <a:r>
              <a:rPr lang="en-US" smtClean="0"/>
              <a:t> Medical homes are physician directed and oriented toward meeting the needs of the enrollee as “whole-person”; however, medical homes are largely focused on primary care.</a:t>
            </a:r>
          </a:p>
          <a:p>
            <a:pPr eaLnBrk="1" hangingPunct="1">
              <a:spcBef>
                <a:spcPct val="0"/>
              </a:spcBef>
              <a:buFontTx/>
              <a:buChar char="-"/>
            </a:pPr>
            <a:r>
              <a:rPr lang="en-US" smtClean="0"/>
              <a:t> Remember, Medical Homes are practice-based.  You still need a way to organize and administer a medical home program; medical homes don’t run themselves.</a:t>
            </a:r>
          </a:p>
          <a:p>
            <a:pPr eaLnBrk="1" hangingPunct="1">
              <a:spcBef>
                <a:spcPct val="0"/>
              </a:spcBef>
              <a:buFontTx/>
              <a:buChar char="-"/>
            </a:pPr>
            <a:r>
              <a:rPr lang="en-US" smtClean="0"/>
              <a:t> Medical homes generally don’t have financial incentives built-in to manage utilization but they are  theoretically very qualtiy driven</a:t>
            </a:r>
          </a:p>
          <a:p>
            <a:pPr eaLnBrk="1" hangingPunct="1">
              <a:spcBef>
                <a:spcPct val="0"/>
              </a:spcBef>
              <a:buFontTx/>
              <a:buChar char="-"/>
            </a:pPr>
            <a:r>
              <a:rPr lang="en-US" smtClean="0"/>
              <a:t> Medical homes make a strong complement to a PCCM, MCO or ACO model if done effectively. But they are not the same as a PCCM.  PCCMs like NC and OK are fully organized around the medical home model, but a medical home isn’t a “program” – it is a way of organizing care.  So it isn’t comparable to a PCCM program.</a:t>
            </a:r>
          </a:p>
          <a:p>
            <a:pPr eaLnBrk="1" hangingPunct="1">
              <a:spcBef>
                <a:spcPct val="0"/>
              </a:spcBef>
              <a:buFontTx/>
              <a:buChar char="-"/>
            </a:pPr>
            <a:r>
              <a:rPr lang="en-US" smtClean="0"/>
              <a:t> Like other models, the outcomes produced are likely to be consistent with the level of effort and resources; programs without resources can’t do much.  This is an opportunity for a state to purchase value; you tell the network what you want to buy and you pay them for the work, monitor and continuously improve.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FF82A03-D3DD-4A84-8BD2-FE73D29D94F2}" type="slidenum">
              <a:rPr lang="en-US" smtClean="0">
                <a:cs typeface="Arial" charset="0"/>
              </a:rPr>
              <a:pPr fontAlgn="base">
                <a:spcBef>
                  <a:spcPct val="0"/>
                </a:spcBef>
                <a:spcAft>
                  <a:spcPct val="0"/>
                </a:spcAft>
                <a:defRPr/>
              </a:pPr>
              <a:t>13</a:t>
            </a:fld>
            <a:endParaRPr lang="en-US" dirty="0" smtClean="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0B241A-EB61-4F5D-B4DD-22091AA400B2}" type="slidenum">
              <a:rPr lang="en-US" smtClean="0">
                <a:cs typeface="Arial" charset="0"/>
              </a:rPr>
              <a:pPr fontAlgn="base">
                <a:spcBef>
                  <a:spcPct val="0"/>
                </a:spcBef>
                <a:spcAft>
                  <a:spcPct val="0"/>
                </a:spcAft>
                <a:defRPr/>
              </a:pPr>
              <a:t>14</a:t>
            </a:fld>
            <a:endParaRPr lang="en-US" dirty="0" smtClean="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5C9587-CBC5-4AD3-B4F2-A95951FB5366}" type="slidenum">
              <a:rPr lang="en-US" smtClean="0">
                <a:cs typeface="Arial" charset="0"/>
              </a:rPr>
              <a:pPr fontAlgn="base">
                <a:spcBef>
                  <a:spcPct val="0"/>
                </a:spcBef>
                <a:spcAft>
                  <a:spcPct val="0"/>
                </a:spcAft>
                <a:defRPr/>
              </a:pPr>
              <a:t>15</a:t>
            </a:fld>
            <a:endParaRPr lang="en-US" dirty="0" smtClean="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0657427-A747-43FD-AD74-581FD49A0337}" type="slidenum">
              <a:rPr lang="en-US" smtClean="0">
                <a:cs typeface="Arial" charset="0"/>
              </a:rPr>
              <a:pPr fontAlgn="base">
                <a:spcBef>
                  <a:spcPct val="0"/>
                </a:spcBef>
                <a:spcAft>
                  <a:spcPct val="0"/>
                </a:spcAft>
                <a:defRPr/>
              </a:pPr>
              <a:t>16</a:t>
            </a:fld>
            <a:endParaRPr lang="en-US" dirty="0" smtClean="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1B24F3-0932-49E3-A917-1D4C8BCCC3B3}" type="slidenum">
              <a:rPr lang="en-US" smtClean="0">
                <a:cs typeface="Arial" charset="0"/>
              </a:rPr>
              <a:pPr fontAlgn="base">
                <a:spcBef>
                  <a:spcPct val="0"/>
                </a:spcBef>
                <a:spcAft>
                  <a:spcPct val="0"/>
                </a:spcAft>
                <a:defRPr/>
              </a:pPr>
              <a:t>17</a:t>
            </a:fld>
            <a:endParaRPr lang="en-US" dirty="0" smtClean="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AF2274-B665-43F6-B9FA-2E65F30F5F0D}" type="slidenum">
              <a:rPr lang="en-US" smtClean="0">
                <a:cs typeface="Arial" charset="0"/>
              </a:rPr>
              <a:pPr fontAlgn="base">
                <a:spcBef>
                  <a:spcPct val="0"/>
                </a:spcBef>
                <a:spcAft>
                  <a:spcPct val="0"/>
                </a:spcAft>
                <a:defRPr/>
              </a:pPr>
              <a:t>18</a:t>
            </a:fld>
            <a:endParaRPr lang="en-US" dirty="0" smtClean="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80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F5FC25-6AD4-4BF6-A56C-A48B146B53A0}" type="slidenum">
              <a:rPr lang="en-US" smtClean="0">
                <a:cs typeface="Arial" charset="0"/>
              </a:rPr>
              <a:pPr fontAlgn="base">
                <a:spcBef>
                  <a:spcPct val="0"/>
                </a:spcBef>
                <a:spcAft>
                  <a:spcPct val="0"/>
                </a:spcAft>
                <a:defRPr/>
              </a:pPr>
              <a:t>19</a:t>
            </a:fld>
            <a:endParaRPr lang="en-US" dirty="0"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A16981-916A-47A5-BDCE-E44554047034}" type="slidenum">
              <a:rPr lang="en-US" smtClean="0">
                <a:cs typeface="Arial" charset="0"/>
              </a:rPr>
              <a:pPr fontAlgn="base">
                <a:spcBef>
                  <a:spcPct val="0"/>
                </a:spcBef>
                <a:spcAft>
                  <a:spcPct val="0"/>
                </a:spcAft>
                <a:defRPr/>
              </a:pPr>
              <a:t>2</a:t>
            </a:fld>
            <a:endParaRPr lang="en-US" dirty="0" smtClean="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42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5150633-98B0-492E-8B57-E190B2480A41}" type="slidenum">
              <a:rPr lang="en-US" smtClean="0">
                <a:cs typeface="Arial" charset="0"/>
              </a:rPr>
              <a:pPr fontAlgn="base">
                <a:spcBef>
                  <a:spcPct val="0"/>
                </a:spcBef>
                <a:spcAft>
                  <a:spcPct val="0"/>
                </a:spcAft>
                <a:defRPr/>
              </a:pPr>
              <a:t>20</a:t>
            </a:fld>
            <a:endParaRPr lang="en-US" dirty="0" smtClean="0">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63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7E063E-B306-4257-ACA4-CA423AC0DB18}" type="slidenum">
              <a:rPr lang="en-US" smtClean="0">
                <a:cs typeface="Arial" charset="0"/>
              </a:rPr>
              <a:pPr fontAlgn="base">
                <a:spcBef>
                  <a:spcPct val="0"/>
                </a:spcBef>
                <a:spcAft>
                  <a:spcPct val="0"/>
                </a:spcAft>
                <a:defRPr/>
              </a:pPr>
              <a:t>21</a:t>
            </a:fld>
            <a:endParaRPr lang="en-US" dirty="0" smtClean="0">
              <a:cs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95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3BC070-1FC4-4B29-BA36-BA361E235DB8}" type="slidenum">
              <a:rPr lang="en-US" smtClean="0">
                <a:cs typeface="Arial" charset="0"/>
              </a:rPr>
              <a:pPr fontAlgn="base">
                <a:spcBef>
                  <a:spcPct val="0"/>
                </a:spcBef>
                <a:spcAft>
                  <a:spcPct val="0"/>
                </a:spcAft>
                <a:defRPr/>
              </a:pPr>
              <a:t>22</a:t>
            </a:fld>
            <a:endParaRPr lang="en-US" dirty="0" smtClean="0">
              <a:cs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95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76AC0A1-34CA-422E-8980-81B7F123AFB8}" type="slidenum">
              <a:rPr lang="en-US" smtClean="0">
                <a:cs typeface="Arial" charset="0"/>
              </a:rPr>
              <a:pPr fontAlgn="base">
                <a:spcBef>
                  <a:spcPct val="0"/>
                </a:spcBef>
                <a:spcAft>
                  <a:spcPct val="0"/>
                </a:spcAft>
                <a:defRPr/>
              </a:pPr>
              <a:t>23</a:t>
            </a:fld>
            <a:endParaRPr lang="en-US" dirty="0" smtClean="0">
              <a:cs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85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FB3D28-20D9-48D1-9892-65BD3FDB9286}" type="slidenum">
              <a:rPr lang="en-US" smtClean="0">
                <a:cs typeface="Arial" charset="0"/>
              </a:rPr>
              <a:pPr fontAlgn="base">
                <a:spcBef>
                  <a:spcPct val="0"/>
                </a:spcBef>
                <a:spcAft>
                  <a:spcPct val="0"/>
                </a:spcAft>
                <a:defRPr/>
              </a:pPr>
              <a:t>24</a:t>
            </a:fld>
            <a:endParaRPr lang="en-US" dirty="0" smtClean="0">
              <a:cs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85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3AB9B7-7EA5-4D92-8005-4D85FD9A3F86}" type="slidenum">
              <a:rPr lang="en-US" smtClean="0">
                <a:cs typeface="Arial" charset="0"/>
              </a:rPr>
              <a:pPr fontAlgn="base">
                <a:spcBef>
                  <a:spcPct val="0"/>
                </a:spcBef>
                <a:spcAft>
                  <a:spcPct val="0"/>
                </a:spcAft>
                <a:defRPr/>
              </a:pPr>
              <a:t>25</a:t>
            </a:fld>
            <a:endParaRPr lang="en-US" dirty="0" smtClean="0">
              <a:cs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24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EFEE3A-2E4F-47EF-9B28-5DB5CF282F09}" type="slidenum">
              <a:rPr lang="en-US" smtClean="0">
                <a:cs typeface="Arial" charset="0"/>
              </a:rPr>
              <a:pPr fontAlgn="base">
                <a:spcBef>
                  <a:spcPct val="0"/>
                </a:spcBef>
                <a:spcAft>
                  <a:spcPct val="0"/>
                </a:spcAft>
                <a:defRPr/>
              </a:pPr>
              <a:t>26</a:t>
            </a:fld>
            <a:endParaRPr lang="en-US" dirty="0" smtClean="0">
              <a:cs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24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25CFEA-527F-4284-AC07-EF9B0BD8C82A}" type="slidenum">
              <a:rPr lang="en-US" smtClean="0">
                <a:cs typeface="Arial" charset="0"/>
              </a:rPr>
              <a:pPr fontAlgn="base">
                <a:spcBef>
                  <a:spcPct val="0"/>
                </a:spcBef>
                <a:spcAft>
                  <a:spcPct val="0"/>
                </a:spcAft>
                <a:defRPr/>
              </a:pPr>
              <a:t>27</a:t>
            </a:fld>
            <a:endParaRPr lang="en-US" dirty="0" smtClean="0">
              <a:cs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65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2BEA093-1C8D-4960-8840-EFECEE18AAAD}" type="slidenum">
              <a:rPr lang="en-US" smtClean="0">
                <a:cs typeface="Arial" charset="0"/>
              </a:rPr>
              <a:pPr fontAlgn="base">
                <a:spcBef>
                  <a:spcPct val="0"/>
                </a:spcBef>
                <a:spcAft>
                  <a:spcPct val="0"/>
                </a:spcAft>
                <a:defRPr/>
              </a:pPr>
              <a:t>28</a:t>
            </a:fld>
            <a:endParaRPr lang="en-US" dirty="0" smtClean="0">
              <a:cs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24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5343A8-62EB-4709-AA65-0C9AC7D8D8D7}" type="slidenum">
              <a:rPr lang="en-US" smtClean="0">
                <a:cs typeface="Arial" charset="0"/>
              </a:rPr>
              <a:pPr fontAlgn="base">
                <a:spcBef>
                  <a:spcPct val="0"/>
                </a:spcBef>
                <a:spcAft>
                  <a:spcPct val="0"/>
                </a:spcAft>
                <a:defRPr/>
              </a:pPr>
              <a:t>29</a:t>
            </a:fld>
            <a:endParaRPr lang="en-US" dirty="0"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5A710DBC-FFE1-430A-95AF-A2E9FACB6AB3}"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45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A37639-0F96-4965-A695-8581836F73BF}" type="slidenum">
              <a:rPr lang="en-US" smtClean="0">
                <a:cs typeface="Arial" charset="0"/>
              </a:rPr>
              <a:pPr fontAlgn="base">
                <a:spcBef>
                  <a:spcPct val="0"/>
                </a:spcBef>
                <a:spcAft>
                  <a:spcPct val="0"/>
                </a:spcAft>
                <a:defRPr/>
              </a:pPr>
              <a:t>30</a:t>
            </a:fld>
            <a:endParaRPr lang="en-US" dirty="0" smtClean="0">
              <a:cs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86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C26F51-10A4-4029-8E02-59B8617FAA1A}" type="slidenum">
              <a:rPr lang="en-US" smtClean="0">
                <a:cs typeface="Arial" charset="0"/>
              </a:rPr>
              <a:pPr fontAlgn="base">
                <a:spcBef>
                  <a:spcPct val="0"/>
                </a:spcBef>
                <a:spcAft>
                  <a:spcPct val="0"/>
                </a:spcAft>
                <a:defRPr/>
              </a:pPr>
              <a:t>31</a:t>
            </a:fld>
            <a:endParaRPr lang="en-US" dirty="0" smtClean="0">
              <a:cs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06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520873B-7DFF-4AE2-933A-F4EA5D49B00C}" type="slidenum">
              <a:rPr lang="en-US" smtClean="0">
                <a:cs typeface="Arial" charset="0"/>
              </a:rPr>
              <a:pPr fontAlgn="base">
                <a:spcBef>
                  <a:spcPct val="0"/>
                </a:spcBef>
                <a:spcAft>
                  <a:spcPct val="0"/>
                </a:spcAft>
                <a:defRPr/>
              </a:pPr>
              <a:t>32</a:t>
            </a:fld>
            <a:endParaRPr lang="en-US" dirty="0" smtClean="0">
              <a:cs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3384DF-14F1-4918-98AC-FBFC25BEBAEA}" type="slidenum">
              <a:rPr lang="en-US" smtClean="0">
                <a:cs typeface="Arial" charset="0"/>
              </a:rPr>
              <a:pPr fontAlgn="base">
                <a:spcBef>
                  <a:spcPct val="0"/>
                </a:spcBef>
                <a:spcAft>
                  <a:spcPct val="0"/>
                </a:spcAft>
                <a:defRPr/>
              </a:pPr>
              <a:t>33</a:t>
            </a:fld>
            <a:endParaRPr lang="en-US" dirty="0" smtClean="0">
              <a:cs typeface="Arial"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47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B09B64-9C59-4CED-8EFC-7E65DFCAB414}" type="slidenum">
              <a:rPr lang="en-US" smtClean="0">
                <a:cs typeface="Arial" charset="0"/>
              </a:rPr>
              <a:pPr fontAlgn="base">
                <a:spcBef>
                  <a:spcPct val="0"/>
                </a:spcBef>
                <a:spcAft>
                  <a:spcPct val="0"/>
                </a:spcAft>
                <a:defRPr/>
              </a:pPr>
              <a:t>34</a:t>
            </a:fld>
            <a:endParaRPr lang="en-US" dirty="0" smtClean="0">
              <a:cs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68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877374-DEAA-49B3-9070-19AC0D998367}" type="slidenum">
              <a:rPr lang="en-US" smtClean="0">
                <a:cs typeface="Arial" charset="0"/>
              </a:rPr>
              <a:pPr fontAlgn="base">
                <a:spcBef>
                  <a:spcPct val="0"/>
                </a:spcBef>
                <a:spcAft>
                  <a:spcPct val="0"/>
                </a:spcAft>
                <a:defRPr/>
              </a:pPr>
              <a:t>35</a:t>
            </a:fld>
            <a:endParaRPr lang="en-US" dirty="0" smtClean="0">
              <a:cs typeface="Arial"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88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459DA4-AB38-4530-BD8F-04463346A099}" type="slidenum">
              <a:rPr lang="en-US" smtClean="0">
                <a:cs typeface="Arial" charset="0"/>
              </a:rPr>
              <a:pPr fontAlgn="base">
                <a:spcBef>
                  <a:spcPct val="0"/>
                </a:spcBef>
                <a:spcAft>
                  <a:spcPct val="0"/>
                </a:spcAft>
                <a:defRPr/>
              </a:pPr>
              <a:t>36</a:t>
            </a:fld>
            <a:endParaRPr lang="en-US" dirty="0" smtClean="0">
              <a:cs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08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BD61F2-79FE-48F0-920B-047B21F71914}" type="slidenum">
              <a:rPr lang="en-US" smtClean="0">
                <a:cs typeface="Arial" charset="0"/>
              </a:rPr>
              <a:pPr fontAlgn="base">
                <a:spcBef>
                  <a:spcPct val="0"/>
                </a:spcBef>
                <a:spcAft>
                  <a:spcPct val="0"/>
                </a:spcAft>
                <a:defRPr/>
              </a:pPr>
              <a:t>37</a:t>
            </a:fld>
            <a:endParaRPr lang="en-US" dirty="0" smtClean="0">
              <a:cs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29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3E83ED-EDD7-42D5-8C93-411960EA779E}" type="slidenum">
              <a:rPr lang="en-US" smtClean="0">
                <a:cs typeface="Arial" charset="0"/>
              </a:rPr>
              <a:pPr fontAlgn="base">
                <a:spcBef>
                  <a:spcPct val="0"/>
                </a:spcBef>
                <a:spcAft>
                  <a:spcPct val="0"/>
                </a:spcAft>
                <a:defRPr/>
              </a:pPr>
              <a:t>38</a:t>
            </a:fld>
            <a:endParaRPr lang="en-US" dirty="0" smtClean="0">
              <a:cs typeface="Arial"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49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8F6760-DD4C-4898-8BE0-C0258884D27F}" type="slidenum">
              <a:rPr lang="en-US" smtClean="0">
                <a:cs typeface="Arial" charset="0"/>
              </a:rPr>
              <a:pPr fontAlgn="base">
                <a:spcBef>
                  <a:spcPct val="0"/>
                </a:spcBef>
                <a:spcAft>
                  <a:spcPct val="0"/>
                </a:spcAft>
                <a:defRPr/>
              </a:pPr>
              <a:t>39</a:t>
            </a:fld>
            <a:endParaRPr lang="en-US" dirty="0"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E1C946-3020-41EF-93E4-5BD8696657C9}" type="slidenum">
              <a:rPr lang="en-US" smtClean="0">
                <a:cs typeface="Arial" charset="0"/>
              </a:rPr>
              <a:pPr fontAlgn="base">
                <a:spcBef>
                  <a:spcPct val="0"/>
                </a:spcBef>
                <a:spcAft>
                  <a:spcPct val="0"/>
                </a:spcAft>
                <a:defRPr/>
              </a:pPr>
              <a:t>4</a:t>
            </a:fld>
            <a:endParaRPr lang="en-US" dirty="0" smtClean="0">
              <a:cs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70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CF6E37-F5B6-4CAB-983B-5AFFFDB98A9D}" type="slidenum">
              <a:rPr lang="en-US" smtClean="0">
                <a:cs typeface="Arial" charset="0"/>
              </a:rPr>
              <a:pPr fontAlgn="base">
                <a:spcBef>
                  <a:spcPct val="0"/>
                </a:spcBef>
                <a:spcAft>
                  <a:spcPct val="0"/>
                </a:spcAft>
                <a:defRPr/>
              </a:pPr>
              <a:t>40</a:t>
            </a:fld>
            <a:endParaRPr lang="en-US" dirty="0" smtClean="0">
              <a:cs typeface="Arial"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25A4DDAC-5CF8-4FC0-AEDD-D9B6D29B216D}" type="slidenum">
              <a:rPr lang="en-US" smtClean="0"/>
              <a:pPr>
                <a:defRPr/>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90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812451-11F1-4D84-9A6E-3371E7D90AEA}" type="slidenum">
              <a:rPr lang="en-US" smtClean="0">
                <a:cs typeface="Arial" charset="0"/>
              </a:rPr>
              <a:pPr fontAlgn="base">
                <a:spcBef>
                  <a:spcPct val="0"/>
                </a:spcBef>
                <a:spcAft>
                  <a:spcPct val="0"/>
                </a:spcAft>
                <a:defRPr/>
              </a:pPr>
              <a:t>42</a:t>
            </a:fld>
            <a:endParaRPr lang="en-US" dirty="0" smtClean="0">
              <a:cs typeface="Arial"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90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4525C3-CE59-4008-9F12-E2F1E0E2E039}" type="slidenum">
              <a:rPr lang="en-US" smtClean="0">
                <a:cs typeface="Arial" charset="0"/>
              </a:rPr>
              <a:pPr fontAlgn="base">
                <a:spcBef>
                  <a:spcPct val="0"/>
                </a:spcBef>
                <a:spcAft>
                  <a:spcPct val="0"/>
                </a:spcAft>
                <a:defRPr/>
              </a:pPr>
              <a:t>43</a:t>
            </a:fld>
            <a:endParaRPr lang="en-US" dirty="0" smtClean="0">
              <a:cs typeface="Arial"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11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AAB133-BF85-4ECE-8BD7-3E8578813F9D}" type="slidenum">
              <a:rPr lang="en-US" smtClean="0">
                <a:cs typeface="Arial" charset="0"/>
              </a:rPr>
              <a:pPr fontAlgn="base">
                <a:spcBef>
                  <a:spcPct val="0"/>
                </a:spcBef>
                <a:spcAft>
                  <a:spcPct val="0"/>
                </a:spcAft>
                <a:defRPr/>
              </a:pPr>
              <a:t>44</a:t>
            </a:fld>
            <a:endParaRPr lang="en-US" dirty="0" smtClean="0">
              <a:cs typeface="Arial"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52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9FD9D8B-FB20-426A-8052-64A9F02171EA}" type="slidenum">
              <a:rPr lang="en-US" smtClean="0">
                <a:cs typeface="Arial" charset="0"/>
              </a:rPr>
              <a:pPr fontAlgn="base">
                <a:spcBef>
                  <a:spcPct val="0"/>
                </a:spcBef>
                <a:spcAft>
                  <a:spcPct val="0"/>
                </a:spcAft>
                <a:defRPr/>
              </a:pPr>
              <a:t>45</a:t>
            </a:fld>
            <a:endParaRPr lang="en-US" dirty="0" smtClean="0">
              <a:cs typeface="Arial"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52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1B281A-FD1D-4717-AA53-A490677FBCCB}" type="slidenum">
              <a:rPr lang="en-US" smtClean="0">
                <a:cs typeface="Arial" charset="0"/>
              </a:rPr>
              <a:pPr fontAlgn="base">
                <a:spcBef>
                  <a:spcPct val="0"/>
                </a:spcBef>
                <a:spcAft>
                  <a:spcPct val="0"/>
                </a:spcAft>
                <a:defRPr/>
              </a:pPr>
              <a:t>46</a:t>
            </a:fld>
            <a:endParaRPr lang="en-US" dirty="0" smtClean="0">
              <a:cs typeface="Arial"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72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940218-3A28-41E6-A16D-8F5C9B0A0082}" type="slidenum">
              <a:rPr lang="en-US" smtClean="0">
                <a:cs typeface="Arial" charset="0"/>
              </a:rPr>
              <a:pPr fontAlgn="base">
                <a:spcBef>
                  <a:spcPct val="0"/>
                </a:spcBef>
                <a:spcAft>
                  <a:spcPct val="0"/>
                </a:spcAft>
                <a:defRPr/>
              </a:pPr>
              <a:t>47</a:t>
            </a:fld>
            <a:endParaRPr lang="en-US" dirty="0" smtClean="0">
              <a:cs typeface="Arial"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72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4B0C79-7E58-4D47-9FF9-109A88C33663}" type="slidenum">
              <a:rPr lang="en-US" smtClean="0">
                <a:cs typeface="Arial" charset="0"/>
              </a:rPr>
              <a:pPr fontAlgn="base">
                <a:spcBef>
                  <a:spcPct val="0"/>
                </a:spcBef>
                <a:spcAft>
                  <a:spcPct val="0"/>
                </a:spcAft>
                <a:defRPr/>
              </a:pPr>
              <a:t>48</a:t>
            </a:fld>
            <a:endParaRPr lang="en-US" dirty="0" smtClean="0">
              <a:cs typeface="Arial"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283228-0D74-459E-8728-49B7B3605111}" type="slidenum">
              <a:rPr lang="en-US" smtClean="0">
                <a:cs typeface="Arial" charset="0"/>
              </a:rPr>
              <a:pPr fontAlgn="base">
                <a:spcBef>
                  <a:spcPct val="0"/>
                </a:spcBef>
                <a:spcAft>
                  <a:spcPct val="0"/>
                </a:spcAft>
                <a:defRPr/>
              </a:pPr>
              <a:t>49</a:t>
            </a:fld>
            <a:endParaRPr lang="en-US" dirty="0"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7E57C-7AB9-424A-9D11-40715D2C57B6}" type="slidenum">
              <a:rPr lang="en-US" smtClean="0">
                <a:cs typeface="Arial" charset="0"/>
              </a:rPr>
              <a:pPr fontAlgn="base">
                <a:spcBef>
                  <a:spcPct val="0"/>
                </a:spcBef>
                <a:spcAft>
                  <a:spcPct val="0"/>
                </a:spcAft>
                <a:defRPr/>
              </a:pPr>
              <a:t>5</a:t>
            </a:fld>
            <a:endParaRPr lang="en-US" dirty="0" smtClean="0">
              <a:cs typeface="Arial"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93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EF22A46-3424-42CE-8941-6C49358CE75A}" type="slidenum">
              <a:rPr lang="en-US" smtClean="0">
                <a:cs typeface="Arial" charset="0"/>
              </a:rPr>
              <a:pPr fontAlgn="base">
                <a:spcBef>
                  <a:spcPct val="0"/>
                </a:spcBef>
                <a:spcAft>
                  <a:spcPct val="0"/>
                </a:spcAft>
                <a:defRPr/>
              </a:pPr>
              <a:t>50</a:t>
            </a:fld>
            <a:endParaRPr lang="en-US" dirty="0" smtClean="0">
              <a:cs typeface="Arial"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93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E759660-283F-49CB-9A39-BE88D64C7810}" type="slidenum">
              <a:rPr lang="en-US" smtClean="0">
                <a:cs typeface="Arial" charset="0"/>
              </a:rPr>
              <a:pPr fontAlgn="base">
                <a:spcBef>
                  <a:spcPct val="0"/>
                </a:spcBef>
                <a:spcAft>
                  <a:spcPct val="0"/>
                </a:spcAft>
                <a:defRPr/>
              </a:pPr>
              <a:t>51</a:t>
            </a:fld>
            <a:endParaRPr lang="en-US" dirty="0"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5E0056-557A-484B-9BA7-5074D8641332}" type="slidenum">
              <a:rPr lang="en-US" smtClean="0">
                <a:cs typeface="Arial" charset="0"/>
              </a:rPr>
              <a:pPr fontAlgn="base">
                <a:spcBef>
                  <a:spcPct val="0"/>
                </a:spcBef>
                <a:spcAft>
                  <a:spcPct val="0"/>
                </a:spcAft>
                <a:defRPr/>
              </a:pPr>
              <a:t>6</a:t>
            </a:fld>
            <a:endParaRPr lang="en-US" dirty="0"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7EFECEB-5FEB-4A2B-81CA-099191C2F70E}" type="slidenum">
              <a:rPr lang="en-US" smtClean="0">
                <a:cs typeface="Arial" charset="0"/>
              </a:rPr>
              <a:pPr fontAlgn="base">
                <a:spcBef>
                  <a:spcPct val="0"/>
                </a:spcBef>
                <a:spcAft>
                  <a:spcPct val="0"/>
                </a:spcAft>
                <a:defRPr/>
              </a:pPr>
              <a:t>7</a:t>
            </a:fld>
            <a:endParaRPr lang="en-US" dirty="0"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85C4924-64DF-4C2F-BA8B-C3E28494D40E}" type="slidenum">
              <a:rPr lang="en-US" smtClean="0">
                <a:cs typeface="Arial" charset="0"/>
              </a:rPr>
              <a:pPr fontAlgn="base">
                <a:spcBef>
                  <a:spcPct val="0"/>
                </a:spcBef>
                <a:spcAft>
                  <a:spcPct val="0"/>
                </a:spcAft>
                <a:defRPr/>
              </a:pPr>
              <a:t>8</a:t>
            </a:fld>
            <a:endParaRPr lang="en-US" dirty="0"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72EE6F-6870-46E2-A114-56B18D13EEDF}" type="slidenum">
              <a:rPr lang="en-US" smtClean="0">
                <a:cs typeface="Arial" charset="0"/>
              </a:rPr>
              <a:pPr fontAlgn="base">
                <a:spcBef>
                  <a:spcPct val="0"/>
                </a:spcBef>
                <a:spcAft>
                  <a:spcPct val="0"/>
                </a:spcAft>
                <a:defRPr/>
              </a:pPr>
              <a:t>9</a:t>
            </a:fld>
            <a:endParaRPr lang="en-US" dirty="0"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3"/>
          <p:cNvSpPr/>
          <p:nvPr userDrawn="1"/>
        </p:nvSpPr>
        <p:spPr>
          <a:xfrm flipV="1">
            <a:off x="0" y="0"/>
            <a:ext cx="9144000" cy="6324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pic>
        <p:nvPicPr>
          <p:cNvPr id="6" name="Picture 14" descr="HPM01.png"/>
          <p:cNvPicPr>
            <a:picLocks noChangeAspect="1"/>
          </p:cNvPicPr>
          <p:nvPr userDrawn="1"/>
        </p:nvPicPr>
        <p:blipFill>
          <a:blip r:embed="rId2" cstate="print"/>
          <a:srcRect/>
          <a:stretch>
            <a:fillRect/>
          </a:stretch>
        </p:blipFill>
        <p:spPr bwMode="auto">
          <a:xfrm>
            <a:off x="7162800" y="6019800"/>
            <a:ext cx="1716088" cy="727075"/>
          </a:xfrm>
          <a:prstGeom prst="rect">
            <a:avLst/>
          </a:prstGeom>
          <a:noFill/>
          <a:ln w="9525">
            <a:noFill/>
            <a:miter lim="800000"/>
            <a:headEnd/>
            <a:tailEnd/>
          </a:ln>
        </p:spPr>
      </p:pic>
      <p:pic>
        <p:nvPicPr>
          <p:cNvPr id="7" name="Picture 13" descr="ct-health.png"/>
          <p:cNvPicPr>
            <a:picLocks noChangeAspect="1"/>
          </p:cNvPicPr>
          <p:nvPr userDrawn="1"/>
        </p:nvPicPr>
        <p:blipFill>
          <a:blip r:embed="rId3" cstate="print"/>
          <a:srcRect/>
          <a:stretch>
            <a:fillRect/>
          </a:stretch>
        </p:blipFill>
        <p:spPr bwMode="auto">
          <a:xfrm>
            <a:off x="4800600" y="6265863"/>
            <a:ext cx="2100263" cy="495300"/>
          </a:xfrm>
          <a:prstGeom prst="rect">
            <a:avLst/>
          </a:prstGeom>
          <a:noFill/>
          <a:ln w="9525">
            <a:noFill/>
            <a:miter lim="800000"/>
            <a:headEnd/>
            <a:tailEnd/>
          </a:ln>
        </p:spPr>
      </p:pic>
      <p:sp>
        <p:nvSpPr>
          <p:cNvPr id="9" name="Title 8"/>
          <p:cNvSpPr>
            <a:spLocks noGrp="1"/>
          </p:cNvSpPr>
          <p:nvPr>
            <p:ph type="ctrTitle"/>
          </p:nvPr>
        </p:nvSpPr>
        <p:spPr>
          <a:xfrm>
            <a:off x="685800" y="1219200"/>
            <a:ext cx="7772400" cy="1829761"/>
          </a:xfrm>
        </p:spPr>
        <p:txBody>
          <a:bodyPr anchor="b"/>
          <a:lstStyle>
            <a:lvl1pPr algn="l">
              <a:defRPr sz="4800" b="1">
                <a:solidFill>
                  <a:schemeClr val="bg1"/>
                </a:solidFill>
                <a:effectLst/>
              </a:defRPr>
            </a:lvl1pPr>
            <a:extLst/>
          </a:lstStyle>
          <a:p>
            <a:r>
              <a:rPr lang="en-US" dirty="0" smtClean="0"/>
              <a:t>Click to edit Master title style</a:t>
            </a:r>
            <a:endParaRPr lang="en-US" dirty="0"/>
          </a:p>
        </p:txBody>
      </p:sp>
      <p:sp>
        <p:nvSpPr>
          <p:cNvPr id="17" name="Subtitle 16"/>
          <p:cNvSpPr>
            <a:spLocks noGrp="1"/>
          </p:cNvSpPr>
          <p:nvPr>
            <p:ph type="subTitle" idx="1"/>
          </p:nvPr>
        </p:nvSpPr>
        <p:spPr>
          <a:xfrm>
            <a:off x="685800" y="3078206"/>
            <a:ext cx="7772400" cy="1199704"/>
          </a:xfrm>
        </p:spPr>
        <p:txBody>
          <a:bodyPr lIns="45720" rIns="45720"/>
          <a:lstStyle>
            <a:lvl1pPr marL="0" marR="64008" indent="0" algn="l">
              <a:buNone/>
              <a:defRPr>
                <a:solidFill>
                  <a:schemeClr val="bg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dirty="0"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extLs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a:xfrm>
            <a:off x="457200" y="152400"/>
            <a:ext cx="8229600" cy="1143000"/>
          </a:xfrm>
        </p:spPr>
        <p:txBody>
          <a:bodyPr rtlCol="0">
            <a:noAutofit/>
          </a:bodyPr>
          <a:lstStyle>
            <a:lvl1pPr>
              <a:defRPr sz="3400" baseline="0"/>
            </a:lvl1pPr>
            <a:extLst/>
          </a:lstStyle>
          <a:p>
            <a:r>
              <a:rPr lang="en-US" dirty="0" smtClean="0"/>
              <a:t>Click to edit Master title style</a:t>
            </a:r>
            <a:endParaRPr lang="en-US" dirty="0"/>
          </a:p>
        </p:txBody>
      </p:sp>
      <p:sp>
        <p:nvSpPr>
          <p:cNvPr id="4" name="Footer Placeholder 21"/>
          <p:cNvSpPr>
            <a:spLocks noGrp="1"/>
          </p:cNvSpPr>
          <p:nvPr>
            <p:ph type="ftr" sz="quarter" idx="10"/>
          </p:nvPr>
        </p:nvSpPr>
        <p:spPr/>
        <p:txBody>
          <a:bodyPr/>
          <a:lstStyle>
            <a:lvl1pPr>
              <a:defRPr/>
            </a:lvl1pPr>
          </a:lstStyle>
          <a:p>
            <a:pPr>
              <a:defRPr/>
            </a:pPr>
            <a:r>
              <a:rPr lang="en-US"/>
              <a:t>HUSKY A&amp;B Restructuring Workgroup</a:t>
            </a:r>
          </a:p>
        </p:txBody>
      </p:sp>
      <p:sp>
        <p:nvSpPr>
          <p:cNvPr id="5" name="Slide Number Placeholder 17"/>
          <p:cNvSpPr>
            <a:spLocks noGrp="1"/>
          </p:cNvSpPr>
          <p:nvPr>
            <p:ph type="sldNum" sz="quarter" idx="11"/>
          </p:nvPr>
        </p:nvSpPr>
        <p:spPr/>
        <p:txBody>
          <a:bodyPr/>
          <a:lstStyle>
            <a:lvl1pPr>
              <a:defRPr/>
            </a:lvl1pPr>
          </a:lstStyle>
          <a:p>
            <a:pPr>
              <a:defRPr/>
            </a:pPr>
            <a:fld id="{2C00ECF9-B4D3-471C-AD93-BCB1DD71016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727825" y="6408738"/>
            <a:ext cx="1919288" cy="365125"/>
          </a:xfrm>
          <a:prstGeom prst="rect">
            <a:avLst/>
          </a:prstGeom>
        </p:spPr>
        <p:txBody>
          <a:bodyPr/>
          <a:lstStyle>
            <a:lvl1pPr fontAlgn="auto">
              <a:spcBef>
                <a:spcPts val="0"/>
              </a:spcBef>
              <a:spcAft>
                <a:spcPts val="0"/>
              </a:spcAft>
              <a:defRPr dirty="0">
                <a:latin typeface="+mn-lt"/>
                <a:cs typeface="+mn-cs"/>
              </a:defRPr>
            </a:lvl1pPr>
            <a:extLst/>
          </a:lstStyle>
          <a:p>
            <a:pPr>
              <a:defRPr/>
            </a:pPr>
            <a:endParaRPr lang="en-US"/>
          </a:p>
        </p:txBody>
      </p:sp>
      <p:sp>
        <p:nvSpPr>
          <p:cNvPr id="8" name="Footer Placeholder 7"/>
          <p:cNvSpPr>
            <a:spLocks noGrp="1"/>
          </p:cNvSpPr>
          <p:nvPr>
            <p:ph type="ftr" sz="quarter" idx="11"/>
          </p:nvPr>
        </p:nvSpPr>
        <p:spPr/>
        <p:txBody>
          <a:bodyPr/>
          <a:lstStyle>
            <a:lvl1pPr>
              <a:defRPr dirty="0"/>
            </a:lvl1pPr>
            <a:extLst/>
          </a:lstStyle>
          <a:p>
            <a:pPr>
              <a:defRPr/>
            </a:pPr>
            <a:r>
              <a:rPr lang="en-US"/>
              <a:t>HUSKY A&amp;B Restructuring Workgroup</a:t>
            </a:r>
          </a:p>
        </p:txBody>
      </p:sp>
      <p:sp>
        <p:nvSpPr>
          <p:cNvPr id="9" name="Slide Number Placeholder 8"/>
          <p:cNvSpPr>
            <a:spLocks noGrp="1"/>
          </p:cNvSpPr>
          <p:nvPr>
            <p:ph type="sldNum" sz="quarter" idx="12"/>
          </p:nvPr>
        </p:nvSpPr>
        <p:spPr/>
        <p:txBody>
          <a:bodyPr/>
          <a:lstStyle>
            <a:lvl1pPr>
              <a:defRPr/>
            </a:lvl1pPr>
            <a:extLst/>
          </a:lstStyle>
          <a:p>
            <a:pPr>
              <a:defRPr/>
            </a:pPr>
            <a:fld id="{FAADDD8A-7435-41C3-A6E5-8BFEC3B1AE93}"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dirty="0" smtClean="0"/>
              <a:t>Click to edit Master title style</a:t>
            </a:r>
            <a:endParaRPr lang="en-US" dirty="0"/>
          </a:p>
        </p:txBody>
      </p:sp>
      <p:sp>
        <p:nvSpPr>
          <p:cNvPr id="3" name="Footer Placeholder 21"/>
          <p:cNvSpPr>
            <a:spLocks noGrp="1"/>
          </p:cNvSpPr>
          <p:nvPr>
            <p:ph type="ftr" sz="quarter" idx="10"/>
          </p:nvPr>
        </p:nvSpPr>
        <p:spPr/>
        <p:txBody>
          <a:bodyPr/>
          <a:lstStyle>
            <a:lvl1pPr>
              <a:defRPr/>
            </a:lvl1pPr>
          </a:lstStyle>
          <a:p>
            <a:pPr>
              <a:defRPr/>
            </a:pPr>
            <a:r>
              <a:rPr lang="en-US"/>
              <a:t>HUSKY A&amp;B Restructuring Workgroup</a:t>
            </a:r>
          </a:p>
        </p:txBody>
      </p:sp>
      <p:sp>
        <p:nvSpPr>
          <p:cNvPr id="4" name="Slide Number Placeholder 17"/>
          <p:cNvSpPr>
            <a:spLocks noGrp="1"/>
          </p:cNvSpPr>
          <p:nvPr>
            <p:ph type="sldNum" sz="quarter" idx="11"/>
          </p:nvPr>
        </p:nvSpPr>
        <p:spPr/>
        <p:txBody>
          <a:bodyPr/>
          <a:lstStyle>
            <a:lvl1pPr>
              <a:defRPr/>
            </a:lvl1pPr>
          </a:lstStyle>
          <a:p>
            <a:pPr>
              <a:defRPr/>
            </a:pPr>
            <a:fld id="{66454B7B-313D-440E-8902-56DE8461F95F}"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1"/>
          <p:cNvSpPr>
            <a:spLocks noGrp="1"/>
          </p:cNvSpPr>
          <p:nvPr>
            <p:ph type="ftr" sz="quarter" idx="10"/>
          </p:nvPr>
        </p:nvSpPr>
        <p:spPr/>
        <p:txBody>
          <a:bodyPr/>
          <a:lstStyle>
            <a:lvl1pPr>
              <a:defRPr/>
            </a:lvl1pPr>
          </a:lstStyle>
          <a:p>
            <a:pPr>
              <a:defRPr/>
            </a:pPr>
            <a:r>
              <a:rPr lang="en-US"/>
              <a:t>HUSKY A&amp;B Restructuring Workgroup</a:t>
            </a:r>
          </a:p>
        </p:txBody>
      </p:sp>
      <p:sp>
        <p:nvSpPr>
          <p:cNvPr id="3" name="Slide Number Placeholder 17"/>
          <p:cNvSpPr>
            <a:spLocks noGrp="1"/>
          </p:cNvSpPr>
          <p:nvPr>
            <p:ph type="sldNum" sz="quarter" idx="11"/>
          </p:nvPr>
        </p:nvSpPr>
        <p:spPr/>
        <p:txBody>
          <a:bodyPr/>
          <a:lstStyle>
            <a:lvl1pPr>
              <a:defRPr/>
            </a:lvl1pPr>
          </a:lstStyle>
          <a:p>
            <a:pPr>
              <a:defRPr/>
            </a:pPr>
            <a:fld id="{4EFAECEE-0A47-4DCF-924B-3F7BB28D9DF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5"/>
          <p:cNvSpPr>
            <a:spLocks noGrp="1"/>
          </p:cNvSpPr>
          <p:nvPr>
            <p:ph type="ftr" sz="quarter" idx="10"/>
          </p:nvPr>
        </p:nvSpPr>
        <p:spPr/>
        <p:txBody>
          <a:bodyPr/>
          <a:lstStyle>
            <a:lvl1pPr>
              <a:defRPr dirty="0"/>
            </a:lvl1pPr>
            <a:extLst/>
          </a:lstStyle>
          <a:p>
            <a:pPr>
              <a:defRPr/>
            </a:pPr>
            <a:r>
              <a:rPr lang="en-US"/>
              <a:t>HUSKY A&amp;B Restructuring Workgroup</a:t>
            </a:r>
          </a:p>
        </p:txBody>
      </p:sp>
      <p:sp>
        <p:nvSpPr>
          <p:cNvPr id="6" name="Slide Number Placeholder 6"/>
          <p:cNvSpPr>
            <a:spLocks noGrp="1"/>
          </p:cNvSpPr>
          <p:nvPr>
            <p:ph type="sldNum" sz="quarter" idx="11"/>
          </p:nvPr>
        </p:nvSpPr>
        <p:spPr/>
        <p:txBody>
          <a:bodyPr/>
          <a:lstStyle>
            <a:lvl1pPr>
              <a:defRPr/>
            </a:lvl1pPr>
            <a:extLst/>
          </a:lstStyle>
          <a:p>
            <a:pPr>
              <a:defRPr/>
            </a:pPr>
            <a:fld id="{7AC6319D-3081-457A-B28E-015A9D98ECD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cs typeface="+mn-cs"/>
            </a:endParaRPr>
          </a:p>
        </p:txBody>
      </p:sp>
      <p:sp>
        <p:nvSpPr>
          <p:cNvPr id="6" name="Freeform 8"/>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endParaRPr lang="en-US"/>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a:xfrm>
            <a:off x="6727825" y="6408738"/>
            <a:ext cx="1919288" cy="365125"/>
          </a:xfrm>
          <a:prstGeom prst="rect">
            <a:avLst/>
          </a:prstGeom>
        </p:spPr>
        <p:txBody>
          <a:bodyPr/>
          <a:lstStyle>
            <a:lvl1pPr fontAlgn="auto">
              <a:spcBef>
                <a:spcPts val="0"/>
              </a:spcBef>
              <a:spcAft>
                <a:spcPts val="0"/>
              </a:spcAft>
              <a:defRPr dirty="0">
                <a:solidFill>
                  <a:schemeClr val="tx1"/>
                </a:solidFill>
                <a:latin typeface="+mn-lt"/>
                <a:cs typeface="+mn-cs"/>
              </a:defRPr>
            </a:lvl1pPr>
            <a:extLst/>
          </a:lstStyle>
          <a:p>
            <a:pPr>
              <a:defRPr/>
            </a:pPr>
            <a:endParaRPr lang="en-US"/>
          </a:p>
        </p:txBody>
      </p:sp>
      <p:sp>
        <p:nvSpPr>
          <p:cNvPr id="12" name="Footer Placeholder 5"/>
          <p:cNvSpPr>
            <a:spLocks noGrp="1"/>
          </p:cNvSpPr>
          <p:nvPr>
            <p:ph type="ftr" sz="quarter" idx="11"/>
          </p:nvPr>
        </p:nvSpPr>
        <p:spPr>
          <a:xfrm>
            <a:off x="4379913" y="6408738"/>
            <a:ext cx="2351087" cy="365125"/>
          </a:xfrm>
        </p:spPr>
        <p:txBody>
          <a:bodyPr/>
          <a:lstStyle>
            <a:lvl1pPr>
              <a:defRPr dirty="0">
                <a:solidFill>
                  <a:schemeClr val="tx1"/>
                </a:solidFill>
              </a:defRPr>
            </a:lvl1pPr>
            <a:extLst/>
          </a:lstStyle>
          <a:p>
            <a:pPr>
              <a:defRPr/>
            </a:pPr>
            <a:r>
              <a:rPr lang="en-US"/>
              <a:t>HUSKY A&amp;B Restructuring Workgroup</a:t>
            </a:r>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B29CB2AB-104C-4894-8F8C-6F29E30A9BEC}"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Footer Placeholder 4"/>
          <p:cNvSpPr>
            <a:spLocks noGrp="1"/>
          </p:cNvSpPr>
          <p:nvPr>
            <p:ph type="ftr" sz="quarter" idx="10"/>
          </p:nvPr>
        </p:nvSpPr>
        <p:spPr>
          <a:xfrm>
            <a:off x="685800" y="6394450"/>
            <a:ext cx="2351088" cy="365125"/>
          </a:xfrm>
        </p:spPr>
        <p:txBody>
          <a:bodyPr/>
          <a:lstStyle>
            <a:lvl1pPr>
              <a:defRPr dirty="0"/>
            </a:lvl1pPr>
            <a:extLst/>
          </a:lstStyle>
          <a:p>
            <a:pPr>
              <a:defRPr/>
            </a:pPr>
            <a:r>
              <a:rPr lang="en-US"/>
              <a:t>HUSKY A&amp;B Restructuring Workgroup</a:t>
            </a:r>
          </a:p>
        </p:txBody>
      </p:sp>
      <p:sp>
        <p:nvSpPr>
          <p:cNvPr id="4" name="Slide Number Placeholder 5"/>
          <p:cNvSpPr>
            <a:spLocks noGrp="1"/>
          </p:cNvSpPr>
          <p:nvPr>
            <p:ph type="sldNum" sz="quarter" idx="11"/>
          </p:nvPr>
        </p:nvSpPr>
        <p:spPr/>
        <p:txBody>
          <a:bodyPr/>
          <a:lstStyle>
            <a:lvl1pPr>
              <a:defRPr/>
            </a:lvl1pPr>
            <a:extLst/>
          </a:lstStyle>
          <a:p>
            <a:pPr>
              <a:defRPr/>
            </a:pPr>
            <a:fld id="{C8AA8757-48DB-40C6-AC7C-71FE3989147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28600" y="177800"/>
            <a:ext cx="7467600" cy="936625"/>
          </a:xfrm>
        </p:spPr>
        <p:txBody>
          <a:bodyPr/>
          <a:lstStyle/>
          <a:p>
            <a:r>
              <a:rPr lang="en-US" dirty="0" smtClean="0"/>
              <a:t>Click to edit Master title style</a:t>
            </a:r>
            <a:endParaRPr lang="en-US" dirty="0"/>
          </a:p>
        </p:txBody>
      </p:sp>
      <p:sp>
        <p:nvSpPr>
          <p:cNvPr id="3" name="Chart Placeholder 2"/>
          <p:cNvSpPr>
            <a:spLocks noGrp="1"/>
          </p:cNvSpPr>
          <p:nvPr>
            <p:ph type="chart" idx="1"/>
          </p:nvPr>
        </p:nvSpPr>
        <p:spPr>
          <a:xfrm>
            <a:off x="228600" y="1604963"/>
            <a:ext cx="8686800" cy="4414837"/>
          </a:xfrm>
        </p:spPr>
        <p:txBody>
          <a:bodyPr>
            <a:normAutofit/>
          </a:bodyPr>
          <a:lstStyle/>
          <a:p>
            <a:pPr lvl="0"/>
            <a:r>
              <a:rPr lang="en-US" noProof="0" dirty="0" smtClean="0"/>
              <a:t>Click icon to add chart</a:t>
            </a:r>
            <a:endParaRPr lang="en-US" noProof="0" dirty="0"/>
          </a:p>
        </p:txBody>
      </p:sp>
      <p:sp>
        <p:nvSpPr>
          <p:cNvPr id="4" name="Footer Placeholder 4"/>
          <p:cNvSpPr>
            <a:spLocks noGrp="1"/>
          </p:cNvSpPr>
          <p:nvPr>
            <p:ph type="ftr" sz="quarter" idx="10"/>
          </p:nvPr>
        </p:nvSpPr>
        <p:spPr>
          <a:xfrm>
            <a:off x="685800" y="6394450"/>
            <a:ext cx="2351088" cy="365125"/>
          </a:xfrm>
        </p:spPr>
        <p:txBody>
          <a:bodyPr/>
          <a:lstStyle>
            <a:lvl1pPr>
              <a:defRPr dirty="0"/>
            </a:lvl1pPr>
            <a:extLst/>
          </a:lstStyle>
          <a:p>
            <a:pPr>
              <a:defRPr/>
            </a:pPr>
            <a:r>
              <a:rPr lang="en-US"/>
              <a:t>HUSKY A&amp;B Restructuring Workgroup</a:t>
            </a:r>
          </a:p>
        </p:txBody>
      </p:sp>
      <p:sp>
        <p:nvSpPr>
          <p:cNvPr id="5" name="Slide Number Placeholder 5"/>
          <p:cNvSpPr>
            <a:spLocks noGrp="1"/>
          </p:cNvSpPr>
          <p:nvPr>
            <p:ph type="sldNum" sz="quarter" idx="11"/>
          </p:nvPr>
        </p:nvSpPr>
        <p:spPr/>
        <p:txBody>
          <a:bodyPr/>
          <a:lstStyle>
            <a:lvl1pPr>
              <a:defRPr/>
            </a:lvl1pPr>
            <a:extLst/>
          </a:lstStyle>
          <a:p>
            <a:pPr>
              <a:defRPr/>
            </a:pPr>
            <a:fld id="{32F8F9C4-067A-4D64-B53D-8D8AB0CB55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0" y="6400800"/>
            <a:ext cx="9144000" cy="457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Title Placeholder 8"/>
          <p:cNvSpPr>
            <a:spLocks noGrp="1"/>
          </p:cNvSpPr>
          <p:nvPr>
            <p:ph type="title"/>
          </p:nvPr>
        </p:nvSpPr>
        <p:spPr>
          <a:xfrm>
            <a:off x="457200" y="152400"/>
            <a:ext cx="8229600" cy="1143000"/>
          </a:xfrm>
          <a:prstGeom prst="rect">
            <a:avLst/>
          </a:prstGeom>
        </p:spPr>
        <p:txBody>
          <a:bodyPr vert="horz" anchor="t" anchorCtr="0">
            <a:normAutofit/>
            <a:scene3d>
              <a:camera prst="orthographicFront"/>
              <a:lightRig rig="soft" dir="t"/>
            </a:scene3d>
            <a:sp3d prstMaterial="softEdge"/>
          </a:bodyPr>
          <a:lstStyle>
            <a:extLst/>
          </a:lstStyle>
          <a:p>
            <a:r>
              <a:rPr lang="en-US" dirty="0" smtClean="0"/>
              <a:t>Click to edit Master title style</a:t>
            </a:r>
            <a:endParaRPr lang="en-US" dirty="0"/>
          </a:p>
        </p:txBody>
      </p:sp>
      <p:sp>
        <p:nvSpPr>
          <p:cNvPr id="1028" name="Text Placeholder 29"/>
          <p:cNvSpPr>
            <a:spLocks noGrp="1"/>
          </p:cNvSpPr>
          <p:nvPr>
            <p:ph type="body" idx="1"/>
          </p:nvPr>
        </p:nvSpPr>
        <p:spPr bwMode="auto">
          <a:xfrm>
            <a:off x="457200" y="13589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 name="Footer Placeholder 21"/>
          <p:cNvSpPr>
            <a:spLocks noGrp="1"/>
          </p:cNvSpPr>
          <p:nvPr>
            <p:ph type="ftr" sz="quarter" idx="3"/>
          </p:nvPr>
        </p:nvSpPr>
        <p:spPr>
          <a:xfrm>
            <a:off x="685800" y="6394450"/>
            <a:ext cx="4114800" cy="365125"/>
          </a:xfrm>
          <a:prstGeom prst="rect">
            <a:avLst/>
          </a:prstGeom>
        </p:spPr>
        <p:txBody>
          <a:bodyPr vert="horz" anchor="b"/>
          <a:lstStyle>
            <a:lvl1pPr algn="l" eaLnBrk="1" fontAlgn="auto" latinLnBrk="0" hangingPunct="1">
              <a:spcBef>
                <a:spcPts val="0"/>
              </a:spcBef>
              <a:spcAft>
                <a:spcPts val="0"/>
              </a:spcAft>
              <a:defRPr kumimoji="0" sz="1000" dirty="0">
                <a:solidFill>
                  <a:schemeClr val="tx1"/>
                </a:solidFill>
                <a:latin typeface="+mn-lt"/>
                <a:cs typeface="+mn-cs"/>
              </a:defRPr>
            </a:lvl1pPr>
            <a:extLst/>
          </a:lstStyle>
          <a:p>
            <a:pPr>
              <a:defRPr/>
            </a:pPr>
            <a:r>
              <a:rPr lang="en-US"/>
              <a:t>HUSKY A&amp;B Restructuring Workgroup</a:t>
            </a:r>
          </a:p>
        </p:txBody>
      </p:sp>
      <p:sp>
        <p:nvSpPr>
          <p:cNvPr id="18" name="Slide Number Placeholder 17"/>
          <p:cNvSpPr>
            <a:spLocks noGrp="1"/>
          </p:cNvSpPr>
          <p:nvPr>
            <p:ph type="sldNum" sz="quarter" idx="4"/>
          </p:nvPr>
        </p:nvSpPr>
        <p:spPr>
          <a:xfrm>
            <a:off x="152400" y="6394450"/>
            <a:ext cx="365125" cy="365125"/>
          </a:xfrm>
          <a:prstGeom prst="rect">
            <a:avLst/>
          </a:prstGeom>
        </p:spPr>
        <p:txBody>
          <a:bodyPr vert="horz" anchor="b"/>
          <a:lstStyle>
            <a:lvl1pPr algn="r" eaLnBrk="1" fontAlgn="auto" latinLnBrk="0" hangingPunct="1">
              <a:spcBef>
                <a:spcPts val="0"/>
              </a:spcBef>
              <a:spcAft>
                <a:spcPts val="0"/>
              </a:spcAft>
              <a:defRPr kumimoji="0" sz="1000" b="0">
                <a:solidFill>
                  <a:schemeClr val="bg1"/>
                </a:solidFill>
                <a:latin typeface="+mn-lt"/>
                <a:cs typeface="+mn-cs"/>
              </a:defRPr>
            </a:lvl1pPr>
            <a:extLst/>
          </a:lstStyle>
          <a:p>
            <a:pPr>
              <a:defRPr/>
            </a:pPr>
            <a:fld id="{2DA019C3-44FD-4CC0-B763-8574CA48227F}" type="slidenum">
              <a:rPr lang="en-US"/>
              <a:pPr>
                <a:defRPr/>
              </a:pPr>
              <a:t>‹#›</a:t>
            </a:fld>
            <a:endParaRPr lang="en-US" dirty="0"/>
          </a:p>
        </p:txBody>
      </p:sp>
      <p:cxnSp>
        <p:nvCxnSpPr>
          <p:cNvPr id="17" name="Straight Connector 16"/>
          <p:cNvCxnSpPr/>
          <p:nvPr userDrawn="1"/>
        </p:nvCxnSpPr>
        <p:spPr>
          <a:xfrm rot="5400000">
            <a:off x="457200" y="6629400"/>
            <a:ext cx="3048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1032" name="Picture 19" descr="HPM01.png"/>
          <p:cNvPicPr>
            <a:picLocks noChangeAspect="1"/>
          </p:cNvPicPr>
          <p:nvPr userDrawn="1"/>
        </p:nvPicPr>
        <p:blipFill>
          <a:blip r:embed="rId11" cstate="print"/>
          <a:srcRect/>
          <a:stretch>
            <a:fillRect/>
          </a:stretch>
        </p:blipFill>
        <p:spPr bwMode="auto">
          <a:xfrm>
            <a:off x="7162800" y="6019800"/>
            <a:ext cx="1716088" cy="7270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15" r:id="rId1"/>
    <p:sldLayoutId id="2147483912" r:id="rId2"/>
    <p:sldLayoutId id="2147483916" r:id="rId3"/>
    <p:sldLayoutId id="2147483913" r:id="rId4"/>
    <p:sldLayoutId id="2147483914" r:id="rId5"/>
    <p:sldLayoutId id="2147483917" r:id="rId6"/>
    <p:sldLayoutId id="2147483918" r:id="rId7"/>
    <p:sldLayoutId id="2147483919" r:id="rId8"/>
    <p:sldLayoutId id="2147483920" r:id="rId9"/>
  </p:sldLayoutIdLst>
  <p:hf hdr="0" dt="0"/>
  <p:txStyles>
    <p:titleStyle>
      <a:lvl1pPr algn="l" rtl="0" eaLnBrk="0" fontAlgn="base" hangingPunct="0">
        <a:spcBef>
          <a:spcPct val="0"/>
        </a:spcBef>
        <a:spcAft>
          <a:spcPct val="0"/>
        </a:spcAft>
        <a:defRPr sz="3400" b="1" kern="1200">
          <a:solidFill>
            <a:schemeClr val="tx2"/>
          </a:solidFill>
          <a:latin typeface="+mj-lt"/>
          <a:ea typeface="+mj-ea"/>
          <a:cs typeface="+mj-cs"/>
        </a:defRPr>
      </a:lvl1pPr>
      <a:lvl2pPr algn="l" rtl="0" eaLnBrk="0" fontAlgn="base" hangingPunct="0">
        <a:spcBef>
          <a:spcPct val="0"/>
        </a:spcBef>
        <a:spcAft>
          <a:spcPct val="0"/>
        </a:spcAft>
        <a:defRPr sz="3400" b="1">
          <a:solidFill>
            <a:schemeClr val="tx2"/>
          </a:solidFill>
          <a:latin typeface="Arial" charset="0"/>
        </a:defRPr>
      </a:lvl2pPr>
      <a:lvl3pPr algn="l" rtl="0" eaLnBrk="0" fontAlgn="base" hangingPunct="0">
        <a:spcBef>
          <a:spcPct val="0"/>
        </a:spcBef>
        <a:spcAft>
          <a:spcPct val="0"/>
        </a:spcAft>
        <a:defRPr sz="3400" b="1">
          <a:solidFill>
            <a:schemeClr val="tx2"/>
          </a:solidFill>
          <a:latin typeface="Arial" charset="0"/>
        </a:defRPr>
      </a:lvl3pPr>
      <a:lvl4pPr algn="l" rtl="0" eaLnBrk="0" fontAlgn="base" hangingPunct="0">
        <a:spcBef>
          <a:spcPct val="0"/>
        </a:spcBef>
        <a:spcAft>
          <a:spcPct val="0"/>
        </a:spcAft>
        <a:defRPr sz="3400" b="1">
          <a:solidFill>
            <a:schemeClr val="tx2"/>
          </a:solidFill>
          <a:latin typeface="Arial" charset="0"/>
        </a:defRPr>
      </a:lvl4pPr>
      <a:lvl5pPr algn="l" rtl="0" eaLnBrk="0" fontAlgn="base" hangingPunct="0">
        <a:spcBef>
          <a:spcPct val="0"/>
        </a:spcBef>
        <a:spcAft>
          <a:spcPct val="0"/>
        </a:spcAft>
        <a:defRPr sz="3400" b="1">
          <a:solidFill>
            <a:schemeClr val="tx2"/>
          </a:solidFill>
          <a:latin typeface="Arial" charset="0"/>
        </a:defRPr>
      </a:lvl5pPr>
      <a:lvl6pPr marL="457200" algn="l" rtl="0" fontAlgn="base">
        <a:spcBef>
          <a:spcPct val="0"/>
        </a:spcBef>
        <a:spcAft>
          <a:spcPct val="0"/>
        </a:spcAft>
        <a:defRPr sz="3400" b="1">
          <a:solidFill>
            <a:schemeClr val="tx2"/>
          </a:solidFill>
          <a:latin typeface="Arial" charset="0"/>
        </a:defRPr>
      </a:lvl6pPr>
      <a:lvl7pPr marL="914400" algn="l" rtl="0" fontAlgn="base">
        <a:spcBef>
          <a:spcPct val="0"/>
        </a:spcBef>
        <a:spcAft>
          <a:spcPct val="0"/>
        </a:spcAft>
        <a:defRPr sz="3400" b="1">
          <a:solidFill>
            <a:schemeClr val="tx2"/>
          </a:solidFill>
          <a:latin typeface="Arial" charset="0"/>
        </a:defRPr>
      </a:lvl7pPr>
      <a:lvl8pPr marL="1371600" algn="l" rtl="0" fontAlgn="base">
        <a:spcBef>
          <a:spcPct val="0"/>
        </a:spcBef>
        <a:spcAft>
          <a:spcPct val="0"/>
        </a:spcAft>
        <a:defRPr sz="3400" b="1">
          <a:solidFill>
            <a:schemeClr val="tx2"/>
          </a:solidFill>
          <a:latin typeface="Arial" charset="0"/>
        </a:defRPr>
      </a:lvl8pPr>
      <a:lvl9pPr marL="1828800" algn="l" rtl="0" fontAlgn="base">
        <a:spcBef>
          <a:spcPct val="0"/>
        </a:spcBef>
        <a:spcAft>
          <a:spcPct val="0"/>
        </a:spcAft>
        <a:defRPr sz="3400" b="1">
          <a:solidFill>
            <a:schemeClr val="tx2"/>
          </a:solidFill>
          <a:latin typeface="Arial" charset="0"/>
        </a:defRPr>
      </a:lvl9pPr>
      <a:extLst/>
    </p:titleStyle>
    <p:bodyStyle>
      <a:lvl1pPr marL="365125" indent="-255588" algn="l" rtl="0" eaLnBrk="0" fontAlgn="base" hangingPunct="0">
        <a:spcBef>
          <a:spcPts val="600"/>
        </a:spcBef>
        <a:spcAft>
          <a:spcPct val="0"/>
        </a:spcAft>
        <a:buClr>
          <a:schemeClr val="accent1"/>
        </a:buClr>
        <a:buSzPct val="100000"/>
        <a:buFont typeface="Wingdings" pitchFamily="2" charset="2"/>
        <a:buChar char="§"/>
        <a:defRPr sz="2700" kern="1200">
          <a:solidFill>
            <a:schemeClr val="tx1"/>
          </a:solidFill>
          <a:latin typeface="+mn-lt"/>
          <a:ea typeface="+mn-ea"/>
          <a:cs typeface="+mn-cs"/>
        </a:defRPr>
      </a:lvl1pPr>
      <a:lvl2pPr marL="620713" indent="-228600" algn="l" rtl="0" eaLnBrk="0" fontAlgn="base" hangingPunct="0">
        <a:spcBef>
          <a:spcPts val="600"/>
        </a:spcBef>
        <a:spcAft>
          <a:spcPct val="0"/>
        </a:spcAft>
        <a:buClr>
          <a:srgbClr val="92D050"/>
        </a:buClr>
        <a:buFont typeface="Arial" charset="0"/>
        <a:buChar char="●"/>
        <a:defRPr sz="2300" kern="1200">
          <a:solidFill>
            <a:schemeClr val="tx1"/>
          </a:solidFill>
          <a:latin typeface="+mn-lt"/>
          <a:ea typeface="+mn-ea"/>
          <a:cs typeface="+mn-cs"/>
        </a:defRPr>
      </a:lvl2pPr>
      <a:lvl3pPr marL="858838" indent="-228600" algn="l" rtl="0" eaLnBrk="0" fontAlgn="base" hangingPunct="0">
        <a:spcBef>
          <a:spcPts val="600"/>
        </a:spcBef>
        <a:spcAft>
          <a:spcPct val="0"/>
        </a:spcAft>
        <a:buClr>
          <a:srgbClr val="EB641B"/>
        </a:buClr>
        <a:buSzPct val="65000"/>
        <a:buFont typeface="Arial" charset="0"/>
        <a:buChar char="►"/>
        <a:defRPr sz="2100" kern="1200">
          <a:solidFill>
            <a:schemeClr val="tx1"/>
          </a:solidFill>
          <a:latin typeface="+mn-lt"/>
          <a:ea typeface="+mn-ea"/>
          <a:cs typeface="+mn-cs"/>
        </a:defRPr>
      </a:lvl3pPr>
      <a:lvl4pPr marL="1143000" indent="-228600" algn="l" rtl="0" eaLnBrk="0" fontAlgn="base" hangingPunct="0">
        <a:spcBef>
          <a:spcPts val="600"/>
        </a:spcBef>
        <a:spcAft>
          <a:spcPct val="0"/>
        </a:spcAft>
        <a:buClr>
          <a:srgbClr val="EB641B"/>
        </a:buClr>
        <a:buSzPct val="65000"/>
        <a:buFont typeface="Arial" charset="0"/>
        <a:buChar char="►"/>
        <a:defRPr sz="1900" kern="1200">
          <a:solidFill>
            <a:schemeClr val="tx1"/>
          </a:solidFill>
          <a:latin typeface="+mn-lt"/>
          <a:ea typeface="+mn-ea"/>
          <a:cs typeface="+mn-cs"/>
        </a:defRPr>
      </a:lvl4pPr>
      <a:lvl5pPr marL="1371600" indent="-228600" algn="l" rtl="0" eaLnBrk="0" fontAlgn="base" hangingPunct="0">
        <a:spcBef>
          <a:spcPts val="600"/>
        </a:spcBef>
        <a:spcAft>
          <a:spcPct val="0"/>
        </a:spcAft>
        <a:buClr>
          <a:srgbClr val="EB641B"/>
        </a:buClr>
        <a:buSzPct val="65000"/>
        <a:buFont typeface="Arial" charset="0"/>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eaLnBrk="1" fontAlgn="auto" hangingPunct="1">
              <a:spcAft>
                <a:spcPts val="0"/>
              </a:spcAft>
              <a:defRPr/>
            </a:pPr>
            <a:r>
              <a:rPr lang="en-US" dirty="0" smtClean="0"/>
              <a:t>HUSKY A &amp; B </a:t>
            </a:r>
            <a:br>
              <a:rPr lang="en-US" dirty="0" smtClean="0"/>
            </a:br>
            <a:r>
              <a:rPr lang="en-US" dirty="0" smtClean="0"/>
              <a:t>Restructuring</a:t>
            </a:r>
            <a:br>
              <a:rPr lang="en-US" dirty="0" smtClean="0"/>
            </a:br>
            <a:r>
              <a:rPr lang="en-US" dirty="0" smtClean="0"/>
              <a:t>Workgroup</a:t>
            </a:r>
            <a:endParaRPr lang="en-US" dirty="0"/>
          </a:p>
        </p:txBody>
      </p:sp>
      <p:sp>
        <p:nvSpPr>
          <p:cNvPr id="8195" name="Subtitle 2"/>
          <p:cNvSpPr>
            <a:spLocks noGrp="1"/>
          </p:cNvSpPr>
          <p:nvPr>
            <p:ph type="subTitle" idx="1"/>
          </p:nvPr>
        </p:nvSpPr>
        <p:spPr>
          <a:xfrm>
            <a:off x="685800" y="3078163"/>
            <a:ext cx="7772400" cy="1200150"/>
          </a:xfrm>
        </p:spPr>
        <p:txBody>
          <a:bodyPr/>
          <a:lstStyle/>
          <a:p>
            <a:pPr marR="0" eaLnBrk="1" hangingPunct="1"/>
            <a:r>
              <a:rPr lang="en-US" smtClean="0"/>
              <a:t>Best Practices as a </a:t>
            </a:r>
            <a:br>
              <a:rPr lang="en-US" smtClean="0"/>
            </a:br>
            <a:r>
              <a:rPr lang="en-US" smtClean="0"/>
              <a:t>Roadmap to the Future </a:t>
            </a:r>
          </a:p>
        </p:txBody>
      </p:sp>
      <p:sp>
        <p:nvSpPr>
          <p:cNvPr id="8196" name="Subtitle 16"/>
          <p:cNvSpPr txBox="1">
            <a:spLocks/>
          </p:cNvSpPr>
          <p:nvPr/>
        </p:nvSpPr>
        <p:spPr bwMode="auto">
          <a:xfrm>
            <a:off x="685800" y="4419600"/>
            <a:ext cx="7772400" cy="1200150"/>
          </a:xfrm>
          <a:prstGeom prst="rect">
            <a:avLst/>
          </a:prstGeom>
          <a:noFill/>
          <a:ln w="9525">
            <a:noFill/>
            <a:miter lim="800000"/>
            <a:headEnd/>
            <a:tailEnd/>
          </a:ln>
        </p:spPr>
        <p:txBody>
          <a:bodyPr lIns="45720" rIns="45720"/>
          <a:lstStyle/>
          <a:p>
            <a:pPr algn="ctr"/>
            <a:r>
              <a:rPr lang="en-US" sz="2000">
                <a:solidFill>
                  <a:schemeClr val="bg1"/>
                </a:solidFill>
              </a:rPr>
              <a:t>Project Lead and Sponsor: Pat Baker, </a:t>
            </a:r>
          </a:p>
          <a:p>
            <a:pPr algn="ctr"/>
            <a:r>
              <a:rPr lang="en-US" sz="2000">
                <a:solidFill>
                  <a:schemeClr val="bg1"/>
                </a:solidFill>
              </a:rPr>
              <a:t>Connecticut Health Foundation</a:t>
            </a:r>
          </a:p>
          <a:p>
            <a:pPr algn="ctr"/>
            <a:r>
              <a:rPr lang="en-US" sz="2000">
                <a:solidFill>
                  <a:schemeClr val="bg1"/>
                </a:solidFill>
              </a:rPr>
              <a:t>Consulting Team: Meryl Price, Kip Piper and </a:t>
            </a:r>
          </a:p>
          <a:p>
            <a:pPr algn="ctr"/>
            <a:r>
              <a:rPr lang="en-US" sz="2000">
                <a:solidFill>
                  <a:schemeClr val="bg1"/>
                </a:solidFill>
              </a:rPr>
              <a:t>Marcia Stein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6725" y="901700"/>
            <a:ext cx="8229600" cy="4525963"/>
          </a:xfrm>
        </p:spPr>
        <p:txBody>
          <a:bodyPr>
            <a:normAutofit fontScale="70000" lnSpcReduction="20000"/>
          </a:bodyPr>
          <a:lstStyle/>
          <a:p>
            <a:pPr marL="365760" indent="-256032" eaLnBrk="1" fontAlgn="auto" hangingPunct="1">
              <a:spcAft>
                <a:spcPts val="0"/>
              </a:spcAft>
              <a:defRPr/>
            </a:pPr>
            <a:r>
              <a:rPr lang="en-US" dirty="0" smtClean="0"/>
              <a:t>Medicaid Fiscal Agents (FAs) typically provide ASO services on a non-risk basis</a:t>
            </a:r>
          </a:p>
          <a:p>
            <a:pPr marL="621792" lvl="1" eaLnBrk="1" fontAlgn="auto" hangingPunct="1">
              <a:spcAft>
                <a:spcPts val="0"/>
              </a:spcAft>
              <a:buFont typeface="Arial" pitchFamily="34" charset="0"/>
              <a:buChar char="●"/>
              <a:defRPr/>
            </a:pPr>
            <a:r>
              <a:rPr lang="en-US" dirty="0" smtClean="0"/>
              <a:t>Claims administration, customer service, network “management”, care coordination, utilization management, reporting, provider relations, etc.</a:t>
            </a:r>
          </a:p>
          <a:p>
            <a:pPr marL="365760" indent="-256032" eaLnBrk="1" fontAlgn="auto" hangingPunct="1">
              <a:spcAft>
                <a:spcPts val="0"/>
              </a:spcAft>
              <a:defRPr/>
            </a:pPr>
            <a:r>
              <a:rPr lang="en-US" dirty="0" smtClean="0"/>
              <a:t>FAs typically deliver specific services (e.g. BH, dental, pharmacy) with value added for a specific service (if at all)</a:t>
            </a:r>
          </a:p>
          <a:p>
            <a:pPr marL="621348" lvl="1" indent="-256032" eaLnBrk="1" fontAlgn="auto" hangingPunct="1">
              <a:spcAft>
                <a:spcPts val="0"/>
              </a:spcAft>
              <a:defRPr/>
            </a:pPr>
            <a:r>
              <a:rPr lang="en-US" dirty="0" smtClean="0"/>
              <a:t>If ASO services are wrapped around a PCCM properly, it could be viable; however, incorporating the full continuum of services is not typical and ultimately, claims would still be paid on a Pure FFS basis</a:t>
            </a:r>
            <a:endParaRPr lang="en-US" dirty="0" smtClean="0">
              <a:solidFill>
                <a:srgbClr val="FF0000"/>
              </a:solidFill>
            </a:endParaRPr>
          </a:p>
          <a:p>
            <a:pPr marL="621348" lvl="1" indent="-256032" eaLnBrk="1" fontAlgn="auto" hangingPunct="1">
              <a:spcAft>
                <a:spcPts val="0"/>
              </a:spcAft>
              <a:defRPr/>
            </a:pPr>
            <a:r>
              <a:rPr lang="en-US" dirty="0" smtClean="0"/>
              <a:t>Typically includes outsourcing of claims, network and contracting</a:t>
            </a:r>
          </a:p>
          <a:p>
            <a:pPr marL="366204" eaLnBrk="1" fontAlgn="auto" hangingPunct="1">
              <a:spcAft>
                <a:spcPts val="0"/>
              </a:spcAft>
              <a:defRPr/>
            </a:pPr>
            <a:r>
              <a:rPr lang="en-US" dirty="0" smtClean="0"/>
              <a:t>Some states have implemented BH programs that are well regarded in an ASO arrangement with vendor incentives</a:t>
            </a:r>
          </a:p>
          <a:p>
            <a:pPr marL="365760" indent="-256032" eaLnBrk="1" fontAlgn="auto" hangingPunct="1">
              <a:spcAft>
                <a:spcPts val="0"/>
              </a:spcAft>
              <a:defRPr/>
            </a:pPr>
            <a:r>
              <a:rPr lang="en-US" dirty="0" smtClean="0"/>
              <a:t>Employers (and to some degree, Medicare) can contract out policy-like functions (e.g. payment rates and medical policy)</a:t>
            </a:r>
          </a:p>
          <a:p>
            <a:pPr marL="621792" lvl="1" eaLnBrk="1" fontAlgn="auto" hangingPunct="1">
              <a:spcAft>
                <a:spcPts val="0"/>
              </a:spcAft>
              <a:buFont typeface="Arial" pitchFamily="34" charset="0"/>
              <a:buChar char="●"/>
              <a:defRPr/>
            </a:pPr>
            <a:r>
              <a:rPr lang="en-US" dirty="0" smtClean="0"/>
              <a:t>States can’t delegate “governmental functions”  (e.g. rate setting)</a:t>
            </a:r>
          </a:p>
          <a:p>
            <a:pPr marL="366204" eaLnBrk="1" fontAlgn="auto" hangingPunct="1">
              <a:spcAft>
                <a:spcPts val="0"/>
              </a:spcAft>
              <a:defRPr/>
            </a:pPr>
            <a:r>
              <a:rPr lang="en-US" dirty="0" smtClean="0"/>
              <a:t>Very difficult to control costs given similarities to FFS but modifications are possible, especially for quality incentives</a:t>
            </a:r>
          </a:p>
        </p:txBody>
      </p:sp>
      <p:sp>
        <p:nvSpPr>
          <p:cNvPr id="2" name="Title 1"/>
          <p:cNvSpPr>
            <a:spLocks noGrp="1"/>
          </p:cNvSpPr>
          <p:nvPr>
            <p:ph type="title"/>
          </p:nvPr>
        </p:nvSpPr>
        <p:spPr/>
        <p:txBody>
          <a:bodyPr/>
          <a:lstStyle/>
          <a:p>
            <a:pPr eaLnBrk="1" fontAlgn="auto" hangingPunct="1">
              <a:spcAft>
                <a:spcPts val="0"/>
              </a:spcAft>
              <a:defRPr/>
            </a:pPr>
            <a:r>
              <a:rPr lang="en-US" dirty="0" smtClean="0"/>
              <a:t>ASO Programs Key Model Features</a:t>
            </a:r>
            <a:endParaRPr lang="en-US" dirty="0"/>
          </a:p>
        </p:txBody>
      </p:sp>
      <p:sp>
        <p:nvSpPr>
          <p:cNvPr id="32770"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3277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96A7EE6-42C6-44AB-8106-548D7B0AA1D2}" type="slidenum">
              <a:rPr lang="en-US" smtClean="0">
                <a:cs typeface="Arial" charset="0"/>
              </a:rPr>
              <a:pPr fontAlgn="base">
                <a:spcBef>
                  <a:spcPct val="0"/>
                </a:spcBef>
                <a:spcAft>
                  <a:spcPct val="0"/>
                </a:spcAft>
                <a:defRPr/>
              </a:pPr>
              <a:t>10</a:t>
            </a:fld>
            <a:endParaRPr lang="en-US" dirty="0" smtClean="0">
              <a:cs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Autofit/>
          </a:bodyPr>
          <a:lstStyle/>
          <a:p>
            <a:pPr marL="365760" indent="-256032" eaLnBrk="1" fontAlgn="auto" hangingPunct="1">
              <a:spcAft>
                <a:spcPts val="0"/>
              </a:spcAft>
              <a:defRPr/>
            </a:pPr>
            <a:r>
              <a:rPr lang="en-US" sz="1800" dirty="0" smtClean="0"/>
              <a:t>Consumers (ideally) select a plan or Managed Care Organization (MCO) and a PCP within the health plan</a:t>
            </a:r>
          </a:p>
          <a:p>
            <a:pPr marL="365760" indent="-256032" eaLnBrk="1" fontAlgn="auto" hangingPunct="1">
              <a:spcAft>
                <a:spcPts val="0"/>
              </a:spcAft>
              <a:defRPr/>
            </a:pPr>
            <a:r>
              <a:rPr lang="en-US" sz="1800" dirty="0" smtClean="0"/>
              <a:t>Health plans are capitated; spending is “fixed” and varies with volume</a:t>
            </a:r>
          </a:p>
          <a:p>
            <a:pPr marL="365760" indent="-256032" eaLnBrk="1" fontAlgn="auto" hangingPunct="1">
              <a:spcAft>
                <a:spcPts val="0"/>
              </a:spcAft>
              <a:defRPr/>
            </a:pPr>
            <a:r>
              <a:rPr lang="en-US" sz="1800" dirty="0" smtClean="0"/>
              <a:t>Management of high-risk, high-cost clients is a typical focus</a:t>
            </a:r>
          </a:p>
          <a:p>
            <a:pPr marL="365760" indent="-256032" eaLnBrk="1" fontAlgn="auto" hangingPunct="1">
              <a:spcAft>
                <a:spcPts val="0"/>
              </a:spcAft>
              <a:defRPr/>
            </a:pPr>
            <a:r>
              <a:rPr lang="en-US" sz="1800" dirty="0" smtClean="0"/>
              <a:t>The program is only as good as the level of attention paid: purchasing standards, data monitoring and levers are critical to managing </a:t>
            </a:r>
          </a:p>
          <a:p>
            <a:pPr marL="365760" indent="-256032" eaLnBrk="1" fontAlgn="auto" hangingPunct="1">
              <a:spcAft>
                <a:spcPts val="0"/>
              </a:spcAft>
              <a:defRPr/>
            </a:pPr>
            <a:r>
              <a:rPr lang="en-US" sz="1800" dirty="0" smtClean="0"/>
              <a:t>States are similar with regard to:</a:t>
            </a:r>
          </a:p>
          <a:p>
            <a:pPr marL="621792" lvl="1" eaLnBrk="1" fontAlgn="auto" hangingPunct="1">
              <a:spcAft>
                <a:spcPts val="0"/>
              </a:spcAft>
              <a:buFont typeface="Arial" pitchFamily="34" charset="0"/>
              <a:buChar char="●"/>
              <a:defRPr/>
            </a:pPr>
            <a:r>
              <a:rPr lang="en-US" sz="1800" dirty="0" smtClean="0"/>
              <a:t>Types of requirements (access, preventive care, service, reporting, etc.)</a:t>
            </a:r>
          </a:p>
          <a:p>
            <a:pPr marL="621792" lvl="1" eaLnBrk="1" fontAlgn="auto" hangingPunct="1">
              <a:spcAft>
                <a:spcPts val="0"/>
              </a:spcAft>
              <a:buFont typeface="Arial" pitchFamily="34" charset="0"/>
              <a:buChar char="●"/>
              <a:defRPr/>
            </a:pPr>
            <a:r>
              <a:rPr lang="en-US" sz="1800" dirty="0" smtClean="0"/>
              <a:t>Delegation to MCOs to drive implementation of policy</a:t>
            </a:r>
          </a:p>
          <a:p>
            <a:pPr marL="621792" lvl="1" eaLnBrk="1" fontAlgn="auto" hangingPunct="1">
              <a:spcAft>
                <a:spcPts val="0"/>
              </a:spcAft>
              <a:buFont typeface="Arial" pitchFamily="34" charset="0"/>
              <a:buChar char="●"/>
              <a:defRPr/>
            </a:pPr>
            <a:r>
              <a:rPr lang="en-US" sz="1800" dirty="0" smtClean="0"/>
              <a:t>Use of federal guidelines on MCO marketing efforts</a:t>
            </a:r>
          </a:p>
          <a:p>
            <a:pPr marL="365760" indent="-256032" eaLnBrk="1" fontAlgn="auto" hangingPunct="1">
              <a:spcAft>
                <a:spcPts val="0"/>
              </a:spcAft>
              <a:defRPr/>
            </a:pPr>
            <a:r>
              <a:rPr lang="en-US" sz="1800" dirty="0" smtClean="0"/>
              <a:t>States vary with regard to: </a:t>
            </a:r>
          </a:p>
          <a:p>
            <a:pPr marL="621792" lvl="1" eaLnBrk="1" fontAlgn="auto" hangingPunct="1">
              <a:spcAft>
                <a:spcPts val="0"/>
              </a:spcAft>
              <a:buFont typeface="Arial" pitchFamily="34" charset="0"/>
              <a:buChar char="●"/>
              <a:defRPr/>
            </a:pPr>
            <a:r>
              <a:rPr lang="en-US" sz="1800" dirty="0" smtClean="0"/>
              <a:t>The nature of the relationship (e.g. nature of oversight </a:t>
            </a:r>
            <a:r>
              <a:rPr lang="en-US" sz="1800" i="1" dirty="0" smtClean="0"/>
              <a:t>and </a:t>
            </a:r>
            <a:r>
              <a:rPr lang="en-US" sz="1800" dirty="0" smtClean="0"/>
              <a:t>collaboration)</a:t>
            </a:r>
          </a:p>
          <a:p>
            <a:pPr marL="621792" lvl="1" eaLnBrk="1" fontAlgn="auto" hangingPunct="1">
              <a:spcAft>
                <a:spcPts val="0"/>
              </a:spcAft>
              <a:buFont typeface="Arial" pitchFamily="34" charset="0"/>
              <a:buChar char="●"/>
              <a:defRPr/>
            </a:pPr>
            <a:r>
              <a:rPr lang="en-US" sz="1800" dirty="0" smtClean="0"/>
              <a:t>How prescriptive they are re: meeting requirements </a:t>
            </a:r>
          </a:p>
          <a:p>
            <a:pPr marL="621792" lvl="1" eaLnBrk="1" fontAlgn="auto" hangingPunct="1">
              <a:spcAft>
                <a:spcPts val="0"/>
              </a:spcAft>
              <a:buFont typeface="Arial" pitchFamily="34" charset="0"/>
              <a:buChar char="●"/>
              <a:defRPr/>
            </a:pPr>
            <a:r>
              <a:rPr lang="en-US" sz="1800" dirty="0" smtClean="0"/>
              <a:t>How much data they collect and publish</a:t>
            </a:r>
          </a:p>
          <a:p>
            <a:pPr marL="366204" eaLnBrk="1" fontAlgn="auto" hangingPunct="1">
              <a:spcAft>
                <a:spcPts val="0"/>
              </a:spcAft>
              <a:defRPr/>
            </a:pPr>
            <a:r>
              <a:rPr lang="en-US" sz="1800" dirty="0" smtClean="0"/>
              <a:t>States may be moving more toward the MCO option; however, this varies by numerous factors in states </a:t>
            </a:r>
          </a:p>
          <a:p>
            <a:pPr marL="621792" lvl="1" eaLnBrk="1" fontAlgn="auto" hangingPunct="1">
              <a:spcAft>
                <a:spcPts val="0"/>
              </a:spcAft>
              <a:buFont typeface="Arial" pitchFamily="34" charset="0"/>
              <a:buChar char="●"/>
              <a:defRPr/>
            </a:pPr>
            <a:endParaRPr lang="en-US" sz="1800" dirty="0" smtClean="0"/>
          </a:p>
          <a:p>
            <a:pPr marL="365760" indent="-256032" eaLnBrk="1" fontAlgn="auto" hangingPunct="1">
              <a:spcAft>
                <a:spcPts val="0"/>
              </a:spcAft>
              <a:buFont typeface="Wingdings" pitchFamily="2" charset="2"/>
              <a:buNone/>
              <a:defRPr/>
            </a:pPr>
            <a:endParaRPr lang="en-US" sz="1800" dirty="0"/>
          </a:p>
        </p:txBody>
      </p:sp>
      <p:sp>
        <p:nvSpPr>
          <p:cNvPr id="30722"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30723"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6D22B17-2DBA-4C07-98E2-853B180BC194}" type="slidenum">
              <a:rPr lang="en-US" smtClean="0">
                <a:cs typeface="Arial" charset="0"/>
              </a:rPr>
              <a:pPr fontAlgn="base">
                <a:spcBef>
                  <a:spcPct val="0"/>
                </a:spcBef>
                <a:spcAft>
                  <a:spcPct val="0"/>
                </a:spcAft>
                <a:defRPr/>
              </a:pPr>
              <a:t>11</a:t>
            </a:fld>
            <a:endParaRPr lang="en-US" dirty="0" smtClean="0">
              <a:cs typeface="Arial" charset="0"/>
            </a:endParaRPr>
          </a:p>
        </p:txBody>
      </p:sp>
      <p:sp>
        <p:nvSpPr>
          <p:cNvPr id="2" name="Title 1"/>
          <p:cNvSpPr>
            <a:spLocks noGrp="1"/>
          </p:cNvSpPr>
          <p:nvPr>
            <p:ph type="title"/>
          </p:nvPr>
        </p:nvSpPr>
        <p:spPr>
          <a:xfrm>
            <a:off x="457200" y="152400"/>
            <a:ext cx="8229600" cy="685800"/>
          </a:xfrm>
        </p:spPr>
        <p:txBody>
          <a:bodyPr/>
          <a:lstStyle/>
          <a:p>
            <a:pPr eaLnBrk="1" fontAlgn="auto" hangingPunct="1">
              <a:spcAft>
                <a:spcPts val="0"/>
              </a:spcAft>
              <a:defRPr/>
            </a:pPr>
            <a:r>
              <a:rPr lang="en-US" dirty="0" smtClean="0"/>
              <a:t>MCO Program Key Model Features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538" y="736600"/>
            <a:ext cx="8229600" cy="4525963"/>
          </a:xfrm>
        </p:spPr>
        <p:txBody>
          <a:bodyPr>
            <a:noAutofit/>
          </a:bodyPr>
          <a:lstStyle/>
          <a:p>
            <a:pPr marL="365760" indent="-256032" eaLnBrk="1" fontAlgn="auto" hangingPunct="1">
              <a:spcAft>
                <a:spcPts val="0"/>
              </a:spcAft>
              <a:defRPr/>
            </a:pPr>
            <a:r>
              <a:rPr lang="en-US" sz="1800" dirty="0" smtClean="0"/>
              <a:t>Federal designation for authority to organize care for Medicaid consumers</a:t>
            </a:r>
          </a:p>
          <a:p>
            <a:pPr marL="365760" indent="-256032" eaLnBrk="1" fontAlgn="auto" hangingPunct="1">
              <a:spcAft>
                <a:spcPts val="0"/>
              </a:spcAft>
              <a:defRPr/>
            </a:pPr>
            <a:r>
              <a:rPr lang="en-US" sz="1800" dirty="0" smtClean="0"/>
              <a:t>Primary Care Provider (PCP) to provide </a:t>
            </a:r>
            <a:r>
              <a:rPr lang="en-US" sz="1800" i="1" dirty="0" smtClean="0"/>
              <a:t>and</a:t>
            </a:r>
            <a:r>
              <a:rPr lang="en-US" sz="1800" dirty="0" smtClean="0"/>
              <a:t> coordinate care</a:t>
            </a:r>
          </a:p>
          <a:p>
            <a:pPr marL="366204" eaLnBrk="1" fontAlgn="auto" hangingPunct="1">
              <a:spcAft>
                <a:spcPts val="0"/>
              </a:spcAft>
              <a:defRPr/>
            </a:pPr>
            <a:r>
              <a:rPr lang="en-US" sz="1800" dirty="0" smtClean="0"/>
              <a:t>Per Member Per Month (PMPM) PCP fee; and/or some states pay higher fees for “Evaluation &amp; Management”  </a:t>
            </a:r>
          </a:p>
          <a:p>
            <a:pPr marL="365760" indent="-256032" eaLnBrk="1" fontAlgn="auto" hangingPunct="1">
              <a:spcAft>
                <a:spcPts val="0"/>
              </a:spcAft>
              <a:defRPr/>
            </a:pPr>
            <a:r>
              <a:rPr lang="en-US" sz="1800" dirty="0" smtClean="0"/>
              <a:t>Care management of high-risk, high-cost clients is a focus in many (but not all) states (especially for ABD clients) sometimes called “Enhanced” PCCM</a:t>
            </a:r>
          </a:p>
          <a:p>
            <a:pPr marL="365760" indent="-256032" eaLnBrk="1" fontAlgn="auto" hangingPunct="1">
              <a:spcAft>
                <a:spcPts val="0"/>
              </a:spcAft>
              <a:defRPr/>
            </a:pPr>
            <a:r>
              <a:rPr lang="en-US" sz="1800" dirty="0" smtClean="0"/>
              <a:t>The program is only as good as the level of attention paid and resources</a:t>
            </a:r>
          </a:p>
          <a:p>
            <a:pPr marL="365760" indent="-256032" eaLnBrk="1" fontAlgn="auto" hangingPunct="1">
              <a:spcAft>
                <a:spcPts val="0"/>
              </a:spcAft>
              <a:defRPr/>
            </a:pPr>
            <a:r>
              <a:rPr lang="en-US" sz="1800" dirty="0" smtClean="0"/>
              <a:t>Completely unmanaged PCCM programs are like Pure FFS</a:t>
            </a:r>
          </a:p>
          <a:p>
            <a:pPr marL="365760" indent="-256032" eaLnBrk="1" fontAlgn="auto" hangingPunct="1">
              <a:spcAft>
                <a:spcPts val="0"/>
              </a:spcAft>
              <a:defRPr/>
            </a:pPr>
            <a:r>
              <a:rPr lang="en-US" sz="1800" dirty="0" smtClean="0"/>
              <a:t>States utilize PCCM to:</a:t>
            </a:r>
          </a:p>
          <a:p>
            <a:pPr marL="621792" lvl="1" eaLnBrk="1" fontAlgn="auto" hangingPunct="1">
              <a:spcAft>
                <a:spcPts val="0"/>
              </a:spcAft>
              <a:buFont typeface="Arial" pitchFamily="34" charset="0"/>
              <a:buChar char="●"/>
              <a:defRPr/>
            </a:pPr>
            <a:r>
              <a:rPr lang="en-US" sz="1800" dirty="0" smtClean="0"/>
              <a:t>Gain leverage with health plans by offering another option to consumers</a:t>
            </a:r>
          </a:p>
          <a:p>
            <a:pPr marL="621792" lvl="1" eaLnBrk="1" fontAlgn="auto" hangingPunct="1">
              <a:spcAft>
                <a:spcPts val="0"/>
              </a:spcAft>
              <a:buFont typeface="Arial" pitchFamily="34" charset="0"/>
              <a:buChar char="●"/>
              <a:defRPr/>
            </a:pPr>
            <a:r>
              <a:rPr lang="en-US" sz="1800" dirty="0" smtClean="0"/>
              <a:t>Ensure access, especially in rural areas that lack managed care options</a:t>
            </a:r>
          </a:p>
          <a:p>
            <a:pPr marL="365760" indent="-256032" eaLnBrk="1" fontAlgn="auto" hangingPunct="1">
              <a:spcAft>
                <a:spcPts val="0"/>
              </a:spcAft>
              <a:defRPr/>
            </a:pPr>
            <a:r>
              <a:rPr lang="en-US" sz="1800" dirty="0" smtClean="0"/>
              <a:t>States vary widely with regard to: </a:t>
            </a:r>
          </a:p>
          <a:p>
            <a:pPr marL="621792" lvl="1" eaLnBrk="1" fontAlgn="auto" hangingPunct="1">
              <a:spcAft>
                <a:spcPts val="0"/>
              </a:spcAft>
              <a:buFont typeface="Arial" pitchFamily="34" charset="0"/>
              <a:buChar char="●"/>
              <a:defRPr/>
            </a:pPr>
            <a:r>
              <a:rPr lang="en-US" sz="1800" dirty="0" smtClean="0"/>
              <a:t>The rationale for offering a PCCM </a:t>
            </a:r>
          </a:p>
          <a:p>
            <a:pPr marL="621792" lvl="1" eaLnBrk="1" fontAlgn="auto" hangingPunct="1">
              <a:spcAft>
                <a:spcPts val="0"/>
              </a:spcAft>
              <a:buFont typeface="Arial" pitchFamily="34" charset="0"/>
              <a:buChar char="●"/>
              <a:defRPr/>
            </a:pPr>
            <a:r>
              <a:rPr lang="en-US" sz="1800" dirty="0" smtClean="0"/>
              <a:t>Resources and oversight including data collected and published</a:t>
            </a:r>
          </a:p>
          <a:p>
            <a:pPr marL="621792" lvl="1" eaLnBrk="1" fontAlgn="auto" hangingPunct="1">
              <a:spcAft>
                <a:spcPts val="0"/>
              </a:spcAft>
              <a:buFont typeface="Arial" pitchFamily="34" charset="0"/>
              <a:buChar char="●"/>
              <a:defRPr/>
            </a:pPr>
            <a:r>
              <a:rPr lang="en-US" sz="1800" dirty="0" smtClean="0"/>
              <a:t>Support offered to providers and /or consumers</a:t>
            </a:r>
          </a:p>
          <a:p>
            <a:pPr marL="366204" eaLnBrk="1" fontAlgn="auto" hangingPunct="1">
              <a:spcAft>
                <a:spcPts val="0"/>
              </a:spcAft>
              <a:defRPr/>
            </a:pPr>
            <a:r>
              <a:rPr lang="en-US" sz="1800" dirty="0" smtClean="0"/>
              <a:t>This model can be integrated with Medical Home, Health Home, ACO</a:t>
            </a:r>
          </a:p>
        </p:txBody>
      </p:sp>
      <p:sp>
        <p:nvSpPr>
          <p:cNvPr id="28674"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28675"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0FC2012-9B98-4BDA-882C-E25E9171B79C}" type="slidenum">
              <a:rPr lang="en-US" smtClean="0">
                <a:cs typeface="Arial" charset="0"/>
              </a:rPr>
              <a:pPr fontAlgn="base">
                <a:spcBef>
                  <a:spcPct val="0"/>
                </a:spcBef>
                <a:spcAft>
                  <a:spcPct val="0"/>
                </a:spcAft>
                <a:defRPr/>
              </a:pPr>
              <a:t>12</a:t>
            </a:fld>
            <a:endParaRPr lang="en-US" dirty="0" smtClean="0">
              <a:cs typeface="Arial" charset="0"/>
            </a:endParaRPr>
          </a:p>
        </p:txBody>
      </p:sp>
      <p:sp>
        <p:nvSpPr>
          <p:cNvPr id="2" name="Title 1"/>
          <p:cNvSpPr>
            <a:spLocks noGrp="1"/>
          </p:cNvSpPr>
          <p:nvPr>
            <p:ph type="title"/>
          </p:nvPr>
        </p:nvSpPr>
        <p:spPr>
          <a:xfrm>
            <a:off x="457200" y="152400"/>
            <a:ext cx="8229600" cy="533400"/>
          </a:xfrm>
        </p:spPr>
        <p:txBody>
          <a:bodyPr/>
          <a:lstStyle/>
          <a:p>
            <a:pPr eaLnBrk="1" fontAlgn="auto" hangingPunct="1">
              <a:spcAft>
                <a:spcPts val="0"/>
              </a:spcAft>
              <a:defRPr/>
            </a:pPr>
            <a:r>
              <a:rPr lang="en-US" dirty="0" smtClean="0"/>
              <a:t>PCCM Program Key Model Features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436563" y="787400"/>
            <a:ext cx="8229600" cy="4525963"/>
          </a:xfrm>
        </p:spPr>
        <p:txBody>
          <a:bodyPr/>
          <a:lstStyle/>
          <a:p>
            <a:pPr eaLnBrk="1" hangingPunct="1"/>
            <a:r>
              <a:rPr lang="en-US" sz="2000" smtClean="0"/>
              <a:t>Introduced by the AAP in 1967 with more popularity recently </a:t>
            </a:r>
          </a:p>
          <a:p>
            <a:pPr eaLnBrk="1" hangingPunct="1"/>
            <a:r>
              <a:rPr lang="en-US" sz="2000" smtClean="0"/>
              <a:t>Approach to providing comprehensive, coordinated primary care w/ partnerships between patients and their personal physicians</a:t>
            </a:r>
          </a:p>
          <a:p>
            <a:pPr eaLnBrk="1" hangingPunct="1"/>
            <a:r>
              <a:rPr lang="en-US" sz="2000" smtClean="0"/>
              <a:t>Additional key principles include: Physician directed medical practice; Whole-person orientation (and patient experience); Care is coordinated and/or integrated; Quality and safety are hallmarks (evidence-based, data-driven); Enhanced access; Payment recognizes value-added (by paying PCPs more)</a:t>
            </a:r>
          </a:p>
          <a:p>
            <a:pPr eaLnBrk="1" hangingPunct="1"/>
            <a:r>
              <a:rPr lang="en-US" sz="2000" smtClean="0"/>
              <a:t>Pediatric Family Centered Medical Home includes medical and non-medical needs</a:t>
            </a:r>
          </a:p>
          <a:p>
            <a:pPr eaLnBrk="1" hangingPunct="1"/>
            <a:r>
              <a:rPr lang="en-US" sz="2000" smtClean="0"/>
              <a:t>IT/Electronic records are part of this model (hard for many)</a:t>
            </a:r>
          </a:p>
          <a:p>
            <a:pPr eaLnBrk="1" hangingPunct="1"/>
            <a:r>
              <a:rPr lang="en-US" sz="2000" smtClean="0"/>
              <a:t>Do not typically include true performance incentives</a:t>
            </a:r>
          </a:p>
          <a:p>
            <a:pPr eaLnBrk="1" hangingPunct="1"/>
            <a:r>
              <a:rPr lang="en-US" sz="2000" smtClean="0"/>
              <a:t>Could be a strong complement to MCO, PCCM, ACO and are evolving</a:t>
            </a:r>
          </a:p>
          <a:p>
            <a:pPr eaLnBrk="1" hangingPunct="1"/>
            <a:r>
              <a:rPr lang="en-US" sz="2000" smtClean="0"/>
              <a:t>NASPH is on a second round of pilots with states</a:t>
            </a:r>
          </a:p>
          <a:p>
            <a:pPr eaLnBrk="1" hangingPunct="1"/>
            <a:r>
              <a:rPr lang="en-US" sz="2000" smtClean="0"/>
              <a:t>This model can be integrated with PCCM, MCO, ACO models</a:t>
            </a:r>
          </a:p>
          <a:p>
            <a:pPr eaLnBrk="1" hangingPunct="1"/>
            <a:endParaRPr lang="en-US" sz="2000" smtClean="0"/>
          </a:p>
        </p:txBody>
      </p:sp>
      <p:sp>
        <p:nvSpPr>
          <p:cNvPr id="2" name="Title 1"/>
          <p:cNvSpPr>
            <a:spLocks noGrp="1"/>
          </p:cNvSpPr>
          <p:nvPr>
            <p:ph type="title"/>
          </p:nvPr>
        </p:nvSpPr>
        <p:spPr/>
        <p:txBody>
          <a:bodyPr/>
          <a:lstStyle/>
          <a:p>
            <a:pPr eaLnBrk="1" fontAlgn="auto" hangingPunct="1">
              <a:spcAft>
                <a:spcPts val="0"/>
              </a:spcAft>
              <a:defRPr/>
            </a:pPr>
            <a:r>
              <a:rPr lang="en-US" dirty="0" smtClean="0"/>
              <a:t>Medical Homes Key Model Features</a:t>
            </a:r>
            <a:endParaRPr lang="en-US" dirty="0"/>
          </a:p>
        </p:txBody>
      </p:sp>
      <p:sp>
        <p:nvSpPr>
          <p:cNvPr id="34818"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34819"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DF853D1-1367-4BDD-9605-3AE62981FC55}" type="slidenum">
              <a:rPr lang="en-US" smtClean="0">
                <a:cs typeface="Arial" charset="0"/>
              </a:rPr>
              <a:pPr fontAlgn="base">
                <a:spcBef>
                  <a:spcPct val="0"/>
                </a:spcBef>
                <a:spcAft>
                  <a:spcPct val="0"/>
                </a:spcAft>
                <a:defRPr/>
              </a:pPr>
              <a:t>13</a:t>
            </a:fld>
            <a:endParaRPr lang="en-US" dirty="0" smtClean="0">
              <a:cs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3863" y="1168400"/>
            <a:ext cx="8229600" cy="4525963"/>
          </a:xfrm>
        </p:spPr>
        <p:txBody>
          <a:bodyPr>
            <a:noAutofit/>
          </a:bodyPr>
          <a:lstStyle/>
          <a:p>
            <a:pPr marL="365760" indent="-256032" eaLnBrk="1" fontAlgn="auto" hangingPunct="1">
              <a:spcAft>
                <a:spcPts val="0"/>
              </a:spcAft>
              <a:defRPr/>
            </a:pPr>
            <a:r>
              <a:rPr lang="en-US" sz="1800" dirty="0" smtClean="0"/>
              <a:t>Leverage Medical Homes with similar history and focus</a:t>
            </a:r>
          </a:p>
          <a:p>
            <a:pPr marL="621792" lvl="1" eaLnBrk="1" fontAlgn="auto" hangingPunct="1">
              <a:spcAft>
                <a:spcPts val="0"/>
              </a:spcAft>
              <a:buFont typeface="Arial" pitchFamily="34" charset="0"/>
              <a:buChar char="●"/>
              <a:defRPr/>
            </a:pPr>
            <a:r>
              <a:rPr lang="en-US" sz="1800" dirty="0" smtClean="0"/>
              <a:t>Multi-disciplinary care: coordination of physical and BH + Long Term Care (LTC) and community-based care </a:t>
            </a:r>
          </a:p>
          <a:p>
            <a:pPr marL="366204" eaLnBrk="1" fontAlgn="auto" hangingPunct="1">
              <a:spcAft>
                <a:spcPts val="0"/>
              </a:spcAft>
              <a:defRPr/>
            </a:pPr>
            <a:r>
              <a:rPr lang="en-US" sz="1800" dirty="0" smtClean="0"/>
              <a:t>Consistent with data on multi-morbid condition management and priorities in Medicaid  (co-management of physical and BH)</a:t>
            </a:r>
          </a:p>
          <a:p>
            <a:pPr marL="365760" indent="-256032" eaLnBrk="1" fontAlgn="auto" hangingPunct="1">
              <a:spcAft>
                <a:spcPts val="0"/>
              </a:spcAft>
              <a:defRPr/>
            </a:pPr>
            <a:r>
              <a:rPr lang="en-US" sz="1800" dirty="0" smtClean="0"/>
              <a:t>37 states planning or implementing health homes or medical homes for Medicaid populations</a:t>
            </a:r>
            <a:endParaRPr lang="en-US" sz="1800" b="1" dirty="0" smtClean="0">
              <a:solidFill>
                <a:schemeClr val="accent3"/>
              </a:solidFill>
            </a:endParaRPr>
          </a:p>
          <a:p>
            <a:pPr marL="366204" eaLnBrk="1" fontAlgn="auto" hangingPunct="1">
              <a:spcAft>
                <a:spcPts val="0"/>
              </a:spcAft>
              <a:defRPr/>
            </a:pPr>
            <a:r>
              <a:rPr lang="en-US" sz="1800" dirty="0" smtClean="0"/>
              <a:t>Many multi-payor efforts (MA, CO, LA, ME, MN, NE, PA, RI and VT) as part of SCHIP or Medicaid emerging</a:t>
            </a:r>
          </a:p>
          <a:p>
            <a:pPr marL="365760" indent="-256032" eaLnBrk="1" fontAlgn="auto" hangingPunct="1">
              <a:spcAft>
                <a:spcPts val="0"/>
              </a:spcAft>
              <a:defRPr/>
            </a:pPr>
            <a:r>
              <a:rPr lang="en-US" sz="1800" dirty="0" smtClean="0"/>
              <a:t>90% federal match for states that create health homes for two years</a:t>
            </a:r>
          </a:p>
          <a:p>
            <a:pPr marL="621792" lvl="1" eaLnBrk="1" fontAlgn="auto" hangingPunct="1">
              <a:spcAft>
                <a:spcPts val="0"/>
              </a:spcAft>
              <a:buFont typeface="Arial" pitchFamily="34" charset="0"/>
              <a:buChar char="●"/>
              <a:defRPr/>
            </a:pPr>
            <a:r>
              <a:rPr lang="en-US" sz="1800" dirty="0" smtClean="0"/>
              <a:t>Unclear what happens after two years</a:t>
            </a:r>
          </a:p>
          <a:p>
            <a:pPr marL="621792" lvl="1" eaLnBrk="1" fontAlgn="auto" hangingPunct="1">
              <a:spcAft>
                <a:spcPts val="0"/>
              </a:spcAft>
              <a:buFont typeface="Arial" pitchFamily="34" charset="0"/>
              <a:buChar char="●"/>
              <a:defRPr/>
            </a:pPr>
            <a:r>
              <a:rPr lang="en-US" sz="1800" dirty="0" smtClean="0"/>
              <a:t>FFP is likely (if successful) at the usual match rate</a:t>
            </a:r>
          </a:p>
          <a:p>
            <a:pPr marL="621792" lvl="1" eaLnBrk="1" fontAlgn="auto" hangingPunct="1">
              <a:spcAft>
                <a:spcPts val="0"/>
              </a:spcAft>
              <a:buFont typeface="Arial" pitchFamily="34" charset="0"/>
              <a:buChar char="●"/>
              <a:defRPr/>
            </a:pPr>
            <a:r>
              <a:rPr lang="en-US" sz="1800" dirty="0" smtClean="0"/>
              <a:t>States (and vendors) are trying to determine how to leverage this model</a:t>
            </a:r>
          </a:p>
          <a:p>
            <a:pPr marL="366204" eaLnBrk="1" fontAlgn="auto" hangingPunct="1">
              <a:spcAft>
                <a:spcPts val="0"/>
              </a:spcAft>
              <a:defRPr/>
            </a:pPr>
            <a:r>
              <a:rPr lang="en-US" sz="1800" dirty="0" smtClean="0"/>
              <a:t>Can be integrated into PCCM, MCO, ACO</a:t>
            </a:r>
          </a:p>
          <a:p>
            <a:pPr marL="366204" eaLnBrk="1" fontAlgn="auto" hangingPunct="1">
              <a:spcAft>
                <a:spcPts val="0"/>
              </a:spcAft>
              <a:buFont typeface="Arial" pitchFamily="34" charset="0"/>
              <a:buChar char="●"/>
              <a:defRPr/>
            </a:pPr>
            <a:endParaRPr lang="en-US" sz="2200" dirty="0" smtClean="0"/>
          </a:p>
        </p:txBody>
      </p:sp>
      <p:sp>
        <p:nvSpPr>
          <p:cNvPr id="5" name="Title 4"/>
          <p:cNvSpPr>
            <a:spLocks noGrp="1"/>
          </p:cNvSpPr>
          <p:nvPr>
            <p:ph type="title"/>
          </p:nvPr>
        </p:nvSpPr>
        <p:spPr/>
        <p:txBody>
          <a:bodyPr/>
          <a:lstStyle/>
          <a:p>
            <a:pPr eaLnBrk="1" fontAlgn="auto" hangingPunct="1">
              <a:spcAft>
                <a:spcPts val="0"/>
              </a:spcAft>
              <a:defRPr/>
            </a:pPr>
            <a:r>
              <a:rPr lang="en-US" dirty="0" smtClean="0"/>
              <a:t>Health Homes Key Model Features</a:t>
            </a:r>
            <a:endParaRPr lang="en-US" dirty="0"/>
          </a:p>
        </p:txBody>
      </p:sp>
      <p:sp>
        <p:nvSpPr>
          <p:cNvPr id="38914"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38915"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965A390D-14B7-4097-9800-805843FE3205}" type="slidenum">
              <a:rPr lang="en-US" smtClean="0">
                <a:cs typeface="Arial" charset="0"/>
              </a:rPr>
              <a:pPr fontAlgn="base">
                <a:spcBef>
                  <a:spcPct val="0"/>
                </a:spcBef>
                <a:spcAft>
                  <a:spcPct val="0"/>
                </a:spcAft>
                <a:defRPr/>
              </a:pPr>
              <a:t>14</a:t>
            </a:fld>
            <a:endParaRPr lang="en-US" dirty="0" smtClean="0">
              <a:cs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457200" y="914400"/>
            <a:ext cx="8229600" cy="4525963"/>
          </a:xfrm>
        </p:spPr>
        <p:txBody>
          <a:bodyPr/>
          <a:lstStyle/>
          <a:p>
            <a:pPr eaLnBrk="1" hangingPunct="1">
              <a:defRPr/>
            </a:pPr>
            <a:r>
              <a:rPr lang="en-US" sz="1800" dirty="0" smtClean="0"/>
              <a:t>Theory without outcomes data (cost or quality) to prove its value in the Medicaid market YET</a:t>
            </a:r>
          </a:p>
          <a:p>
            <a:pPr eaLnBrk="1" hangingPunct="1">
              <a:defRPr/>
            </a:pPr>
            <a:r>
              <a:rPr lang="en-US" sz="1800" dirty="0" smtClean="0"/>
              <a:t>Requires a big picture, long-term view; benefits will take time</a:t>
            </a:r>
          </a:p>
          <a:p>
            <a:pPr eaLnBrk="1" hangingPunct="1">
              <a:defRPr/>
            </a:pPr>
            <a:r>
              <a:rPr lang="en-US" sz="1800" dirty="0" smtClean="0"/>
              <a:t>Typically an organization or consortium of provider types and locations (MD, hospital, home care, etc.) across a region or geographic areas (not a PCCM) who act as a provider team</a:t>
            </a:r>
          </a:p>
          <a:p>
            <a:pPr eaLnBrk="1" hangingPunct="1">
              <a:defRPr/>
            </a:pPr>
            <a:r>
              <a:rPr lang="en-US" sz="1800" dirty="0" smtClean="0"/>
              <a:t>More information is provided than for other models here: the model promises good quality and cost outcomes and, because is not well known or understood</a:t>
            </a:r>
          </a:p>
          <a:p>
            <a:pPr lvl="1" eaLnBrk="1" hangingPunct="1">
              <a:defRPr/>
            </a:pPr>
            <a:r>
              <a:rPr lang="en-US" sz="1400" i="1" dirty="0" smtClean="0"/>
              <a:t>Not because it is a proven best practice based on data</a:t>
            </a:r>
          </a:p>
          <a:p>
            <a:pPr eaLnBrk="1" hangingPunct="1">
              <a:defRPr/>
            </a:pPr>
            <a:r>
              <a:rPr lang="en-US" sz="1800" dirty="0" smtClean="0"/>
              <a:t>The promise results from the notion that this model:</a:t>
            </a:r>
          </a:p>
          <a:p>
            <a:pPr lvl="1" indent="-255588" eaLnBrk="1" hangingPunct="1">
              <a:defRPr/>
            </a:pPr>
            <a:r>
              <a:rPr lang="en-US" sz="1800" dirty="0" smtClean="0"/>
              <a:t>Focuses on the patient and places responsibility at the provider level for delivering care with incentives for effective care delivery</a:t>
            </a:r>
          </a:p>
          <a:p>
            <a:pPr lvl="1" indent="-255588" eaLnBrk="1" hangingPunct="1">
              <a:defRPr/>
            </a:pPr>
            <a:r>
              <a:rPr lang="en-US" sz="1800" dirty="0" smtClean="0"/>
              <a:t>Offers all of the resources and tools needed to manage effectively</a:t>
            </a:r>
          </a:p>
          <a:p>
            <a:pPr lvl="1" indent="-255588" eaLnBrk="1" hangingPunct="1">
              <a:defRPr/>
            </a:pPr>
            <a:r>
              <a:rPr lang="en-US" sz="1800" dirty="0" smtClean="0"/>
              <a:t>Aligns incentives at the payor and provider level</a:t>
            </a:r>
          </a:p>
          <a:p>
            <a:pPr eaLnBrk="1" hangingPunct="1">
              <a:defRPr/>
            </a:pPr>
            <a:r>
              <a:rPr lang="en-US" sz="1800" dirty="0" smtClean="0"/>
              <a:t>Can be combined with models such as PCCM (and elements can be combined with MCO too)</a:t>
            </a:r>
          </a:p>
        </p:txBody>
      </p:sp>
      <p:sp>
        <p:nvSpPr>
          <p:cNvPr id="5" name="Title 4"/>
          <p:cNvSpPr>
            <a:spLocks noGrp="1"/>
          </p:cNvSpPr>
          <p:nvPr>
            <p:ph type="title"/>
          </p:nvPr>
        </p:nvSpPr>
        <p:spPr>
          <a:xfrm>
            <a:off x="457200" y="0"/>
            <a:ext cx="8229600" cy="855133"/>
          </a:xfrm>
        </p:spPr>
        <p:txBody>
          <a:bodyPr/>
          <a:lstStyle/>
          <a:p>
            <a:pPr eaLnBrk="1" fontAlgn="auto" hangingPunct="1">
              <a:spcAft>
                <a:spcPts val="0"/>
              </a:spcAft>
              <a:defRPr/>
            </a:pPr>
            <a:r>
              <a:rPr lang="en-US" sz="3200" dirty="0" smtClean="0"/>
              <a:t>Accountable Care Organizations: (ACO) Key Model Features</a:t>
            </a:r>
            <a:endParaRPr lang="en-US" sz="3200" dirty="0"/>
          </a:p>
        </p:txBody>
      </p:sp>
      <p:sp>
        <p:nvSpPr>
          <p:cNvPr id="38914"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38915"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31C7268-5FB7-41F2-AD55-D7E4A03A0B6D}" type="slidenum">
              <a:rPr lang="en-US" smtClean="0">
                <a:cs typeface="Arial" charset="0"/>
              </a:rPr>
              <a:pPr fontAlgn="base">
                <a:spcBef>
                  <a:spcPct val="0"/>
                </a:spcBef>
                <a:spcAft>
                  <a:spcPct val="0"/>
                </a:spcAft>
                <a:defRPr/>
              </a:pPr>
              <a:t>15</a:t>
            </a:fld>
            <a:endParaRPr lang="en-US" dirty="0" smtClean="0">
              <a:cs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Footer Placeholder 69"/>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smtClean="0">
                <a:cs typeface="Arial" charset="0"/>
              </a:rPr>
              <a:t>HUSKY A&amp;B Restructuring Workgroup</a:t>
            </a:r>
            <a:endParaRPr lang="en-US">
              <a:cs typeface="Arial" charset="0"/>
            </a:endParaRPr>
          </a:p>
        </p:txBody>
      </p:sp>
      <p:sp>
        <p:nvSpPr>
          <p:cNvPr id="40962" name="Slide Number Placeholder 68"/>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0740E23-D068-4D93-B73E-69B7FBC2F674}" type="slidenum">
              <a:rPr lang="en-US" smtClean="0">
                <a:cs typeface="Arial" charset="0"/>
              </a:rPr>
              <a:pPr fontAlgn="base">
                <a:spcBef>
                  <a:spcPct val="0"/>
                </a:spcBef>
                <a:spcAft>
                  <a:spcPct val="0"/>
                </a:spcAft>
                <a:defRPr/>
              </a:pPr>
              <a:t>16</a:t>
            </a:fld>
            <a:endParaRPr lang="en-US" dirty="0" smtClean="0">
              <a:cs typeface="Arial" charset="0"/>
            </a:endParaRPr>
          </a:p>
        </p:txBody>
      </p:sp>
      <p:sp>
        <p:nvSpPr>
          <p:cNvPr id="30" name="Title 29"/>
          <p:cNvSpPr>
            <a:spLocks noGrp="1"/>
          </p:cNvSpPr>
          <p:nvPr>
            <p:ph type="title"/>
          </p:nvPr>
        </p:nvSpPr>
        <p:spPr/>
        <p:txBody>
          <a:bodyPr>
            <a:normAutofit fontScale="90000"/>
          </a:bodyPr>
          <a:lstStyle/>
          <a:p>
            <a:pPr eaLnBrk="1" fontAlgn="auto" hangingPunct="1">
              <a:spcAft>
                <a:spcPts val="0"/>
              </a:spcAft>
              <a:defRPr/>
            </a:pPr>
            <a:r>
              <a:rPr lang="en-US" sz="3600" dirty="0" smtClean="0"/>
              <a:t>ACO Model: Combining Redesign and Payment Reform </a:t>
            </a:r>
            <a:br>
              <a:rPr lang="en-US" sz="3600" dirty="0" smtClean="0"/>
            </a:br>
            <a:r>
              <a:rPr lang="en-US" dirty="0" smtClean="0"/>
              <a:t/>
            </a:r>
            <a:br>
              <a:rPr lang="en-US" dirty="0" smtClean="0"/>
            </a:br>
            <a:endParaRPr lang="en-US" dirty="0"/>
          </a:p>
        </p:txBody>
      </p:sp>
      <p:sp>
        <p:nvSpPr>
          <p:cNvPr id="4" name="Content Placeholder 3"/>
          <p:cNvSpPr>
            <a:spLocks noGrp="1"/>
          </p:cNvSpPr>
          <p:nvPr>
            <p:ph sz="quarter" idx="4294967295"/>
          </p:nvPr>
        </p:nvSpPr>
        <p:spPr>
          <a:xfrm>
            <a:off x="152400" y="1524000"/>
            <a:ext cx="2971800" cy="4830763"/>
          </a:xfrm>
        </p:spPr>
        <p:txBody>
          <a:bodyPr>
            <a:normAutofit lnSpcReduction="10000"/>
          </a:bodyPr>
          <a:lstStyle/>
          <a:p>
            <a:pPr marL="228600" indent="-228600" algn="ctr" eaLnBrk="1" fontAlgn="auto" hangingPunct="1">
              <a:spcAft>
                <a:spcPts val="0"/>
              </a:spcAft>
              <a:buFont typeface="Wingdings" pitchFamily="2" charset="2"/>
              <a:buNone/>
              <a:defRPr/>
            </a:pPr>
            <a:r>
              <a:rPr lang="en-US" sz="1600" b="1" dirty="0" smtClean="0">
                <a:solidFill>
                  <a:schemeClr val="accent3"/>
                </a:solidFill>
              </a:rPr>
              <a:t>Delivery System Redesign</a:t>
            </a:r>
          </a:p>
          <a:p>
            <a:pPr marL="228600" indent="-228600" eaLnBrk="1" fontAlgn="auto" hangingPunct="1">
              <a:spcAft>
                <a:spcPts val="0"/>
              </a:spcAft>
              <a:defRPr/>
            </a:pPr>
            <a:r>
              <a:rPr lang="en-US" sz="1600" dirty="0" smtClean="0"/>
              <a:t>Patient-centered care delivery</a:t>
            </a:r>
          </a:p>
          <a:p>
            <a:pPr marL="228600" indent="-228600" eaLnBrk="1" fontAlgn="auto" hangingPunct="1">
              <a:spcAft>
                <a:spcPts val="0"/>
              </a:spcAft>
              <a:defRPr/>
            </a:pPr>
            <a:r>
              <a:rPr lang="en-US" sz="1600" dirty="0" smtClean="0"/>
              <a:t>Emphasis on primary care and prevention</a:t>
            </a:r>
          </a:p>
          <a:p>
            <a:pPr marL="228600" indent="-228600" eaLnBrk="1" fontAlgn="auto" hangingPunct="1">
              <a:spcAft>
                <a:spcPts val="0"/>
              </a:spcAft>
              <a:defRPr/>
            </a:pPr>
            <a:r>
              <a:rPr lang="en-US" sz="1600" dirty="0" smtClean="0"/>
              <a:t>Evidenced-based practice</a:t>
            </a:r>
          </a:p>
          <a:p>
            <a:pPr marL="228600" indent="-228600" eaLnBrk="1" fontAlgn="auto" hangingPunct="1">
              <a:spcAft>
                <a:spcPts val="0"/>
              </a:spcAft>
              <a:defRPr/>
            </a:pPr>
            <a:r>
              <a:rPr lang="en-US" sz="1600" dirty="0" smtClean="0"/>
              <a:t>Care management and coordination</a:t>
            </a:r>
            <a:endParaRPr lang="en-US" sz="1600" dirty="0"/>
          </a:p>
          <a:p>
            <a:pPr marL="228600" indent="-228600" eaLnBrk="1" fontAlgn="auto" hangingPunct="1">
              <a:spcAft>
                <a:spcPts val="0"/>
              </a:spcAft>
              <a:defRPr/>
            </a:pPr>
            <a:r>
              <a:rPr lang="en-US" sz="1600" dirty="0" smtClean="0"/>
              <a:t>Technology-enabled care: electronic </a:t>
            </a:r>
            <a:r>
              <a:rPr lang="en-US" sz="1600" dirty="0"/>
              <a:t>h</a:t>
            </a:r>
            <a:r>
              <a:rPr lang="en-US" sz="1600" dirty="0" smtClean="0"/>
              <a:t>ealth </a:t>
            </a:r>
            <a:r>
              <a:rPr lang="en-US" sz="1600" dirty="0"/>
              <a:t>r</a:t>
            </a:r>
            <a:r>
              <a:rPr lang="en-US" sz="1600" dirty="0" smtClean="0"/>
              <a:t>ecords, e-prescribing, decision support</a:t>
            </a:r>
          </a:p>
          <a:p>
            <a:pPr marL="228600" indent="-228600" eaLnBrk="1" fontAlgn="auto" hangingPunct="1">
              <a:spcAft>
                <a:spcPts val="0"/>
              </a:spcAft>
              <a:defRPr/>
            </a:pPr>
            <a:r>
              <a:rPr lang="en-US" sz="1600" dirty="0" smtClean="0"/>
              <a:t>Specific performance expectations: quality of care, patient safety, readmission reduction, disparity reduction </a:t>
            </a:r>
          </a:p>
          <a:p>
            <a:pPr marL="228600" indent="-228600" eaLnBrk="1" fontAlgn="auto" hangingPunct="1">
              <a:spcAft>
                <a:spcPts val="0"/>
              </a:spcAft>
              <a:defRPr/>
            </a:pPr>
            <a:r>
              <a:rPr lang="en-US" sz="1600" dirty="0" smtClean="0"/>
              <a:t>Measurement and reporting of performance</a:t>
            </a:r>
            <a:endParaRPr lang="en-US" sz="1800" dirty="0"/>
          </a:p>
        </p:txBody>
      </p:sp>
      <p:sp>
        <p:nvSpPr>
          <p:cNvPr id="9" name="Content Placeholder 8"/>
          <p:cNvSpPr>
            <a:spLocks noGrp="1"/>
          </p:cNvSpPr>
          <p:nvPr>
            <p:ph idx="4294967295"/>
          </p:nvPr>
        </p:nvSpPr>
        <p:spPr>
          <a:xfrm>
            <a:off x="3352800" y="1524000"/>
            <a:ext cx="2705100" cy="4525963"/>
          </a:xfrm>
        </p:spPr>
        <p:txBody>
          <a:bodyPr>
            <a:normAutofit/>
          </a:bodyPr>
          <a:lstStyle/>
          <a:p>
            <a:pPr marL="365760" indent="-256032" algn="ctr" eaLnBrk="1" fontAlgn="auto" hangingPunct="1">
              <a:spcAft>
                <a:spcPts val="0"/>
              </a:spcAft>
              <a:buFont typeface="Wingdings" pitchFamily="2" charset="2"/>
              <a:buNone/>
              <a:defRPr/>
            </a:pPr>
            <a:r>
              <a:rPr lang="en-US" sz="1600" b="1" dirty="0" smtClean="0">
                <a:solidFill>
                  <a:schemeClr val="accent3"/>
                </a:solidFill>
              </a:rPr>
              <a:t>Payment Reform</a:t>
            </a:r>
          </a:p>
          <a:p>
            <a:pPr marL="365760" indent="-256032" eaLnBrk="1" fontAlgn="auto" hangingPunct="1">
              <a:spcAft>
                <a:spcPts val="0"/>
              </a:spcAft>
              <a:defRPr/>
            </a:pPr>
            <a:r>
              <a:rPr lang="en-US" sz="1600" dirty="0" smtClean="0"/>
              <a:t>Replace fee-for-service with fee-for-value</a:t>
            </a:r>
          </a:p>
          <a:p>
            <a:pPr marL="365760" indent="-256032" eaLnBrk="1" fontAlgn="auto" hangingPunct="1">
              <a:spcAft>
                <a:spcPts val="0"/>
              </a:spcAft>
              <a:defRPr/>
            </a:pPr>
            <a:r>
              <a:rPr lang="en-US" sz="1600" dirty="0" smtClean="0"/>
              <a:t>Performance risk:  financial incentives for higher quality and reducing excess utilization</a:t>
            </a:r>
          </a:p>
          <a:p>
            <a:pPr marL="365760" indent="-256032" eaLnBrk="1" fontAlgn="auto" hangingPunct="1">
              <a:spcAft>
                <a:spcPts val="0"/>
              </a:spcAft>
              <a:defRPr/>
            </a:pPr>
            <a:r>
              <a:rPr lang="en-US" sz="1600" dirty="0" smtClean="0"/>
              <a:t>Shared savings</a:t>
            </a:r>
          </a:p>
          <a:p>
            <a:pPr marL="365760" indent="-256032" eaLnBrk="1" fontAlgn="auto" hangingPunct="1">
              <a:spcAft>
                <a:spcPts val="0"/>
              </a:spcAft>
              <a:defRPr/>
            </a:pPr>
            <a:r>
              <a:rPr lang="en-US" sz="1600" dirty="0" smtClean="0"/>
              <a:t>Flexible range of financial models, from FFS with shared savings to partial capitation</a:t>
            </a:r>
            <a:endParaRPr lang="en-US" sz="1600" dirty="0"/>
          </a:p>
        </p:txBody>
      </p:sp>
      <p:sp>
        <p:nvSpPr>
          <p:cNvPr id="38" name="Content Placeholder 8"/>
          <p:cNvSpPr txBox="1">
            <a:spLocks/>
          </p:cNvSpPr>
          <p:nvPr/>
        </p:nvSpPr>
        <p:spPr>
          <a:xfrm>
            <a:off x="6286500" y="1524000"/>
            <a:ext cx="2705100" cy="4525963"/>
          </a:xfrm>
          <a:prstGeom prst="rect">
            <a:avLst/>
          </a:prstGeom>
        </p:spPr>
        <p:txBody>
          <a:bodyPr>
            <a:normAutofit/>
          </a:bodyPr>
          <a:lstStyle/>
          <a:p>
            <a:pPr marL="365760" indent="-256032" algn="ctr" fontAlgn="auto">
              <a:spcBef>
                <a:spcPts val="600"/>
              </a:spcBef>
              <a:spcAft>
                <a:spcPts val="0"/>
              </a:spcAft>
              <a:buClr>
                <a:schemeClr val="accent1"/>
              </a:buClr>
              <a:buSzPct val="100000"/>
              <a:buFont typeface="Wingdings" pitchFamily="2" charset="2"/>
              <a:buNone/>
              <a:defRPr/>
            </a:pPr>
            <a:r>
              <a:rPr lang="en-US" sz="1600" b="1" dirty="0">
                <a:solidFill>
                  <a:schemeClr val="accent3"/>
                </a:solidFill>
                <a:latin typeface="+mn-lt"/>
                <a:cs typeface="+mn-cs"/>
              </a:rPr>
              <a:t>ACOs</a:t>
            </a:r>
          </a:p>
          <a:p>
            <a:pPr marL="365760" indent="-256032" fontAlgn="auto">
              <a:spcBef>
                <a:spcPts val="600"/>
              </a:spcBef>
              <a:spcAft>
                <a:spcPts val="0"/>
              </a:spcAft>
              <a:buClr>
                <a:schemeClr val="accent1"/>
              </a:buClr>
              <a:buSzPct val="100000"/>
              <a:buFont typeface="Wingdings" pitchFamily="2" charset="2"/>
              <a:buChar char="§"/>
              <a:defRPr/>
            </a:pPr>
            <a:r>
              <a:rPr lang="en-US" sz="1600" dirty="0">
                <a:latin typeface="+mn-lt"/>
                <a:cs typeface="+mn-cs"/>
              </a:rPr>
              <a:t>Quality care</a:t>
            </a:r>
          </a:p>
          <a:p>
            <a:pPr marL="365760" indent="-256032" fontAlgn="auto">
              <a:spcBef>
                <a:spcPts val="600"/>
              </a:spcBef>
              <a:spcAft>
                <a:spcPts val="0"/>
              </a:spcAft>
              <a:buClr>
                <a:schemeClr val="accent1"/>
              </a:buClr>
              <a:buSzPct val="100000"/>
              <a:buFont typeface="Wingdings" pitchFamily="2" charset="2"/>
              <a:buChar char="§"/>
              <a:defRPr/>
            </a:pPr>
            <a:r>
              <a:rPr lang="en-US" sz="1600" dirty="0">
                <a:latin typeface="+mn-lt"/>
                <a:cs typeface="+mn-cs"/>
              </a:rPr>
              <a:t>Cost savings</a:t>
            </a:r>
          </a:p>
        </p:txBody>
      </p:sp>
      <p:sp>
        <p:nvSpPr>
          <p:cNvPr id="39" name="Content Placeholder 3"/>
          <p:cNvSpPr txBox="1">
            <a:spLocks/>
          </p:cNvSpPr>
          <p:nvPr/>
        </p:nvSpPr>
        <p:spPr>
          <a:xfrm>
            <a:off x="2895600" y="1392238"/>
            <a:ext cx="533400" cy="381000"/>
          </a:xfrm>
          <a:prstGeom prst="rect">
            <a:avLst/>
          </a:prstGeom>
        </p:spPr>
        <p:txBody>
          <a:bodyPr/>
          <a:lstStyle/>
          <a:p>
            <a:pPr marL="228600" indent="-228600" algn="ctr" fontAlgn="auto">
              <a:spcBef>
                <a:spcPts val="600"/>
              </a:spcBef>
              <a:spcAft>
                <a:spcPts val="0"/>
              </a:spcAft>
              <a:buClr>
                <a:schemeClr val="accent1"/>
              </a:buClr>
              <a:buSzPct val="100000"/>
              <a:buFont typeface="Wingdings" pitchFamily="2" charset="2"/>
              <a:buNone/>
              <a:defRPr/>
            </a:pPr>
            <a:r>
              <a:rPr lang="en-US" sz="3200" b="1" dirty="0">
                <a:solidFill>
                  <a:schemeClr val="accent3"/>
                </a:solidFill>
                <a:latin typeface="+mn-lt"/>
                <a:cs typeface="+mn-cs"/>
              </a:rPr>
              <a:t>+</a:t>
            </a:r>
          </a:p>
        </p:txBody>
      </p:sp>
      <p:sp>
        <p:nvSpPr>
          <p:cNvPr id="49" name="Content Placeholder 3"/>
          <p:cNvSpPr txBox="1">
            <a:spLocks/>
          </p:cNvSpPr>
          <p:nvPr/>
        </p:nvSpPr>
        <p:spPr>
          <a:xfrm>
            <a:off x="6096000" y="1371600"/>
            <a:ext cx="533400" cy="381000"/>
          </a:xfrm>
          <a:prstGeom prst="rect">
            <a:avLst/>
          </a:prstGeom>
        </p:spPr>
        <p:txBody>
          <a:bodyPr/>
          <a:lstStyle/>
          <a:p>
            <a:pPr marL="228600" indent="-228600" algn="ctr" fontAlgn="auto">
              <a:spcBef>
                <a:spcPts val="600"/>
              </a:spcBef>
              <a:spcAft>
                <a:spcPts val="0"/>
              </a:spcAft>
              <a:buClr>
                <a:schemeClr val="accent1"/>
              </a:buClr>
              <a:buSzPct val="100000"/>
              <a:buFont typeface="Wingdings" pitchFamily="2" charset="2"/>
              <a:buNone/>
              <a:defRPr/>
            </a:pPr>
            <a:r>
              <a:rPr lang="en-US" sz="3200" b="1" dirty="0">
                <a:solidFill>
                  <a:schemeClr val="accent3"/>
                </a:solidFill>
                <a:latin typeface="+mn-lt"/>
                <a:cs typeface="+mn-cs"/>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838200" y="884238"/>
          <a:ext cx="7924800" cy="4754562"/>
        </p:xfrm>
        <a:graphic>
          <a:graphicData uri="http://schemas.openxmlformats.org/drawingml/2006/table">
            <a:tbl>
              <a:tblPr firstRow="1" bandRow="1">
                <a:tableStyleId>{5C22544A-7EE6-4342-B048-85BDC9FD1C3A}</a:tableStyleId>
              </a:tblPr>
              <a:tblGrid>
                <a:gridCol w="2641600"/>
                <a:gridCol w="2641600"/>
                <a:gridCol w="2641600"/>
              </a:tblGrid>
              <a:tr h="444500">
                <a:tc>
                  <a:txBody>
                    <a:bodyPr/>
                    <a:lstStyle/>
                    <a:p>
                      <a:pPr algn="ctr"/>
                      <a:r>
                        <a:rPr lang="en-US" dirty="0" smtClean="0"/>
                        <a:t>ACO Bonus Only</a:t>
                      </a:r>
                      <a:endParaRPr lang="en-US" b="1" dirty="0">
                        <a:latin typeface="Calibri" pitchFamily="34" charset="0"/>
                        <a:cs typeface="Calibri" pitchFamily="34" charset="0"/>
                      </a:endParaRPr>
                    </a:p>
                  </a:txBody>
                  <a:tcPr/>
                </a:tc>
                <a:tc>
                  <a:txBody>
                    <a:bodyPr/>
                    <a:lstStyle/>
                    <a:p>
                      <a:pPr algn="ctr"/>
                      <a:r>
                        <a:rPr lang="en-US" dirty="0" smtClean="0"/>
                        <a:t>ACO Bonus</a:t>
                      </a:r>
                      <a:r>
                        <a:rPr lang="en-US" baseline="0" dirty="0" smtClean="0"/>
                        <a:t> and </a:t>
                      </a:r>
                      <a:r>
                        <a:rPr lang="en-US" dirty="0" smtClean="0"/>
                        <a:t>Penalty</a:t>
                      </a:r>
                      <a:endParaRPr lang="en-US" b="1" dirty="0">
                        <a:latin typeface="Calibri" pitchFamily="34" charset="0"/>
                        <a:cs typeface="Calibri" pitchFamily="34" charset="0"/>
                      </a:endParaRPr>
                    </a:p>
                  </a:txBody>
                  <a:tcPr/>
                </a:tc>
                <a:tc>
                  <a:txBody>
                    <a:bodyPr/>
                    <a:lstStyle/>
                    <a:p>
                      <a:pPr algn="ctr"/>
                      <a:r>
                        <a:rPr lang="en-US" dirty="0" smtClean="0"/>
                        <a:t>Global</a:t>
                      </a:r>
                      <a:r>
                        <a:rPr lang="en-US" baseline="0" dirty="0" smtClean="0"/>
                        <a:t> Fee, </a:t>
                      </a:r>
                      <a:r>
                        <a:rPr lang="en-US" dirty="0" smtClean="0"/>
                        <a:t>Partial Cap</a:t>
                      </a:r>
                      <a:endParaRPr lang="en-US" b="1" dirty="0">
                        <a:latin typeface="Calibri" pitchFamily="34" charset="0"/>
                        <a:cs typeface="Calibri" pitchFamily="34" charset="0"/>
                      </a:endParaRPr>
                    </a:p>
                  </a:txBody>
                  <a:tcPr/>
                </a:tc>
              </a:tr>
              <a:tr h="444500">
                <a:tc>
                  <a:txBody>
                    <a:bodyPr/>
                    <a:lstStyle/>
                    <a:p>
                      <a:pPr marL="182880" indent="-182880" algn="l">
                        <a:buFont typeface="Arial" pitchFamily="34" charset="0"/>
                        <a:buChar char="•"/>
                      </a:pPr>
                      <a:r>
                        <a:rPr lang="en-US" sz="1400" dirty="0" smtClean="0"/>
                        <a:t>Bonus for low spending</a:t>
                      </a:r>
                      <a:endParaRPr lang="en-US" sz="800" dirty="0" smtClean="0"/>
                    </a:p>
                    <a:p>
                      <a:pPr marL="182880" indent="-182880" algn="l">
                        <a:buFont typeface="Arial" pitchFamily="34" charset="0"/>
                        <a:buChar char="•"/>
                      </a:pPr>
                      <a:r>
                        <a:rPr lang="en-US" sz="1400" dirty="0" smtClean="0"/>
                        <a:t>Bonus contingent on quality scores</a:t>
                      </a:r>
                      <a:endParaRPr lang="en-US" sz="800" dirty="0" smtClean="0"/>
                    </a:p>
                    <a:p>
                      <a:pPr marL="182880" indent="-182880" algn="l">
                        <a:buFont typeface="Arial" pitchFamily="34" charset="0"/>
                        <a:buChar char="•"/>
                      </a:pPr>
                      <a:r>
                        <a:rPr lang="en-US" sz="1400" dirty="0" smtClean="0"/>
                        <a:t>No insurance or performance risk (no down-side)</a:t>
                      </a:r>
                      <a:endParaRPr lang="en-US" sz="1400" b="0" dirty="0">
                        <a:latin typeface="Calibri" pitchFamily="34" charset="0"/>
                        <a:cs typeface="Calibri" pitchFamily="34" charset="0"/>
                      </a:endParaRPr>
                    </a:p>
                  </a:txBody>
                  <a:tcPr/>
                </a:tc>
                <a:tc>
                  <a:txBody>
                    <a:bodyPr/>
                    <a:lstStyle/>
                    <a:p>
                      <a:pPr marL="182880" indent="-182880" algn="l">
                        <a:buFont typeface="Arial" pitchFamily="34" charset="0"/>
                        <a:buChar char="•"/>
                      </a:pPr>
                      <a:r>
                        <a:rPr lang="en-US" sz="1400" dirty="0" smtClean="0"/>
                        <a:t>Bonus for low spending</a:t>
                      </a:r>
                      <a:endParaRPr lang="en-US" sz="800" dirty="0" smtClean="0"/>
                    </a:p>
                    <a:p>
                      <a:pPr marL="182880" indent="-182880" algn="l">
                        <a:buFont typeface="Arial" pitchFamily="34" charset="0"/>
                        <a:buChar char="•"/>
                      </a:pPr>
                      <a:r>
                        <a:rPr lang="en-US" sz="1400" dirty="0" smtClean="0"/>
                        <a:t>Penalty for higher spending</a:t>
                      </a:r>
                      <a:endParaRPr lang="en-US" sz="800" dirty="0" smtClean="0"/>
                    </a:p>
                    <a:p>
                      <a:pPr marL="182880" indent="-182880" algn="l">
                        <a:buFont typeface="Arial" pitchFamily="34" charset="0"/>
                        <a:buChar char="•"/>
                      </a:pPr>
                      <a:r>
                        <a:rPr lang="en-US" sz="1400" dirty="0" smtClean="0"/>
                        <a:t>Partial</a:t>
                      </a:r>
                      <a:r>
                        <a:rPr lang="en-US" sz="1400" baseline="0" dirty="0" smtClean="0"/>
                        <a:t> performance risk but no insurance risk</a:t>
                      </a:r>
                      <a:endParaRPr lang="en-US" sz="1400" b="0" dirty="0">
                        <a:latin typeface="Calibri" pitchFamily="34" charset="0"/>
                        <a:cs typeface="Calibri" pitchFamily="34" charset="0"/>
                      </a:endParaRPr>
                    </a:p>
                  </a:txBody>
                  <a:tcPr/>
                </a:tc>
                <a:tc>
                  <a:txBody>
                    <a:bodyPr/>
                    <a:lstStyle/>
                    <a:p>
                      <a:pPr marL="182880" indent="-182880" algn="l">
                        <a:buFont typeface="Arial" pitchFamily="34" charset="0"/>
                        <a:buChar char="•"/>
                      </a:pPr>
                      <a:r>
                        <a:rPr lang="en-US" sz="1400" dirty="0" smtClean="0"/>
                        <a:t>Retain savings</a:t>
                      </a:r>
                      <a:r>
                        <a:rPr lang="en-US" sz="1400" baseline="0" dirty="0" smtClean="0"/>
                        <a:t> from low spending</a:t>
                      </a:r>
                      <a:endParaRPr lang="en-US" sz="800" baseline="0" dirty="0" smtClean="0"/>
                    </a:p>
                    <a:p>
                      <a:pPr marL="182880" indent="-182880" algn="l">
                        <a:buFont typeface="Arial" pitchFamily="34" charset="0"/>
                        <a:buChar char="•"/>
                      </a:pPr>
                      <a:r>
                        <a:rPr lang="en-US" sz="1400" baseline="0" dirty="0" smtClean="0"/>
                        <a:t>Absorb cost of higher spending</a:t>
                      </a:r>
                    </a:p>
                    <a:p>
                      <a:pPr marL="182880" indent="-182880" algn="l">
                        <a:buFont typeface="Arial" pitchFamily="34" charset="0"/>
                        <a:buChar char="•"/>
                      </a:pPr>
                      <a:r>
                        <a:rPr lang="en-US" sz="1400" baseline="0" dirty="0" smtClean="0"/>
                        <a:t>Bonuses for quality</a:t>
                      </a:r>
                      <a:endParaRPr lang="en-US" sz="800" baseline="0" dirty="0" smtClean="0"/>
                    </a:p>
                    <a:p>
                      <a:pPr marL="182880" indent="-182880" algn="l">
                        <a:buFont typeface="Arial" pitchFamily="34" charset="0"/>
                        <a:buChar char="•"/>
                      </a:pPr>
                      <a:r>
                        <a:rPr lang="en-US" sz="1400" baseline="0" dirty="0" smtClean="0"/>
                        <a:t>Partial insurance and performance risk</a:t>
                      </a:r>
                      <a:endParaRPr lang="en-US" sz="1400" b="0" dirty="0">
                        <a:latin typeface="Calibri" pitchFamily="34" charset="0"/>
                        <a:cs typeface="Calibri" pitchFamily="34" charset="0"/>
                      </a:endParaRPr>
                    </a:p>
                  </a:txBody>
                  <a:tcPr/>
                </a:tc>
              </a:tr>
              <a:tr h="444500">
                <a:tc>
                  <a:txBody>
                    <a:bodyPr/>
                    <a:lstStyle/>
                    <a:p>
                      <a:pPr marL="182880" indent="-182880" algn="l">
                        <a:buFont typeface="Arial" pitchFamily="34" charset="0"/>
                        <a:buChar char="•"/>
                      </a:pPr>
                      <a:r>
                        <a:rPr lang="en-US" sz="1400" baseline="0" dirty="0" smtClean="0"/>
                        <a:t>FFS claiming as usual</a:t>
                      </a:r>
                      <a:endParaRPr lang="en-US" sz="800" baseline="0" dirty="0" smtClean="0"/>
                    </a:p>
                    <a:p>
                      <a:pPr marL="182880" indent="-182880" algn="l">
                        <a:buFont typeface="Arial" pitchFamily="34" charset="0"/>
                        <a:buChar char="•"/>
                      </a:pPr>
                      <a:r>
                        <a:rPr lang="en-US" sz="1400" baseline="0" dirty="0" smtClean="0"/>
                        <a:t>Distribute bonus payments to ACO providers</a:t>
                      </a:r>
                      <a:endParaRPr lang="en-US" sz="900" baseline="0" dirty="0" smtClean="0"/>
                    </a:p>
                    <a:p>
                      <a:pPr marL="182880" indent="-182880" algn="l">
                        <a:buFont typeface="Arial" pitchFamily="34" charset="0"/>
                        <a:buChar char="•"/>
                      </a:pPr>
                      <a:r>
                        <a:rPr lang="en-US" sz="1400" baseline="0" dirty="0" smtClean="0"/>
                        <a:t>Coordinate care</a:t>
                      </a:r>
                      <a:endParaRPr lang="en-US" sz="1400" b="0" baseline="0" dirty="0" smtClean="0">
                        <a:latin typeface="Calibri" pitchFamily="34" charset="0"/>
                        <a:cs typeface="Calibri" pitchFamily="34" charset="0"/>
                      </a:endParaRPr>
                    </a:p>
                  </a:txBody>
                  <a:tcPr/>
                </a:tc>
                <a:tc>
                  <a:txBody>
                    <a:bodyPr/>
                    <a:lstStyle/>
                    <a:p>
                      <a:pPr marL="182880" indent="-182880" algn="l">
                        <a:buFont typeface="Arial" pitchFamily="34" charset="0"/>
                        <a:buChar char="•"/>
                      </a:pPr>
                      <a:r>
                        <a:rPr lang="en-US" sz="1400" baseline="0" dirty="0" smtClean="0"/>
                        <a:t>FFS claiming as usual</a:t>
                      </a:r>
                      <a:endParaRPr lang="en-US" sz="800" baseline="0" dirty="0" smtClean="0"/>
                    </a:p>
                    <a:p>
                      <a:pPr marL="182880" indent="-182880" algn="l">
                        <a:buFont typeface="Arial" pitchFamily="34" charset="0"/>
                        <a:buChar char="•"/>
                      </a:pPr>
                      <a:r>
                        <a:rPr lang="en-US" sz="1400" baseline="0" dirty="0" smtClean="0"/>
                        <a:t>Distribute bonuses and pay penalties</a:t>
                      </a:r>
                      <a:endParaRPr lang="en-US" sz="800" baseline="0" dirty="0" smtClean="0"/>
                    </a:p>
                    <a:p>
                      <a:pPr marL="182880" indent="-182880" algn="l">
                        <a:buFont typeface="Arial" pitchFamily="34" charset="0"/>
                        <a:buChar char="•"/>
                      </a:pPr>
                      <a:r>
                        <a:rPr lang="en-US" sz="1400" baseline="0" dirty="0" smtClean="0"/>
                        <a:t>Coordinate care</a:t>
                      </a:r>
                      <a:endParaRPr lang="en-US" sz="1400" b="0" dirty="0">
                        <a:latin typeface="Calibri" pitchFamily="34" charset="0"/>
                        <a:cs typeface="Calibri" pitchFamily="34" charset="0"/>
                      </a:endParaRPr>
                    </a:p>
                  </a:txBody>
                  <a:tcPr/>
                </a:tc>
                <a:tc>
                  <a:txBody>
                    <a:bodyPr/>
                    <a:lstStyle/>
                    <a:p>
                      <a:pPr marL="182880" indent="-182880" algn="l">
                        <a:buFont typeface="Arial" pitchFamily="34" charset="0"/>
                        <a:buChar char="•"/>
                      </a:pPr>
                      <a:r>
                        <a:rPr lang="en-US" sz="1400" dirty="0" smtClean="0"/>
                        <a:t>Receive global payment or partial capitation</a:t>
                      </a:r>
                      <a:endParaRPr lang="en-US" sz="800" dirty="0" smtClean="0"/>
                    </a:p>
                    <a:p>
                      <a:pPr marL="182880" indent="-182880" algn="l">
                        <a:buFont typeface="Arial" pitchFamily="34" charset="0"/>
                        <a:buChar char="•"/>
                      </a:pPr>
                      <a:r>
                        <a:rPr lang="en-US" sz="1400" dirty="0" smtClean="0"/>
                        <a:t>Share net savings and losses with ACO providers</a:t>
                      </a:r>
                      <a:endParaRPr lang="en-US" sz="800" dirty="0" smtClean="0"/>
                    </a:p>
                    <a:p>
                      <a:pPr marL="182880" indent="-182880" algn="l">
                        <a:buFont typeface="Arial" pitchFamily="34" charset="0"/>
                        <a:buChar char="•"/>
                      </a:pPr>
                      <a:r>
                        <a:rPr lang="en-US" sz="1400" dirty="0" smtClean="0"/>
                        <a:t>Coordinate care</a:t>
                      </a:r>
                      <a:endParaRPr lang="en-US" sz="1400" b="0" dirty="0">
                        <a:latin typeface="Calibri" pitchFamily="34" charset="0"/>
                        <a:cs typeface="Calibri" pitchFamily="34" charset="0"/>
                      </a:endParaRPr>
                    </a:p>
                  </a:txBody>
                  <a:tcPr/>
                </a:tc>
              </a:tr>
              <a:tr h="1188720">
                <a:tc>
                  <a:txBody>
                    <a:bodyPr/>
                    <a:lstStyle/>
                    <a:p>
                      <a:pPr marL="182880" indent="-182880" algn="l">
                        <a:buFont typeface="Arial" pitchFamily="34" charset="0"/>
                        <a:buChar char="•"/>
                      </a:pPr>
                      <a:r>
                        <a:rPr lang="en-US" sz="1400" baseline="0" dirty="0" smtClean="0"/>
                        <a:t>Incentive to reduce volume, redesign care</a:t>
                      </a:r>
                      <a:endParaRPr lang="en-US" sz="800" baseline="0" dirty="0" smtClean="0"/>
                    </a:p>
                    <a:p>
                      <a:pPr marL="182880" indent="-182880" algn="l">
                        <a:buFont typeface="Arial" pitchFamily="34" charset="0"/>
                        <a:buChar char="•"/>
                      </a:pPr>
                      <a:r>
                        <a:rPr lang="en-US" sz="1400" baseline="0" dirty="0" smtClean="0"/>
                        <a:t>Enough to compensate for lower FFS volume?</a:t>
                      </a:r>
                    </a:p>
                    <a:p>
                      <a:pPr marL="182880" indent="-182880" algn="l">
                        <a:buFont typeface="Arial" pitchFamily="34" charset="0"/>
                        <a:buChar char="•"/>
                      </a:pPr>
                      <a:endParaRPr lang="en-US" sz="1400" b="0" dirty="0">
                        <a:latin typeface="Calibri" pitchFamily="34" charset="0"/>
                        <a:cs typeface="Calibri" pitchFamily="34" charset="0"/>
                      </a:endParaRPr>
                    </a:p>
                  </a:txBody>
                  <a:tcPr/>
                </a:tc>
                <a:tc>
                  <a:txBody>
                    <a:bodyPr/>
                    <a:lstStyle/>
                    <a:p>
                      <a:pPr marL="182880" indent="-182880" algn="l">
                        <a:buFont typeface="Arial" pitchFamily="34" charset="0"/>
                        <a:buChar char="•"/>
                      </a:pPr>
                      <a:r>
                        <a:rPr lang="en-US" sz="1400" dirty="0" smtClean="0"/>
                        <a:t>Strong incentive to constrain utilization and redesign care</a:t>
                      </a:r>
                    </a:p>
                    <a:p>
                      <a:pPr marL="182880" indent="-182880" algn="l">
                        <a:buFont typeface="Arial" pitchFamily="34" charset="0"/>
                        <a:buChar char="•"/>
                      </a:pPr>
                      <a:r>
                        <a:rPr lang="en-US" sz="1400" dirty="0" smtClean="0"/>
                        <a:t>But will provider volunteer</a:t>
                      </a:r>
                      <a:r>
                        <a:rPr lang="en-US" sz="1400" baseline="0" dirty="0" smtClean="0"/>
                        <a:t> for down-side risk?  Especially poor performers?</a:t>
                      </a:r>
                      <a:r>
                        <a:rPr lang="en-US" sz="1400" dirty="0" smtClean="0"/>
                        <a:t> </a:t>
                      </a:r>
                      <a:endParaRPr lang="en-US" sz="1400" b="0" dirty="0">
                        <a:latin typeface="Calibri" pitchFamily="34" charset="0"/>
                        <a:cs typeface="Calibri" pitchFamily="34" charset="0"/>
                      </a:endParaRPr>
                    </a:p>
                  </a:txBody>
                  <a:tcPr/>
                </a:tc>
                <a:tc>
                  <a:txBody>
                    <a:bodyPr/>
                    <a:lstStyle/>
                    <a:p>
                      <a:pPr marL="182880" marR="0" indent="-18288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400" dirty="0" smtClean="0"/>
                        <a:t>Finances aligned with lower utilization growth and comprehensive care redesign</a:t>
                      </a:r>
                    </a:p>
                    <a:p>
                      <a:pPr marL="182880" indent="-182880" algn="l">
                        <a:buFont typeface="Arial" pitchFamily="34" charset="0"/>
                        <a:buNone/>
                      </a:pPr>
                      <a:endParaRPr lang="en-US" sz="1400" dirty="0" smtClean="0"/>
                    </a:p>
                    <a:p>
                      <a:pPr marL="182880" indent="-182880" algn="l">
                        <a:buFont typeface="Arial" pitchFamily="34" charset="0"/>
                        <a:buChar char="•"/>
                      </a:pPr>
                      <a:endParaRPr lang="en-US" sz="1400" b="0" dirty="0">
                        <a:latin typeface="Calibri" pitchFamily="34" charset="0"/>
                        <a:cs typeface="Calibri" pitchFamily="34" charset="0"/>
                      </a:endParaRPr>
                    </a:p>
                  </a:txBody>
                  <a:tcPr/>
                </a:tc>
              </a:tr>
            </a:tbl>
          </a:graphicData>
        </a:graphic>
      </p:graphicFrame>
      <p:sp>
        <p:nvSpPr>
          <p:cNvPr id="8" name="TextBox 7"/>
          <p:cNvSpPr txBox="1"/>
          <p:nvPr/>
        </p:nvSpPr>
        <p:spPr>
          <a:xfrm>
            <a:off x="381000" y="1600200"/>
            <a:ext cx="400110" cy="1524000"/>
          </a:xfrm>
          <a:prstGeom prst="rect">
            <a:avLst/>
          </a:prstGeom>
          <a:noFill/>
        </p:spPr>
        <p:txBody>
          <a:bodyPr vert="vert270">
            <a:spAutoFit/>
          </a:bodyPr>
          <a:lstStyle/>
          <a:p>
            <a:pPr algn="ctr" fontAlgn="auto">
              <a:spcBef>
                <a:spcPts val="0"/>
              </a:spcBef>
              <a:spcAft>
                <a:spcPts val="0"/>
              </a:spcAft>
              <a:defRPr/>
            </a:pPr>
            <a:r>
              <a:rPr lang="en-US" sz="1400" b="1" dirty="0">
                <a:solidFill>
                  <a:schemeClr val="tx2"/>
                </a:solidFill>
                <a:latin typeface="+mn-lt"/>
                <a:cs typeface="Calibri" pitchFamily="34" charset="0"/>
              </a:rPr>
              <a:t>Responsibility</a:t>
            </a:r>
          </a:p>
        </p:txBody>
      </p:sp>
      <p:sp>
        <p:nvSpPr>
          <p:cNvPr id="9" name="TextBox 8"/>
          <p:cNvSpPr txBox="1"/>
          <p:nvPr/>
        </p:nvSpPr>
        <p:spPr>
          <a:xfrm>
            <a:off x="381000" y="3124200"/>
            <a:ext cx="400110" cy="1219200"/>
          </a:xfrm>
          <a:prstGeom prst="rect">
            <a:avLst/>
          </a:prstGeom>
          <a:noFill/>
        </p:spPr>
        <p:txBody>
          <a:bodyPr vert="vert270">
            <a:spAutoFit/>
          </a:bodyPr>
          <a:lstStyle/>
          <a:p>
            <a:pPr algn="ctr" fontAlgn="auto">
              <a:spcBef>
                <a:spcPts val="0"/>
              </a:spcBef>
              <a:spcAft>
                <a:spcPts val="0"/>
              </a:spcAft>
              <a:defRPr/>
            </a:pPr>
            <a:r>
              <a:rPr lang="en-US" sz="1400" b="1" dirty="0">
                <a:solidFill>
                  <a:schemeClr val="tx2"/>
                </a:solidFill>
                <a:latin typeface="+mn-lt"/>
                <a:cs typeface="Calibri" pitchFamily="34" charset="0"/>
              </a:rPr>
              <a:t>Operations</a:t>
            </a:r>
          </a:p>
        </p:txBody>
      </p:sp>
      <p:sp>
        <p:nvSpPr>
          <p:cNvPr id="10" name="TextBox 9"/>
          <p:cNvSpPr txBox="1"/>
          <p:nvPr/>
        </p:nvSpPr>
        <p:spPr>
          <a:xfrm>
            <a:off x="381000" y="4343400"/>
            <a:ext cx="400110" cy="1219200"/>
          </a:xfrm>
          <a:prstGeom prst="rect">
            <a:avLst/>
          </a:prstGeom>
          <a:noFill/>
        </p:spPr>
        <p:txBody>
          <a:bodyPr vert="vert270">
            <a:spAutoFit/>
          </a:bodyPr>
          <a:lstStyle/>
          <a:p>
            <a:pPr algn="ctr" fontAlgn="auto">
              <a:spcBef>
                <a:spcPts val="0"/>
              </a:spcBef>
              <a:spcAft>
                <a:spcPts val="0"/>
              </a:spcAft>
              <a:defRPr/>
            </a:pPr>
            <a:r>
              <a:rPr lang="en-US" sz="1400" b="1" dirty="0">
                <a:solidFill>
                  <a:schemeClr val="tx2"/>
                </a:solidFill>
                <a:latin typeface="+mn-lt"/>
                <a:cs typeface="Calibri" pitchFamily="34" charset="0"/>
              </a:rPr>
              <a:t>Incentives</a:t>
            </a:r>
          </a:p>
        </p:txBody>
      </p:sp>
      <p:sp>
        <p:nvSpPr>
          <p:cNvPr id="24603" name="TextBox 1"/>
          <p:cNvSpPr txBox="1">
            <a:spLocks noChangeArrowheads="1"/>
          </p:cNvSpPr>
          <p:nvPr/>
        </p:nvSpPr>
        <p:spPr bwMode="auto">
          <a:xfrm>
            <a:off x="152400" y="6043613"/>
            <a:ext cx="3427413" cy="246062"/>
          </a:xfrm>
          <a:prstGeom prst="rect">
            <a:avLst/>
          </a:prstGeom>
          <a:noFill/>
          <a:ln w="9525">
            <a:noFill/>
            <a:miter lim="800000"/>
            <a:headEnd/>
            <a:tailEnd/>
          </a:ln>
        </p:spPr>
        <p:txBody>
          <a:bodyPr>
            <a:spAutoFit/>
          </a:bodyPr>
          <a:lstStyle/>
          <a:p>
            <a:r>
              <a:rPr lang="en-US" sz="1000"/>
              <a:t>Source: Sellers Dorsey</a:t>
            </a:r>
          </a:p>
        </p:txBody>
      </p:sp>
      <p:sp>
        <p:nvSpPr>
          <p:cNvPr id="14" name="Title 13"/>
          <p:cNvSpPr>
            <a:spLocks noGrp="1"/>
          </p:cNvSpPr>
          <p:nvPr>
            <p:ph type="title"/>
          </p:nvPr>
        </p:nvSpPr>
        <p:spPr/>
        <p:txBody>
          <a:bodyPr/>
          <a:lstStyle/>
          <a:p>
            <a:pPr eaLnBrk="1" fontAlgn="auto" hangingPunct="1">
              <a:spcAft>
                <a:spcPts val="0"/>
              </a:spcAft>
              <a:defRPr/>
            </a:pPr>
            <a:r>
              <a:rPr lang="en-US" dirty="0" smtClean="0"/>
              <a:t>ACOs: Financial Incentive Models </a:t>
            </a:r>
            <a:endParaRPr lang="en-US" dirty="0"/>
          </a:p>
        </p:txBody>
      </p:sp>
      <p:sp>
        <p:nvSpPr>
          <p:cNvPr id="45083" name="Footer Placeholder 1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45084" name="Slide Number Placeholder 10"/>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40EA96A5-B7CC-42CC-9228-D5377823594C}" type="slidenum">
              <a:rPr lang="en-US" smtClean="0">
                <a:cs typeface="Arial" charset="0"/>
              </a:rPr>
              <a:pPr fontAlgn="base">
                <a:spcBef>
                  <a:spcPct val="0"/>
                </a:spcBef>
                <a:spcAft>
                  <a:spcPct val="0"/>
                </a:spcAft>
                <a:defRPr/>
              </a:pPr>
              <a:t>17</a:t>
            </a:fld>
            <a:endParaRPr lang="en-US" dirty="0" smtClean="0">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p:txBody>
          <a:bodyPr/>
          <a:lstStyle/>
          <a:p>
            <a:pPr eaLnBrk="1" hangingPunct="1">
              <a:lnSpc>
                <a:spcPct val="80000"/>
              </a:lnSpc>
            </a:pPr>
            <a:r>
              <a:rPr lang="en-US" sz="2000" smtClean="0"/>
              <a:t>CO is working toward an ACO to replace Pure FFS delivery for 60,000 beneficiaries (initially)</a:t>
            </a:r>
          </a:p>
          <a:p>
            <a:pPr eaLnBrk="1" hangingPunct="1">
              <a:lnSpc>
                <a:spcPct val="80000"/>
              </a:lnSpc>
            </a:pPr>
            <a:r>
              <a:rPr lang="en-US" sz="2000" smtClean="0"/>
              <a:t>Approach is based on the Medical Home model; </a:t>
            </a:r>
          </a:p>
          <a:p>
            <a:pPr eaLnBrk="1" hangingPunct="1">
              <a:lnSpc>
                <a:spcPct val="80000"/>
              </a:lnSpc>
            </a:pPr>
            <a:r>
              <a:rPr lang="en-US" sz="2000" smtClean="0"/>
              <a:t>State will contract with “RCCOs” to support primary care practices (7 regions):</a:t>
            </a:r>
          </a:p>
          <a:p>
            <a:pPr lvl="1" eaLnBrk="1" hangingPunct="1">
              <a:lnSpc>
                <a:spcPct val="80000"/>
              </a:lnSpc>
            </a:pPr>
            <a:r>
              <a:rPr lang="en-US" sz="2000" smtClean="0"/>
              <a:t>Support (but not manage) groups of practices</a:t>
            </a:r>
          </a:p>
          <a:p>
            <a:pPr lvl="1" eaLnBrk="1" hangingPunct="1">
              <a:lnSpc>
                <a:spcPct val="80000"/>
              </a:lnSpc>
            </a:pPr>
            <a:r>
              <a:rPr lang="en-US" sz="2000" smtClean="0"/>
              <a:t>Case management of high-risk beneficiaries</a:t>
            </a:r>
          </a:p>
          <a:p>
            <a:pPr eaLnBrk="1" hangingPunct="1">
              <a:lnSpc>
                <a:spcPct val="80000"/>
              </a:lnSpc>
            </a:pPr>
            <a:r>
              <a:rPr lang="en-US" sz="2000" smtClean="0"/>
              <a:t>Hybrid payment mechanisms:</a:t>
            </a:r>
          </a:p>
          <a:p>
            <a:pPr lvl="1" eaLnBrk="1" hangingPunct="1">
              <a:lnSpc>
                <a:spcPct val="80000"/>
              </a:lnSpc>
            </a:pPr>
            <a:r>
              <a:rPr lang="en-US" sz="2000" smtClean="0"/>
              <a:t>Regular FFS payments  for services rendered +</a:t>
            </a:r>
          </a:p>
          <a:p>
            <a:pPr lvl="1" eaLnBrk="1" hangingPunct="1">
              <a:lnSpc>
                <a:spcPct val="80000"/>
              </a:lnSpc>
            </a:pPr>
            <a:r>
              <a:rPr lang="en-US" sz="2000" smtClean="0"/>
              <a:t>Primary care coordination fee  +</a:t>
            </a:r>
          </a:p>
          <a:p>
            <a:pPr lvl="1" eaLnBrk="1" hangingPunct="1">
              <a:lnSpc>
                <a:spcPct val="80000"/>
              </a:lnSpc>
            </a:pPr>
            <a:r>
              <a:rPr lang="en-US" sz="2000" smtClean="0"/>
              <a:t>Incentives for improved care +</a:t>
            </a:r>
          </a:p>
          <a:p>
            <a:pPr lvl="1" eaLnBrk="1" hangingPunct="1">
              <a:lnSpc>
                <a:spcPct val="80000"/>
              </a:lnSpc>
            </a:pPr>
            <a:r>
              <a:rPr lang="en-US" sz="2000" smtClean="0"/>
              <a:t>Shared savings planned for the future   </a:t>
            </a:r>
          </a:p>
          <a:p>
            <a:pPr eaLnBrk="1" hangingPunct="1">
              <a:lnSpc>
                <a:spcPct val="80000"/>
              </a:lnSpc>
            </a:pPr>
            <a:r>
              <a:rPr lang="en-US" sz="2000" smtClean="0"/>
              <a:t>Operational challenges to implement and no outcomes data yet</a:t>
            </a:r>
          </a:p>
          <a:p>
            <a:pPr eaLnBrk="1" hangingPunct="1">
              <a:lnSpc>
                <a:spcPct val="80000"/>
              </a:lnSpc>
            </a:pPr>
            <a:endParaRPr lang="en-US" sz="2000" smtClean="0"/>
          </a:p>
        </p:txBody>
      </p:sp>
      <p:sp>
        <p:nvSpPr>
          <p:cNvPr id="4" name="Title 1"/>
          <p:cNvSpPr>
            <a:spLocks noGrp="1"/>
          </p:cNvSpPr>
          <p:nvPr>
            <p:ph type="title"/>
          </p:nvPr>
        </p:nvSpPr>
        <p:spPr/>
        <p:txBody>
          <a:bodyPr/>
          <a:lstStyle/>
          <a:p>
            <a:pPr eaLnBrk="1" fontAlgn="auto" hangingPunct="1">
              <a:spcAft>
                <a:spcPts val="0"/>
              </a:spcAft>
              <a:defRPr/>
            </a:pPr>
            <a:r>
              <a:rPr lang="en-US" dirty="0" smtClean="0"/>
              <a:t>Colorado Medicaid Approach to Accountable Care </a:t>
            </a:r>
            <a:endParaRPr lang="en-US" dirty="0"/>
          </a:p>
        </p:txBody>
      </p:sp>
      <p:sp>
        <p:nvSpPr>
          <p:cNvPr id="47106" name="Footer Placeholder 6"/>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47107" name="Slide Number Placeholder 5"/>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D78D26D-9888-4D54-B009-9D49C1D763C4}" type="slidenum">
              <a:rPr lang="en-US" smtClean="0">
                <a:cs typeface="Arial" charset="0"/>
              </a:rPr>
              <a:pPr fontAlgn="base">
                <a:spcBef>
                  <a:spcPct val="0"/>
                </a:spcBef>
                <a:spcAft>
                  <a:spcPct val="0"/>
                </a:spcAft>
                <a:defRPr/>
              </a:pPr>
              <a:t>18</a:t>
            </a:fld>
            <a:endParaRPr lang="en-US" dirty="0" smtClean="0">
              <a:cs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371600"/>
          <a:ext cx="8229600" cy="4754563"/>
        </p:xfrm>
        <a:graphic>
          <a:graphicData uri="http://schemas.openxmlformats.org/drawingml/2006/table">
            <a:tbl>
              <a:tblPr firstRow="1" bandRow="1">
                <a:tableStyleId>{5C22544A-7EE6-4342-B048-85BDC9FD1C3A}</a:tableStyleId>
              </a:tblPr>
              <a:tblGrid>
                <a:gridCol w="1346662"/>
                <a:gridCol w="2319251"/>
                <a:gridCol w="2094807"/>
                <a:gridCol w="2468880"/>
              </a:tblGrid>
              <a:tr h="259064">
                <a:tc>
                  <a:txBody>
                    <a:bodyPr/>
                    <a:lstStyle/>
                    <a:p>
                      <a:r>
                        <a:rPr lang="en-US" sz="1100" b="1" dirty="0" smtClean="0"/>
                        <a:t>Characteristic</a:t>
                      </a:r>
                      <a:endParaRPr lang="en-US" sz="1100" b="1" dirty="0"/>
                    </a:p>
                  </a:txBody>
                  <a:tcPr marL="88145" marR="88145" marT="45717" marB="45717"/>
                </a:tc>
                <a:tc>
                  <a:txBody>
                    <a:bodyPr/>
                    <a:lstStyle/>
                    <a:p>
                      <a:pPr algn="ctr"/>
                      <a:r>
                        <a:rPr lang="en-US" sz="1100" b="1" dirty="0" smtClean="0"/>
                        <a:t>PCMH</a:t>
                      </a:r>
                      <a:endParaRPr lang="en-US" sz="1100" b="1" dirty="0"/>
                    </a:p>
                  </a:txBody>
                  <a:tcPr marL="88145" marR="88145" marT="45717" marB="45717"/>
                </a:tc>
                <a:tc>
                  <a:txBody>
                    <a:bodyPr/>
                    <a:lstStyle/>
                    <a:p>
                      <a:pPr algn="ctr"/>
                      <a:r>
                        <a:rPr lang="en-US" sz="1100" b="1" dirty="0" smtClean="0"/>
                        <a:t>ACO</a:t>
                      </a:r>
                      <a:endParaRPr lang="en-US" sz="1100" b="1" dirty="0"/>
                    </a:p>
                  </a:txBody>
                  <a:tcPr marL="88145" marR="88145" marT="45717" marB="45717"/>
                </a:tc>
                <a:tc>
                  <a:txBody>
                    <a:bodyPr/>
                    <a:lstStyle/>
                    <a:p>
                      <a:pPr algn="ctr"/>
                      <a:r>
                        <a:rPr lang="en-US" sz="1100" b="1" dirty="0" smtClean="0"/>
                        <a:t>Health</a:t>
                      </a:r>
                      <a:r>
                        <a:rPr lang="en-US" sz="1100" b="1" baseline="0" dirty="0" smtClean="0"/>
                        <a:t> Home</a:t>
                      </a:r>
                      <a:endParaRPr lang="en-US" sz="1100" b="1" dirty="0"/>
                    </a:p>
                  </a:txBody>
                  <a:tcPr marL="88145" marR="88145" marT="45717" marB="45717"/>
                </a:tc>
              </a:tr>
              <a:tr h="426694">
                <a:tc>
                  <a:txBody>
                    <a:bodyPr/>
                    <a:lstStyle/>
                    <a:p>
                      <a:r>
                        <a:rPr lang="en-US" sz="1100" b="1" dirty="0" smtClean="0"/>
                        <a:t>Lead provider*</a:t>
                      </a:r>
                      <a:endParaRPr lang="en-US" sz="1100" b="1" dirty="0"/>
                    </a:p>
                  </a:txBody>
                  <a:tcPr marL="88145" marR="88145" marT="45717" marB="45717"/>
                </a:tc>
                <a:tc>
                  <a:txBody>
                    <a:bodyPr/>
                    <a:lstStyle/>
                    <a:p>
                      <a:r>
                        <a:rPr lang="en-US" sz="1100" dirty="0" smtClean="0"/>
                        <a:t>Personal MD</a:t>
                      </a:r>
                      <a:endParaRPr lang="en-US" sz="1100" dirty="0"/>
                    </a:p>
                  </a:txBody>
                  <a:tcPr marL="88145" marR="88145" marT="45717" marB="45717"/>
                </a:tc>
                <a:tc>
                  <a:txBody>
                    <a:bodyPr/>
                    <a:lstStyle/>
                    <a:p>
                      <a:r>
                        <a:rPr lang="en-US" sz="1100" dirty="0" smtClean="0"/>
                        <a:t>PCP</a:t>
                      </a:r>
                      <a:r>
                        <a:rPr lang="en-US" sz="1100" baseline="0" dirty="0" smtClean="0"/>
                        <a:t> focus</a:t>
                      </a:r>
                      <a:endParaRPr lang="en-US" sz="1100" dirty="0"/>
                    </a:p>
                  </a:txBody>
                  <a:tcPr marL="88145" marR="88145" marT="45717" marB="45717"/>
                </a:tc>
                <a:tc>
                  <a:txBody>
                    <a:bodyPr/>
                    <a:lstStyle/>
                    <a:p>
                      <a:r>
                        <a:rPr lang="en-US" sz="1100" dirty="0" smtClean="0"/>
                        <a:t>Team-based interdisciplinary approach</a:t>
                      </a:r>
                      <a:endParaRPr lang="en-US" sz="1100" dirty="0"/>
                    </a:p>
                  </a:txBody>
                  <a:tcPr marL="88145" marR="88145" marT="45717" marB="45717"/>
                </a:tc>
              </a:tr>
              <a:tr h="259064">
                <a:tc>
                  <a:txBody>
                    <a:bodyPr/>
                    <a:lstStyle/>
                    <a:p>
                      <a:r>
                        <a:rPr lang="en-US" sz="1100" b="1" dirty="0" smtClean="0"/>
                        <a:t>Accountability</a:t>
                      </a:r>
                      <a:endParaRPr lang="en-US" sz="1100" b="1" dirty="0"/>
                    </a:p>
                  </a:txBody>
                  <a:tcPr marL="88145" marR="88145" marT="45717" marB="45717"/>
                </a:tc>
                <a:tc>
                  <a:txBody>
                    <a:bodyPr/>
                    <a:lstStyle/>
                    <a:p>
                      <a:r>
                        <a:rPr lang="en-US" sz="1100" dirty="0" smtClean="0"/>
                        <a:t>Physician-directed</a:t>
                      </a:r>
                      <a:endParaRPr lang="en-US" sz="1100" dirty="0"/>
                    </a:p>
                  </a:txBody>
                  <a:tcPr marL="88145" marR="88145"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Team-directed</a:t>
                      </a:r>
                    </a:p>
                  </a:txBody>
                  <a:tcPr marL="88145" marR="88145" marT="45717" marB="45717"/>
                </a:tc>
                <a:tc>
                  <a:txBody>
                    <a:bodyPr/>
                    <a:lstStyle/>
                    <a:p>
                      <a:r>
                        <a:rPr lang="en-US" sz="1100" dirty="0" smtClean="0"/>
                        <a:t>Team-directed</a:t>
                      </a:r>
                      <a:endParaRPr lang="en-US" sz="1100" dirty="0"/>
                    </a:p>
                  </a:txBody>
                  <a:tcPr marL="88145" marR="88145" marT="45717" marB="45717"/>
                </a:tc>
              </a:tr>
              <a:tr h="594324">
                <a:tc>
                  <a:txBody>
                    <a:bodyPr/>
                    <a:lstStyle/>
                    <a:p>
                      <a:r>
                        <a:rPr lang="en-US" sz="1100" b="1" dirty="0" smtClean="0"/>
                        <a:t>Whole-person orientation</a:t>
                      </a:r>
                      <a:endParaRPr lang="en-US" sz="1100" b="1" dirty="0"/>
                    </a:p>
                  </a:txBody>
                  <a:tcPr marL="88145" marR="88145" marT="45717" marB="45717"/>
                </a:tc>
                <a:tc>
                  <a:txBody>
                    <a:bodyPr/>
                    <a:lstStyle/>
                    <a:p>
                      <a:r>
                        <a:rPr lang="en-US" sz="1100" dirty="0" smtClean="0"/>
                        <a:t>Comprehensive needs including acute,</a:t>
                      </a:r>
                      <a:r>
                        <a:rPr lang="en-US" sz="1100" baseline="0" dirty="0" smtClean="0"/>
                        <a:t> chronic, preventive and end-of-life</a:t>
                      </a:r>
                      <a:endParaRPr lang="en-US" sz="1100" dirty="0"/>
                    </a:p>
                  </a:txBody>
                  <a:tcPr marL="88145" marR="88145" marT="45717" marB="45717"/>
                </a:tc>
                <a:tc>
                  <a:txBody>
                    <a:bodyPr/>
                    <a:lstStyle/>
                    <a:p>
                      <a:r>
                        <a:rPr lang="en-US" sz="1100" dirty="0" smtClean="0"/>
                        <a:t>Care</a:t>
                      </a:r>
                      <a:r>
                        <a:rPr lang="en-US" sz="1100" baseline="0" dirty="0" smtClean="0"/>
                        <a:t> is patient-centered</a:t>
                      </a:r>
                      <a:endParaRPr lang="en-US" sz="1100" dirty="0"/>
                    </a:p>
                  </a:txBody>
                  <a:tcPr marL="88145" marR="88145" marT="45717" marB="45717"/>
                </a:tc>
                <a:tc>
                  <a:txBody>
                    <a:bodyPr/>
                    <a:lstStyle/>
                    <a:p>
                      <a:r>
                        <a:rPr lang="en-US" sz="1100" dirty="0" smtClean="0"/>
                        <a:t>Whole-person</a:t>
                      </a:r>
                      <a:r>
                        <a:rPr lang="en-US" sz="1100" baseline="0" dirty="0" smtClean="0"/>
                        <a:t> oriented including medical and behavioral health needs</a:t>
                      </a:r>
                      <a:endParaRPr lang="en-US" sz="1100" dirty="0"/>
                    </a:p>
                  </a:txBody>
                  <a:tcPr marL="88145" marR="88145" marT="45717" marB="45717"/>
                </a:tc>
              </a:tr>
              <a:tr h="594324">
                <a:tc>
                  <a:txBody>
                    <a:bodyPr/>
                    <a:lstStyle/>
                    <a:p>
                      <a:r>
                        <a:rPr lang="en-US" sz="1100" b="1" dirty="0" smtClean="0"/>
                        <a:t>Care integration</a:t>
                      </a:r>
                      <a:endParaRPr lang="en-US" sz="1100" b="1" dirty="0"/>
                    </a:p>
                  </a:txBody>
                  <a:tcPr marL="88145" marR="88145" marT="45717" marB="45717"/>
                </a:tc>
                <a:tc>
                  <a:txBody>
                    <a:bodyPr/>
                    <a:lstStyle/>
                    <a:p>
                      <a:r>
                        <a:rPr lang="en-US" sz="1100" dirty="0" smtClean="0"/>
                        <a:t>Coordination across </a:t>
                      </a:r>
                      <a:r>
                        <a:rPr lang="en-US" sz="1100" baseline="0" dirty="0" smtClean="0"/>
                        <a:t>elements of the system; sometimes more of a primary care focus</a:t>
                      </a:r>
                      <a:endParaRPr lang="en-US" sz="1100" dirty="0"/>
                    </a:p>
                  </a:txBody>
                  <a:tcPr marL="88145" marR="88145" marT="45717" marB="45717"/>
                </a:tc>
                <a:tc>
                  <a:txBody>
                    <a:bodyPr/>
                    <a:lstStyle/>
                    <a:p>
                      <a:r>
                        <a:rPr lang="en-US" sz="1100" dirty="0" smtClean="0"/>
                        <a:t>Care is integrated and coordinated.  Comprehensive care redesign including</a:t>
                      </a:r>
                      <a:r>
                        <a:rPr lang="en-US" sz="1100" baseline="0" dirty="0" smtClean="0"/>
                        <a:t> the full continuum of services</a:t>
                      </a:r>
                      <a:endParaRPr lang="en-US" sz="1100" dirty="0"/>
                    </a:p>
                  </a:txBody>
                  <a:tcPr marL="88145" marR="88145" marT="45717" marB="45717"/>
                </a:tc>
                <a:tc>
                  <a:txBody>
                    <a:bodyPr/>
                    <a:lstStyle/>
                    <a:p>
                      <a:r>
                        <a:rPr lang="en-US" sz="1100" dirty="0" smtClean="0"/>
                        <a:t>Care is integrated with a focus on including BH and social supports</a:t>
                      </a:r>
                      <a:endParaRPr lang="en-US" sz="1100" dirty="0"/>
                    </a:p>
                  </a:txBody>
                  <a:tcPr marL="88145" marR="88145" marT="45717" marB="45717"/>
                </a:tc>
              </a:tr>
              <a:tr h="913386">
                <a:tc>
                  <a:txBody>
                    <a:bodyPr/>
                    <a:lstStyle/>
                    <a:p>
                      <a:r>
                        <a:rPr lang="en-US" sz="1100" b="1" dirty="0" smtClean="0"/>
                        <a:t>Quality-focus</a:t>
                      </a:r>
                      <a:endParaRPr lang="en-US" sz="1100" b="1" dirty="0"/>
                    </a:p>
                  </a:txBody>
                  <a:tcPr marL="88145" marR="88145" marT="45717" marB="45717"/>
                </a:tc>
                <a:tc>
                  <a:txBody>
                    <a:bodyPr/>
                    <a:lstStyle/>
                    <a:p>
                      <a:r>
                        <a:rPr lang="en-US" sz="1100" dirty="0" smtClean="0"/>
                        <a:t>Quality and safety are hallmarks. Measures focus on prevention.  </a:t>
                      </a:r>
                      <a:endParaRPr lang="en-US" sz="1100" dirty="0"/>
                    </a:p>
                  </a:txBody>
                  <a:tcPr marL="88145" marR="88145" marT="45717" marB="45717"/>
                </a:tc>
                <a:tc>
                  <a:txBody>
                    <a:bodyPr/>
                    <a:lstStyle/>
                    <a:p>
                      <a:r>
                        <a:rPr lang="en-US" sz="1100" dirty="0" smtClean="0"/>
                        <a:t>Range of quality measures.  Provider accountability</a:t>
                      </a:r>
                      <a:r>
                        <a:rPr lang="en-US" sz="1100" baseline="0" dirty="0" smtClean="0"/>
                        <a:t> via</a:t>
                      </a:r>
                      <a:r>
                        <a:rPr lang="en-US" sz="1100" dirty="0" smtClean="0"/>
                        <a:t> d</a:t>
                      </a:r>
                      <a:r>
                        <a:rPr lang="en-US" sz="1100" baseline="0" dirty="0" smtClean="0"/>
                        <a:t>ata collection, decision support, continuous improvement</a:t>
                      </a:r>
                      <a:endParaRPr lang="en-US" sz="1100" dirty="0"/>
                    </a:p>
                  </a:txBody>
                  <a:tcPr marL="88145" marR="88145" marT="45717" marB="45717"/>
                </a:tc>
                <a:tc>
                  <a:txBody>
                    <a:bodyPr/>
                    <a:lstStyle/>
                    <a:p>
                      <a:r>
                        <a:rPr lang="en-US" sz="1100" dirty="0" smtClean="0"/>
                        <a:t>Culture</a:t>
                      </a:r>
                      <a:r>
                        <a:rPr lang="en-US" sz="1100" baseline="0" dirty="0" smtClean="0"/>
                        <a:t> of continuous improvement with standards that require improvement at the individual and population-based levels</a:t>
                      </a:r>
                      <a:endParaRPr lang="en-US" sz="1100" dirty="0"/>
                    </a:p>
                  </a:txBody>
                  <a:tcPr marL="88145" marR="88145" marT="45717" marB="45717"/>
                </a:tc>
              </a:tr>
              <a:tr h="747316">
                <a:tc>
                  <a:txBody>
                    <a:bodyPr/>
                    <a:lstStyle/>
                    <a:p>
                      <a:r>
                        <a:rPr lang="en-US" sz="1100" b="1" dirty="0" smtClean="0"/>
                        <a:t>Enhancements to access</a:t>
                      </a:r>
                      <a:endParaRPr lang="en-US" sz="1100" b="1" dirty="0"/>
                    </a:p>
                  </a:txBody>
                  <a:tcPr marL="88145" marR="88145" marT="45717" marB="45717"/>
                </a:tc>
                <a:tc>
                  <a:txBody>
                    <a:bodyPr/>
                    <a:lstStyle/>
                    <a:p>
                      <a:r>
                        <a:rPr lang="en-US" sz="1100" dirty="0" smtClean="0"/>
                        <a:t>Key attribute achieved</a:t>
                      </a:r>
                      <a:r>
                        <a:rPr lang="en-US" sz="1100" baseline="0" dirty="0" smtClean="0"/>
                        <a:t> through a variety of strategies</a:t>
                      </a:r>
                      <a:endParaRPr lang="en-US" sz="1100" dirty="0"/>
                    </a:p>
                  </a:txBody>
                  <a:tcPr marL="88145" marR="88145" marT="45717" marB="45717"/>
                </a:tc>
                <a:tc>
                  <a:txBody>
                    <a:bodyPr/>
                    <a:lstStyle/>
                    <a:p>
                      <a:r>
                        <a:rPr lang="en-US" sz="1100" dirty="0" smtClean="0"/>
                        <a:t>Implicit in focus on accountability and patient-centeredness</a:t>
                      </a:r>
                      <a:endParaRPr lang="en-US" sz="1100" dirty="0"/>
                    </a:p>
                  </a:txBody>
                  <a:tcPr marL="88145" marR="88145" marT="45717" marB="45717"/>
                </a:tc>
                <a:tc>
                  <a:txBody>
                    <a:bodyPr/>
                    <a:lstStyle/>
                    <a:p>
                      <a:r>
                        <a:rPr lang="en-US" sz="1100" dirty="0" smtClean="0"/>
                        <a:t>Improved access</a:t>
                      </a:r>
                      <a:r>
                        <a:rPr lang="en-US" sz="1100" baseline="0" dirty="0" smtClean="0"/>
                        <a:t> includes preventive, BH, care management, coordination, chronic disease and LTC supports</a:t>
                      </a:r>
                      <a:endParaRPr lang="en-US" sz="1100" dirty="0"/>
                    </a:p>
                  </a:txBody>
                  <a:tcPr marL="88145" marR="88145" marT="45717" marB="45717"/>
                </a:tc>
              </a:tr>
              <a:tr h="761953">
                <a:tc>
                  <a:txBody>
                    <a:bodyPr/>
                    <a:lstStyle/>
                    <a:p>
                      <a:r>
                        <a:rPr lang="en-US" sz="1100" b="1" dirty="0" smtClean="0"/>
                        <a:t>Payment reform and reimbursement incentives</a:t>
                      </a:r>
                      <a:endParaRPr lang="en-US" sz="1100" b="1" dirty="0"/>
                    </a:p>
                  </a:txBody>
                  <a:tcPr marL="88145" marR="88145" marT="45717" marB="45717"/>
                </a:tc>
                <a:tc>
                  <a:txBody>
                    <a:bodyPr/>
                    <a:lstStyle/>
                    <a:p>
                      <a:r>
                        <a:rPr lang="en-US" sz="1100" dirty="0" smtClean="0"/>
                        <a:t>Payment recognizes value-adds for patients (typically no </a:t>
                      </a:r>
                      <a:r>
                        <a:rPr lang="en-US" sz="1100" baseline="0" dirty="0" smtClean="0"/>
                        <a:t>“incentives” or penalties for providers)</a:t>
                      </a:r>
                      <a:endParaRPr lang="en-US" sz="1100" dirty="0"/>
                    </a:p>
                  </a:txBody>
                  <a:tcPr marL="88145" marR="88145" marT="45717" marB="45717"/>
                </a:tc>
                <a:tc>
                  <a:txBody>
                    <a:bodyPr/>
                    <a:lstStyle/>
                    <a:p>
                      <a:r>
                        <a:rPr lang="en-US" sz="1100" dirty="0" smtClean="0"/>
                        <a:t>Payment reform is a key component</a:t>
                      </a:r>
                      <a:r>
                        <a:rPr lang="en-US" sz="1100" baseline="0" dirty="0" smtClean="0"/>
                        <a:t> and includes shared savings.  Global fee (partial capitation) an option.</a:t>
                      </a:r>
                      <a:endParaRPr lang="en-US" sz="1100" dirty="0"/>
                    </a:p>
                  </a:txBody>
                  <a:tcPr marL="88145" marR="88145" marT="45717" marB="45717"/>
                </a:tc>
                <a:tc>
                  <a:txBody>
                    <a:bodyPr/>
                    <a:lstStyle/>
                    <a:p>
                      <a:r>
                        <a:rPr lang="en-US" sz="1100" dirty="0" smtClean="0"/>
                        <a:t>Increased</a:t>
                      </a:r>
                      <a:r>
                        <a:rPr lang="en-US" sz="1100" baseline="0" dirty="0" smtClean="0"/>
                        <a:t> FMAP</a:t>
                      </a:r>
                      <a:r>
                        <a:rPr lang="en-US" sz="1100" dirty="0" smtClean="0"/>
                        <a:t> at a rate of 90% is provided</a:t>
                      </a:r>
                      <a:r>
                        <a:rPr lang="en-US" sz="1100" baseline="0" dirty="0" smtClean="0"/>
                        <a:t> two years following implementation</a:t>
                      </a:r>
                      <a:endParaRPr lang="en-US" sz="1100" dirty="0"/>
                    </a:p>
                  </a:txBody>
                  <a:tcPr marL="88145" marR="88145" marT="45717" marB="45717"/>
                </a:tc>
              </a:tr>
            </a:tbl>
          </a:graphicData>
        </a:graphic>
      </p:graphicFrame>
      <p:sp>
        <p:nvSpPr>
          <p:cNvPr id="2" name="Title 1"/>
          <p:cNvSpPr>
            <a:spLocks noGrp="1"/>
          </p:cNvSpPr>
          <p:nvPr>
            <p:ph type="title"/>
          </p:nvPr>
        </p:nvSpPr>
        <p:spPr/>
        <p:txBody>
          <a:bodyPr>
            <a:normAutofit/>
          </a:bodyPr>
          <a:lstStyle/>
          <a:p>
            <a:pPr eaLnBrk="1" fontAlgn="auto" hangingPunct="1">
              <a:spcAft>
                <a:spcPts val="0"/>
              </a:spcAft>
              <a:defRPr/>
            </a:pPr>
            <a:r>
              <a:rPr lang="en-US" sz="3200" dirty="0" smtClean="0"/>
              <a:t>ACO, Medical Home and Health Home Models: Common Characteristics</a:t>
            </a:r>
            <a:endParaRPr lang="en-US" sz="3200" dirty="0"/>
          </a:p>
        </p:txBody>
      </p:sp>
      <p:sp>
        <p:nvSpPr>
          <p:cNvPr id="27697"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27698" name="Slide Number Placeholder 4"/>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576DC24-B5CC-4167-9955-22CE35360669}" type="slidenum">
              <a:rPr lang="en-US" smtClean="0">
                <a:cs typeface="Arial" charset="0"/>
              </a:rPr>
              <a:pPr fontAlgn="base">
                <a:spcBef>
                  <a:spcPct val="0"/>
                </a:spcBef>
                <a:spcAft>
                  <a:spcPct val="0"/>
                </a:spcAft>
                <a:defRPr/>
              </a:pPr>
              <a:t>19</a:t>
            </a:fld>
            <a:endParaRPr lang="en-US" dirty="0" smtClean="0">
              <a:cs typeface="Arial" charset="0"/>
            </a:endParaRPr>
          </a:p>
        </p:txBody>
      </p:sp>
      <p:sp>
        <p:nvSpPr>
          <p:cNvPr id="26676" name="TextBox 5"/>
          <p:cNvSpPr txBox="1">
            <a:spLocks noChangeArrowheads="1"/>
          </p:cNvSpPr>
          <p:nvPr/>
        </p:nvSpPr>
        <p:spPr bwMode="auto">
          <a:xfrm>
            <a:off x="660400" y="6113463"/>
            <a:ext cx="4800600" cy="230187"/>
          </a:xfrm>
          <a:prstGeom prst="rect">
            <a:avLst/>
          </a:prstGeom>
          <a:noFill/>
          <a:ln w="9525">
            <a:noFill/>
            <a:miter lim="800000"/>
            <a:headEnd/>
            <a:tailEnd/>
          </a:ln>
        </p:spPr>
        <p:txBody>
          <a:bodyPr wrap="none">
            <a:spAutoFit/>
          </a:bodyPr>
          <a:lstStyle/>
          <a:p>
            <a:r>
              <a:rPr lang="en-US" sz="900"/>
              <a:t>* NCQA’s requirements include PAs.  ACA allows PAs and APRNs to also act as PCPs.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365760" indent="-256032" eaLnBrk="1" fontAlgn="auto" hangingPunct="1">
              <a:spcAft>
                <a:spcPts val="0"/>
              </a:spcAft>
              <a:defRPr/>
            </a:pPr>
            <a:r>
              <a:rPr lang="en-US" dirty="0" smtClean="0"/>
              <a:t>Background and Context</a:t>
            </a:r>
          </a:p>
          <a:p>
            <a:pPr marL="365760" indent="-256032" eaLnBrk="1" fontAlgn="auto" hangingPunct="1">
              <a:spcAft>
                <a:spcPts val="0"/>
              </a:spcAft>
              <a:defRPr/>
            </a:pPr>
            <a:r>
              <a:rPr lang="en-US" dirty="0" smtClean="0"/>
              <a:t>Key Model Features</a:t>
            </a:r>
          </a:p>
          <a:p>
            <a:pPr marL="365760" indent="-256032" eaLnBrk="1" fontAlgn="auto" hangingPunct="1">
              <a:spcAft>
                <a:spcPts val="0"/>
              </a:spcAft>
              <a:defRPr/>
            </a:pPr>
            <a:r>
              <a:rPr lang="en-US" dirty="0" smtClean="0"/>
              <a:t>Analysis: Adding Value via Delivery System Design</a:t>
            </a:r>
          </a:p>
          <a:p>
            <a:pPr marL="621792" lvl="1" eaLnBrk="1" fontAlgn="auto" hangingPunct="1">
              <a:spcAft>
                <a:spcPts val="0"/>
              </a:spcAft>
              <a:buFont typeface="Arial" pitchFamily="34" charset="0"/>
              <a:buChar char="●"/>
              <a:defRPr/>
            </a:pPr>
            <a:r>
              <a:rPr lang="en-US" dirty="0" smtClean="0"/>
              <a:t>State Overviews</a:t>
            </a:r>
          </a:p>
          <a:p>
            <a:pPr marL="621792" lvl="1" eaLnBrk="1" fontAlgn="auto" hangingPunct="1">
              <a:spcAft>
                <a:spcPts val="0"/>
              </a:spcAft>
              <a:buFont typeface="Arial" pitchFamily="34" charset="0"/>
              <a:buChar char="●"/>
              <a:defRPr/>
            </a:pPr>
            <a:r>
              <a:rPr lang="en-US" dirty="0" smtClean="0"/>
              <a:t>Literature Review</a:t>
            </a:r>
          </a:p>
          <a:p>
            <a:pPr marL="621792" lvl="1" eaLnBrk="1" fontAlgn="auto" hangingPunct="1">
              <a:spcAft>
                <a:spcPts val="0"/>
              </a:spcAft>
              <a:buFont typeface="Arial" pitchFamily="34" charset="0"/>
              <a:buChar char="●"/>
              <a:defRPr/>
            </a:pPr>
            <a:r>
              <a:rPr lang="en-US" dirty="0" smtClean="0"/>
              <a:t>Expert Interviews</a:t>
            </a:r>
          </a:p>
          <a:p>
            <a:pPr marL="365760" indent="-256032" eaLnBrk="1" fontAlgn="auto" hangingPunct="1">
              <a:spcAft>
                <a:spcPts val="0"/>
              </a:spcAft>
              <a:defRPr/>
            </a:pPr>
            <a:r>
              <a:rPr lang="en-US" dirty="0" smtClean="0"/>
              <a:t>Health Care Reform</a:t>
            </a:r>
          </a:p>
          <a:p>
            <a:pPr marL="621792" lvl="1" eaLnBrk="1" fontAlgn="auto" hangingPunct="1">
              <a:spcAft>
                <a:spcPts val="0"/>
              </a:spcAft>
              <a:buFont typeface="Arial" pitchFamily="34" charset="0"/>
              <a:buChar char="●"/>
              <a:defRPr/>
            </a:pPr>
            <a:r>
              <a:rPr lang="en-US" dirty="0" smtClean="0"/>
              <a:t>Federal Level</a:t>
            </a:r>
          </a:p>
          <a:p>
            <a:pPr marL="621792" lvl="1" eaLnBrk="1" fontAlgn="auto" hangingPunct="1">
              <a:spcAft>
                <a:spcPts val="0"/>
              </a:spcAft>
              <a:buFont typeface="Arial" pitchFamily="34" charset="0"/>
              <a:buChar char="●"/>
              <a:defRPr/>
            </a:pPr>
            <a:r>
              <a:rPr lang="en-US" dirty="0" smtClean="0"/>
              <a:t>State Level</a:t>
            </a:r>
          </a:p>
          <a:p>
            <a:pPr marL="365760" indent="-256032" eaLnBrk="1" fontAlgn="auto" hangingPunct="1">
              <a:spcAft>
                <a:spcPts val="0"/>
              </a:spcAft>
              <a:defRPr/>
            </a:pPr>
            <a:r>
              <a:rPr lang="en-US" dirty="0" smtClean="0"/>
              <a:t>Conclusion</a:t>
            </a:r>
          </a:p>
          <a:p>
            <a:pPr marL="365760" indent="-256032" eaLnBrk="1" fontAlgn="auto" hangingPunct="1">
              <a:spcAft>
                <a:spcPts val="0"/>
              </a:spcAft>
              <a:defRPr/>
            </a:pPr>
            <a:r>
              <a:rPr lang="en-US" dirty="0" smtClean="0"/>
              <a:t>List of Acronyms </a:t>
            </a:r>
          </a:p>
          <a:p>
            <a:pPr marL="365760" indent="-256032" eaLnBrk="1" fontAlgn="auto" hangingPunct="1">
              <a:spcAft>
                <a:spcPts val="0"/>
              </a:spcAft>
              <a:defRPr/>
            </a:pPr>
            <a:r>
              <a:rPr lang="en-US" dirty="0" smtClean="0"/>
              <a:t>Consulting Team</a:t>
            </a:r>
          </a:p>
          <a:p>
            <a:pPr marL="365760" indent="-256032" eaLnBrk="1" fontAlgn="auto" hangingPunct="1">
              <a:spcAft>
                <a:spcPts val="0"/>
              </a:spcAft>
              <a:buFont typeface="Wingdings" pitchFamily="2" charset="2"/>
              <a:buNone/>
              <a:defRPr/>
            </a:pPr>
            <a:endParaRPr lang="en-US" dirty="0"/>
          </a:p>
        </p:txBody>
      </p:sp>
      <p:sp>
        <p:nvSpPr>
          <p:cNvPr id="5" name="Title 4"/>
          <p:cNvSpPr>
            <a:spLocks noGrp="1"/>
          </p:cNvSpPr>
          <p:nvPr>
            <p:ph type="title"/>
          </p:nvPr>
        </p:nvSpPr>
        <p:spPr/>
        <p:txBody>
          <a:bodyPr/>
          <a:lstStyle/>
          <a:p>
            <a:pPr eaLnBrk="1" fontAlgn="auto" hangingPunct="1">
              <a:spcAft>
                <a:spcPts val="0"/>
              </a:spcAft>
              <a:defRPr/>
            </a:pPr>
            <a:r>
              <a:rPr lang="en-US" dirty="0" smtClean="0"/>
              <a:t>HUSKY Report Content</a:t>
            </a:r>
            <a:endParaRPr lang="en-US" dirty="0"/>
          </a:p>
        </p:txBody>
      </p:sp>
      <p:sp>
        <p:nvSpPr>
          <p:cNvPr id="14339"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9291BE60-B0BD-42DA-B353-176FC98F9476}" type="slidenum">
              <a:rPr lang="en-US" smtClean="0">
                <a:cs typeface="Arial" charset="0"/>
              </a:rPr>
              <a:pPr fontAlgn="base">
                <a:spcBef>
                  <a:spcPct val="0"/>
                </a:spcBef>
                <a:spcAft>
                  <a:spcPct val="0"/>
                </a:spcAft>
                <a:defRPr/>
              </a:pPr>
              <a:t>2</a:t>
            </a:fld>
            <a:endParaRPr lang="en-US" dirty="0" smtClean="0">
              <a:cs typeface="Arial" charset="0"/>
            </a:endParaRPr>
          </a:p>
        </p:txBody>
      </p:sp>
      <p:sp>
        <p:nvSpPr>
          <p:cNvPr id="9" name="Footer Placeholder 8"/>
          <p:cNvSpPr>
            <a:spLocks noGrp="1"/>
          </p:cNvSpPr>
          <p:nvPr>
            <p:ph type="ftr" sz="quarter" idx="10"/>
          </p:nvPr>
        </p:nvSpPr>
        <p:spPr/>
        <p:txBody>
          <a:bodyPr/>
          <a:lstStyle/>
          <a:p>
            <a:pPr>
              <a:defRPr/>
            </a:pPr>
            <a:r>
              <a:rPr lang="en-US" smtClean="0"/>
              <a:t>HUSKY A&amp;B Restructuring Workgroup</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53250"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271477C8-6C9D-4A59-92C5-CE948D1540FB}" type="slidenum">
              <a:rPr lang="en-US" smtClean="0">
                <a:cs typeface="Arial" charset="0"/>
              </a:rPr>
              <a:pPr fontAlgn="base">
                <a:spcBef>
                  <a:spcPct val="0"/>
                </a:spcBef>
                <a:spcAft>
                  <a:spcPct val="0"/>
                </a:spcAft>
                <a:defRPr/>
              </a:pPr>
              <a:t>20</a:t>
            </a:fld>
            <a:endParaRPr lang="en-US" dirty="0" smtClean="0">
              <a:cs typeface="Arial" charset="0"/>
            </a:endParaRPr>
          </a:p>
        </p:txBody>
      </p:sp>
      <p:sp>
        <p:nvSpPr>
          <p:cNvPr id="7" name="Title 6"/>
          <p:cNvSpPr>
            <a:spLocks noGrp="1"/>
          </p:cNvSpPr>
          <p:nvPr>
            <p:ph type="title"/>
          </p:nvPr>
        </p:nvSpPr>
        <p:spPr>
          <a:xfrm>
            <a:off x="457200" y="152400"/>
            <a:ext cx="8229600" cy="762000"/>
          </a:xfrm>
        </p:spPr>
        <p:txBody>
          <a:bodyPr/>
          <a:lstStyle/>
          <a:p>
            <a:pPr eaLnBrk="1" fontAlgn="auto" hangingPunct="1">
              <a:spcAft>
                <a:spcPts val="0"/>
              </a:spcAft>
              <a:defRPr/>
            </a:pPr>
            <a:r>
              <a:rPr lang="en-US" dirty="0" smtClean="0"/>
              <a:t>Analysis: Adding Value</a:t>
            </a:r>
            <a:endParaRPr lang="en-US" dirty="0"/>
          </a:p>
        </p:txBody>
      </p:sp>
      <p:sp>
        <p:nvSpPr>
          <p:cNvPr id="8" name="Rectangle 7"/>
          <p:cNvSpPr/>
          <p:nvPr/>
        </p:nvSpPr>
        <p:spPr>
          <a:xfrm>
            <a:off x="1057275" y="1171575"/>
            <a:ext cx="4191000" cy="4114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a:stCxn id="8" idx="0"/>
            <a:endCxn id="8" idx="2"/>
          </p:cNvCxnSpPr>
          <p:nvPr/>
        </p:nvCxnSpPr>
        <p:spPr>
          <a:xfrm rot="16200000" flipH="1">
            <a:off x="1095375" y="3228975"/>
            <a:ext cx="411480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8" idx="1"/>
            <a:endCxn id="8" idx="3"/>
          </p:cNvCxnSpPr>
          <p:nvPr/>
        </p:nvCxnSpPr>
        <p:spPr>
          <a:xfrm rot="10800000" flipH="1">
            <a:off x="1057275" y="3228975"/>
            <a:ext cx="4191000"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3876675" y="4457700"/>
            <a:ext cx="762000" cy="7620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sz="1200" b="1" dirty="0"/>
              <a:t>Pure FFS</a:t>
            </a:r>
            <a:endParaRPr lang="en-US" sz="1200" b="1" dirty="0"/>
          </a:p>
        </p:txBody>
      </p:sp>
      <p:sp>
        <p:nvSpPr>
          <p:cNvPr id="14" name="Oval 13"/>
          <p:cNvSpPr/>
          <p:nvPr/>
        </p:nvSpPr>
        <p:spPr>
          <a:xfrm>
            <a:off x="3868738" y="3895725"/>
            <a:ext cx="762000" cy="762000"/>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sz="1200" b="1" dirty="0"/>
              <a:t>ASO**</a:t>
            </a:r>
          </a:p>
        </p:txBody>
      </p:sp>
      <p:sp>
        <p:nvSpPr>
          <p:cNvPr id="16" name="Oval 15"/>
          <p:cNvSpPr/>
          <p:nvPr/>
        </p:nvSpPr>
        <p:spPr>
          <a:xfrm>
            <a:off x="2268538" y="2840038"/>
            <a:ext cx="838200" cy="838200"/>
          </a:xfrm>
          <a:prstGeom prst="ellipse">
            <a:avLst/>
          </a:prstGeom>
          <a:solidFill>
            <a:srgbClr val="878BB8">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endParaRPr lang="en-US" sz="1200" b="1" dirty="0"/>
          </a:p>
        </p:txBody>
      </p:sp>
      <p:sp>
        <p:nvSpPr>
          <p:cNvPr id="17" name="Oval 16"/>
          <p:cNvSpPr/>
          <p:nvPr/>
        </p:nvSpPr>
        <p:spPr>
          <a:xfrm>
            <a:off x="2276475" y="2517775"/>
            <a:ext cx="838200" cy="838200"/>
          </a:xfrm>
          <a:prstGeom prst="ellipse">
            <a:avLst/>
          </a:prstGeom>
          <a:solidFill>
            <a:srgbClr val="C07B8A">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endParaRPr lang="en-US" sz="1200" b="1" dirty="0"/>
          </a:p>
        </p:txBody>
      </p:sp>
      <p:sp>
        <p:nvSpPr>
          <p:cNvPr id="19" name="Oval 18"/>
          <p:cNvSpPr/>
          <p:nvPr/>
        </p:nvSpPr>
        <p:spPr>
          <a:xfrm>
            <a:off x="1430338" y="1831975"/>
            <a:ext cx="762000" cy="762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r>
              <a:rPr lang="en-US" sz="1200" b="1" dirty="0"/>
              <a:t>ACO*</a:t>
            </a:r>
          </a:p>
        </p:txBody>
      </p:sp>
      <p:sp>
        <p:nvSpPr>
          <p:cNvPr id="27661" name="TextBox 19"/>
          <p:cNvSpPr txBox="1">
            <a:spLocks noChangeArrowheads="1"/>
          </p:cNvSpPr>
          <p:nvPr/>
        </p:nvSpPr>
        <p:spPr bwMode="auto">
          <a:xfrm>
            <a:off x="833438" y="755650"/>
            <a:ext cx="4168775" cy="338138"/>
          </a:xfrm>
          <a:prstGeom prst="rect">
            <a:avLst/>
          </a:prstGeom>
          <a:noFill/>
          <a:ln w="9525">
            <a:noFill/>
            <a:miter lim="800000"/>
            <a:headEnd/>
            <a:tailEnd/>
          </a:ln>
        </p:spPr>
        <p:txBody>
          <a:bodyPr>
            <a:spAutoFit/>
          </a:bodyPr>
          <a:lstStyle/>
          <a:p>
            <a:pPr algn="ctr"/>
            <a:r>
              <a:rPr lang="en-US" sz="1600" b="1"/>
              <a:t>Ability to Manage Cost</a:t>
            </a:r>
          </a:p>
        </p:txBody>
      </p:sp>
      <p:sp>
        <p:nvSpPr>
          <p:cNvPr id="27662" name="TextBox 20"/>
          <p:cNvSpPr txBox="1">
            <a:spLocks noChangeArrowheads="1"/>
          </p:cNvSpPr>
          <p:nvPr/>
        </p:nvSpPr>
        <p:spPr bwMode="auto">
          <a:xfrm rot="-5400000">
            <a:off x="-1417637" y="2941637"/>
            <a:ext cx="3987800" cy="339725"/>
          </a:xfrm>
          <a:prstGeom prst="rect">
            <a:avLst/>
          </a:prstGeom>
          <a:noFill/>
          <a:ln w="9525">
            <a:noFill/>
            <a:miter lim="800000"/>
            <a:headEnd/>
            <a:tailEnd/>
          </a:ln>
        </p:spPr>
        <p:txBody>
          <a:bodyPr>
            <a:spAutoFit/>
          </a:bodyPr>
          <a:lstStyle/>
          <a:p>
            <a:pPr algn="ctr"/>
            <a:r>
              <a:rPr lang="en-US" sz="1600" b="1"/>
              <a:t>Improve Quality and Add Value</a:t>
            </a:r>
          </a:p>
        </p:txBody>
      </p:sp>
      <p:sp>
        <p:nvSpPr>
          <p:cNvPr id="22" name="Content Placeholder 1"/>
          <p:cNvSpPr txBox="1">
            <a:spLocks/>
          </p:cNvSpPr>
          <p:nvPr/>
        </p:nvSpPr>
        <p:spPr>
          <a:xfrm>
            <a:off x="5324475" y="1408113"/>
            <a:ext cx="3505200" cy="3671887"/>
          </a:xfrm>
          <a:prstGeom prst="rect">
            <a:avLst/>
          </a:prstGeom>
          <a:solidFill>
            <a:srgbClr val="FFFFFF">
              <a:alpha val="74902"/>
            </a:srgbClr>
          </a:solidFill>
          <a:ln>
            <a:noFill/>
          </a:ln>
        </p:spPr>
        <p:txBody>
          <a:bodyPr tIns="137160"/>
          <a:lstStyle/>
          <a:p>
            <a:pPr marL="365760" indent="-256032" fontAlgn="auto">
              <a:spcBef>
                <a:spcPts val="600"/>
              </a:spcBef>
              <a:spcAft>
                <a:spcPts val="0"/>
              </a:spcAft>
              <a:buClr>
                <a:schemeClr val="accent1"/>
              </a:buClr>
              <a:buSzPct val="100000"/>
              <a:buFont typeface="Wingdings" pitchFamily="2" charset="2"/>
              <a:buChar char="§"/>
              <a:defRPr/>
            </a:pPr>
            <a:r>
              <a:rPr lang="en-US" sz="1100" dirty="0">
                <a:latin typeface="+mn-lt"/>
                <a:cs typeface="+mn-cs"/>
              </a:rPr>
              <a:t>The graph represents the intrinsic value of each model as defined irrespective of program management</a:t>
            </a:r>
          </a:p>
          <a:p>
            <a:pPr marL="365760" indent="-256032" fontAlgn="auto">
              <a:spcBef>
                <a:spcPts val="600"/>
              </a:spcBef>
              <a:spcAft>
                <a:spcPts val="0"/>
              </a:spcAft>
              <a:buClr>
                <a:schemeClr val="accent1"/>
              </a:buClr>
              <a:buSzPct val="100000"/>
              <a:buFont typeface="Wingdings" pitchFamily="2" charset="2"/>
              <a:buChar char="§"/>
              <a:defRPr/>
            </a:pPr>
            <a:r>
              <a:rPr lang="en-US" sz="1100" dirty="0">
                <a:latin typeface="+mn-lt"/>
                <a:cs typeface="+mn-cs"/>
              </a:rPr>
              <a:t>BUT…the true ability to add value depends on how each model is implemented.  Keys to success are:</a:t>
            </a:r>
          </a:p>
          <a:p>
            <a:pPr marL="621792" lvl="1" indent="-228600" fontAlgn="auto">
              <a:spcBef>
                <a:spcPts val="600"/>
              </a:spcBef>
              <a:spcAft>
                <a:spcPts val="0"/>
              </a:spcAft>
              <a:buClr>
                <a:srgbClr val="92D050"/>
              </a:buClr>
              <a:buFont typeface="Arial" pitchFamily="34" charset="0"/>
              <a:buChar char="●"/>
              <a:defRPr/>
            </a:pPr>
            <a:r>
              <a:rPr lang="en-US" sz="1100" dirty="0">
                <a:latin typeface="+mn-lt"/>
                <a:cs typeface="+mn-cs"/>
              </a:rPr>
              <a:t>Effective management and oversight</a:t>
            </a:r>
          </a:p>
          <a:p>
            <a:pPr marL="621792" lvl="1" indent="-228600" fontAlgn="auto">
              <a:spcBef>
                <a:spcPts val="600"/>
              </a:spcBef>
              <a:spcAft>
                <a:spcPts val="0"/>
              </a:spcAft>
              <a:buClr>
                <a:srgbClr val="92D050"/>
              </a:buClr>
              <a:buFont typeface="Arial" pitchFamily="34" charset="0"/>
              <a:buChar char="●"/>
              <a:defRPr/>
            </a:pPr>
            <a:r>
              <a:rPr lang="en-US" sz="1100" dirty="0"/>
              <a:t>Availability and effective use of key tools and best practices </a:t>
            </a:r>
          </a:p>
          <a:p>
            <a:pPr marL="621792" lvl="1" indent="-228600" fontAlgn="auto">
              <a:spcBef>
                <a:spcPts val="600"/>
              </a:spcBef>
              <a:spcAft>
                <a:spcPts val="0"/>
              </a:spcAft>
              <a:buClr>
                <a:srgbClr val="92D050"/>
              </a:buClr>
              <a:buFont typeface="Arial" pitchFamily="34" charset="0"/>
              <a:buChar char="●"/>
              <a:defRPr/>
            </a:pPr>
            <a:r>
              <a:rPr lang="en-US" sz="1100" dirty="0"/>
              <a:t>Resources (Staff, vendors, knowledge, systems and DATA)</a:t>
            </a:r>
          </a:p>
          <a:p>
            <a:pPr marL="621792" lvl="1" indent="-228600" fontAlgn="auto">
              <a:spcBef>
                <a:spcPts val="600"/>
              </a:spcBef>
              <a:spcAft>
                <a:spcPts val="0"/>
              </a:spcAft>
              <a:buClr>
                <a:srgbClr val="92D050"/>
              </a:buClr>
              <a:buFont typeface="Arial" pitchFamily="34" charset="0"/>
              <a:buChar char="●"/>
              <a:defRPr/>
            </a:pPr>
            <a:r>
              <a:rPr lang="en-US" sz="1100" dirty="0">
                <a:latin typeface="+mn-lt"/>
                <a:cs typeface="+mn-cs"/>
              </a:rPr>
              <a:t>Opportunity to align the delivery system with incentives</a:t>
            </a:r>
          </a:p>
          <a:p>
            <a:pPr marL="621792" lvl="1" indent="-228600" fontAlgn="auto">
              <a:spcBef>
                <a:spcPts val="600"/>
              </a:spcBef>
              <a:spcAft>
                <a:spcPts val="0"/>
              </a:spcAft>
              <a:buClr>
                <a:srgbClr val="92D050"/>
              </a:buClr>
              <a:buFont typeface="Arial" pitchFamily="34" charset="0"/>
              <a:buChar char="●"/>
              <a:defRPr/>
            </a:pPr>
            <a:r>
              <a:rPr lang="en-US" sz="1100" dirty="0">
                <a:latin typeface="+mn-lt"/>
                <a:cs typeface="+mn-cs"/>
              </a:rPr>
              <a:t>Collaboration and trust</a:t>
            </a:r>
          </a:p>
          <a:p>
            <a:pPr marL="365760" indent="-256032" fontAlgn="auto">
              <a:spcBef>
                <a:spcPts val="600"/>
              </a:spcBef>
              <a:spcAft>
                <a:spcPts val="0"/>
              </a:spcAft>
              <a:buClr>
                <a:schemeClr val="accent1"/>
              </a:buClr>
              <a:buSzPct val="100000"/>
              <a:buFont typeface="Wingdings" pitchFamily="2" charset="2"/>
              <a:buChar char="§"/>
              <a:defRPr/>
            </a:pPr>
            <a:r>
              <a:rPr lang="en-US" sz="1100" dirty="0">
                <a:latin typeface="+mn-lt"/>
                <a:cs typeface="+mn-cs"/>
              </a:rPr>
              <a:t>Models can generate more value (beyond their basic characteristics) as these elements are </a:t>
            </a:r>
            <a:r>
              <a:rPr lang="en-US" sz="1100" dirty="0">
                <a:latin typeface="+mn-lt"/>
                <a:cs typeface="+mn-cs"/>
              </a:rPr>
              <a:t>increased</a:t>
            </a:r>
          </a:p>
          <a:p>
            <a:pPr marL="365760" indent="-256032" fontAlgn="auto">
              <a:spcBef>
                <a:spcPts val="600"/>
              </a:spcBef>
              <a:spcAft>
                <a:spcPts val="0"/>
              </a:spcAft>
              <a:buClr>
                <a:schemeClr val="accent1"/>
              </a:buClr>
              <a:buSzPct val="100000"/>
              <a:buFont typeface="Wingdings" pitchFamily="2" charset="2"/>
              <a:buChar char="§"/>
              <a:defRPr/>
            </a:pPr>
            <a:r>
              <a:rPr lang="en-US" sz="1100" dirty="0">
                <a:latin typeface="+mn-lt"/>
                <a:cs typeface="+mn-cs"/>
              </a:rPr>
              <a:t>Models can be “mixed and matched” (e.g. PCCM or ACO and PCMH or Health Home could theoretically result in an effective program)</a:t>
            </a:r>
          </a:p>
          <a:p>
            <a:pPr marL="365760" indent="-256032" fontAlgn="auto">
              <a:spcBef>
                <a:spcPts val="600"/>
              </a:spcBef>
              <a:spcAft>
                <a:spcPts val="0"/>
              </a:spcAft>
              <a:buClr>
                <a:schemeClr val="accent1"/>
              </a:buClr>
              <a:buSzPct val="100000"/>
              <a:buFont typeface="Wingdings" pitchFamily="2" charset="2"/>
              <a:buChar char="§"/>
              <a:defRPr/>
            </a:pPr>
            <a:r>
              <a:rPr lang="en-US" sz="1100" b="1" dirty="0">
                <a:latin typeface="+mn-lt"/>
                <a:cs typeface="+mn-cs"/>
              </a:rPr>
              <a:t>Actual results depend on a multitude of factors</a:t>
            </a:r>
            <a:endParaRPr lang="en-US" sz="1100" b="1" dirty="0">
              <a:latin typeface="+mn-lt"/>
              <a:cs typeface="+mn-cs"/>
            </a:endParaRPr>
          </a:p>
        </p:txBody>
      </p:sp>
      <p:cxnSp>
        <p:nvCxnSpPr>
          <p:cNvPr id="23" name="Straight Arrow Connector 22"/>
          <p:cNvCxnSpPr/>
          <p:nvPr/>
        </p:nvCxnSpPr>
        <p:spPr>
          <a:xfrm flipV="1">
            <a:off x="4148138" y="936625"/>
            <a:ext cx="673100" cy="1588"/>
          </a:xfrm>
          <a:prstGeom prst="straightConnector1">
            <a:avLst/>
          </a:prstGeom>
          <a:ln w="285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1065213" y="930275"/>
            <a:ext cx="695325" cy="1588"/>
          </a:xfrm>
          <a:prstGeom prst="straightConnector1">
            <a:avLst/>
          </a:prstGeom>
          <a:ln w="285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a:off x="423069" y="4806157"/>
            <a:ext cx="352425" cy="1587"/>
          </a:xfrm>
          <a:prstGeom prst="straightConnector1">
            <a:avLst/>
          </a:prstGeom>
          <a:ln w="28575">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4833938" y="777875"/>
            <a:ext cx="684212" cy="338138"/>
          </a:xfrm>
          <a:prstGeom prst="rect">
            <a:avLst/>
          </a:prstGeom>
          <a:noFill/>
        </p:spPr>
        <p:txBody>
          <a:bodyPr>
            <a:spAutoFit/>
          </a:bodyPr>
          <a:lstStyle/>
          <a:p>
            <a:pPr algn="ctr" fontAlgn="auto">
              <a:spcBef>
                <a:spcPts val="0"/>
              </a:spcBef>
              <a:spcAft>
                <a:spcPts val="0"/>
              </a:spcAft>
              <a:defRPr/>
            </a:pPr>
            <a:r>
              <a:rPr lang="en-US" sz="1600" b="1" dirty="0">
                <a:solidFill>
                  <a:schemeClr val="bg1">
                    <a:lumMod val="50000"/>
                  </a:schemeClr>
                </a:solidFill>
                <a:latin typeface="+mn-lt"/>
                <a:cs typeface="+mn-cs"/>
              </a:rPr>
              <a:t>low</a:t>
            </a:r>
          </a:p>
        </p:txBody>
      </p:sp>
      <p:sp>
        <p:nvSpPr>
          <p:cNvPr id="28" name="TextBox 27"/>
          <p:cNvSpPr txBox="1"/>
          <p:nvPr/>
        </p:nvSpPr>
        <p:spPr>
          <a:xfrm>
            <a:off x="214313" y="5014913"/>
            <a:ext cx="684212" cy="338137"/>
          </a:xfrm>
          <a:prstGeom prst="rect">
            <a:avLst/>
          </a:prstGeom>
          <a:noFill/>
        </p:spPr>
        <p:txBody>
          <a:bodyPr>
            <a:spAutoFit/>
          </a:bodyPr>
          <a:lstStyle/>
          <a:p>
            <a:pPr algn="ctr" fontAlgn="auto">
              <a:spcBef>
                <a:spcPts val="0"/>
              </a:spcBef>
              <a:spcAft>
                <a:spcPts val="0"/>
              </a:spcAft>
              <a:defRPr/>
            </a:pPr>
            <a:r>
              <a:rPr lang="en-US" sz="1600" b="1" dirty="0">
                <a:solidFill>
                  <a:schemeClr val="bg1">
                    <a:lumMod val="50000"/>
                  </a:schemeClr>
                </a:solidFill>
                <a:latin typeface="+mn-lt"/>
                <a:cs typeface="+mn-cs"/>
              </a:rPr>
              <a:t>low</a:t>
            </a:r>
          </a:p>
        </p:txBody>
      </p:sp>
      <p:sp>
        <p:nvSpPr>
          <p:cNvPr id="18" name="Oval 17"/>
          <p:cNvSpPr/>
          <p:nvPr/>
        </p:nvSpPr>
        <p:spPr>
          <a:xfrm>
            <a:off x="3157538" y="3170238"/>
            <a:ext cx="720725" cy="762000"/>
          </a:xfrm>
          <a:prstGeom prst="ellipse">
            <a:avLst/>
          </a:prstGeom>
          <a:solidFill>
            <a:srgbClr val="92D05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endParaRPr lang="en-US" sz="1200" b="1" dirty="0"/>
          </a:p>
        </p:txBody>
      </p:sp>
      <p:sp>
        <p:nvSpPr>
          <p:cNvPr id="34" name="TextBox 33"/>
          <p:cNvSpPr txBox="1"/>
          <p:nvPr/>
        </p:nvSpPr>
        <p:spPr>
          <a:xfrm>
            <a:off x="303213" y="800100"/>
            <a:ext cx="684212" cy="338138"/>
          </a:xfrm>
          <a:prstGeom prst="rect">
            <a:avLst/>
          </a:prstGeom>
          <a:noFill/>
        </p:spPr>
        <p:txBody>
          <a:bodyPr>
            <a:spAutoFit/>
          </a:bodyPr>
          <a:lstStyle/>
          <a:p>
            <a:pPr algn="ctr" fontAlgn="auto">
              <a:spcBef>
                <a:spcPts val="0"/>
              </a:spcBef>
              <a:spcAft>
                <a:spcPts val="0"/>
              </a:spcAft>
              <a:defRPr/>
            </a:pPr>
            <a:r>
              <a:rPr lang="en-US" sz="1600" b="1" dirty="0">
                <a:solidFill>
                  <a:schemeClr val="bg1">
                    <a:lumMod val="50000"/>
                  </a:schemeClr>
                </a:solidFill>
                <a:latin typeface="+mn-lt"/>
                <a:cs typeface="+mn-cs"/>
              </a:rPr>
              <a:t>high</a:t>
            </a:r>
          </a:p>
        </p:txBody>
      </p:sp>
      <p:cxnSp>
        <p:nvCxnSpPr>
          <p:cNvPr id="46" name="Straight Arrow Connector 45"/>
          <p:cNvCxnSpPr/>
          <p:nvPr/>
        </p:nvCxnSpPr>
        <p:spPr>
          <a:xfrm rot="5400000" flipH="1" flipV="1">
            <a:off x="407194" y="1300956"/>
            <a:ext cx="387350" cy="1588"/>
          </a:xfrm>
          <a:prstGeom prst="straightConnector1">
            <a:avLst/>
          </a:prstGeom>
          <a:ln w="28575">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781675" y="307975"/>
            <a:ext cx="3017838" cy="585788"/>
          </a:xfrm>
          <a:prstGeom prst="rect">
            <a:avLst/>
          </a:prstGeom>
          <a:noFill/>
        </p:spPr>
        <p:txBody>
          <a:bodyPr>
            <a:spAutoFit/>
          </a:bodyPr>
          <a:lstStyle/>
          <a:p>
            <a:pPr fontAlgn="auto">
              <a:spcBef>
                <a:spcPts val="0"/>
              </a:spcBef>
              <a:spcAft>
                <a:spcPts val="0"/>
              </a:spcAft>
              <a:defRPr/>
            </a:pPr>
            <a:r>
              <a:rPr lang="en-US" sz="1600" b="1" i="1" dirty="0">
                <a:solidFill>
                  <a:schemeClr val="bg1">
                    <a:lumMod val="50000"/>
                  </a:schemeClr>
                </a:solidFill>
                <a:latin typeface="+mn-lt"/>
                <a:cs typeface="+mn-cs"/>
              </a:rPr>
              <a:t>NOT representative of the HUSKY </a:t>
            </a:r>
            <a:r>
              <a:rPr lang="en-US" sz="1600" b="1" i="1" dirty="0">
                <a:solidFill>
                  <a:schemeClr val="bg1">
                    <a:lumMod val="50000"/>
                  </a:schemeClr>
                </a:solidFill>
                <a:latin typeface="+mn-lt"/>
                <a:cs typeface="+mn-cs"/>
              </a:rPr>
              <a:t>program</a:t>
            </a:r>
            <a:endParaRPr lang="en-US" sz="1600" b="1" i="1" dirty="0">
              <a:solidFill>
                <a:schemeClr val="bg1">
                  <a:lumMod val="50000"/>
                </a:schemeClr>
              </a:solidFill>
              <a:latin typeface="+mn-lt"/>
              <a:cs typeface="+mn-cs"/>
            </a:endParaRPr>
          </a:p>
        </p:txBody>
      </p:sp>
      <p:sp>
        <p:nvSpPr>
          <p:cNvPr id="27673" name="TextBox 57"/>
          <p:cNvSpPr txBox="1">
            <a:spLocks noChangeArrowheads="1"/>
          </p:cNvSpPr>
          <p:nvPr/>
        </p:nvSpPr>
        <p:spPr bwMode="auto">
          <a:xfrm>
            <a:off x="236538" y="5329238"/>
            <a:ext cx="5659437" cy="1106487"/>
          </a:xfrm>
          <a:prstGeom prst="rect">
            <a:avLst/>
          </a:prstGeom>
          <a:noFill/>
          <a:ln w="9525">
            <a:noFill/>
            <a:miter lim="800000"/>
            <a:headEnd/>
            <a:tailEnd/>
          </a:ln>
        </p:spPr>
        <p:txBody>
          <a:bodyPr wrap="none">
            <a:spAutoFit/>
          </a:bodyPr>
          <a:lstStyle/>
          <a:p>
            <a:r>
              <a:rPr lang="en-US" sz="1100"/>
              <a:t>*Theoretical only, limited data available </a:t>
            </a:r>
          </a:p>
          <a:p>
            <a:r>
              <a:rPr lang="en-US" sz="1100"/>
              <a:t>** Can add value on single carved-out services but reimbursement is typically FFS ;</a:t>
            </a:r>
          </a:p>
          <a:p>
            <a:r>
              <a:rPr lang="en-US" sz="1100"/>
              <a:t>    success depends on the model and how it is implemented; based on practices in</a:t>
            </a:r>
          </a:p>
          <a:p>
            <a:r>
              <a:rPr lang="en-US" sz="1100"/>
              <a:t>    states reviewed  (excluding Connecticut)</a:t>
            </a:r>
          </a:p>
          <a:p>
            <a:r>
              <a:rPr lang="en-US" sz="1100"/>
              <a:t>*** PCCM and MCO are equal/fully overlapping in this theoretical chart; individual states</a:t>
            </a:r>
          </a:p>
          <a:p>
            <a:r>
              <a:rPr lang="en-US" sz="1100"/>
              <a:t>Have varied (published and unpublished) results with each model</a:t>
            </a:r>
          </a:p>
        </p:txBody>
      </p:sp>
      <p:sp>
        <p:nvSpPr>
          <p:cNvPr id="27674" name="TextBox 31"/>
          <p:cNvSpPr txBox="1">
            <a:spLocks noChangeArrowheads="1"/>
          </p:cNvSpPr>
          <p:nvPr/>
        </p:nvSpPr>
        <p:spPr bwMode="auto">
          <a:xfrm>
            <a:off x="3309938" y="2205038"/>
            <a:ext cx="1289050" cy="277812"/>
          </a:xfrm>
          <a:prstGeom prst="rect">
            <a:avLst/>
          </a:prstGeom>
          <a:noFill/>
          <a:ln w="9525">
            <a:noFill/>
            <a:miter lim="800000"/>
            <a:headEnd/>
            <a:tailEnd/>
          </a:ln>
        </p:spPr>
        <p:txBody>
          <a:bodyPr>
            <a:spAutoFit/>
          </a:bodyPr>
          <a:lstStyle/>
          <a:p>
            <a:r>
              <a:rPr lang="en-US" sz="1200" b="1"/>
              <a:t>Health Home*</a:t>
            </a:r>
            <a:endParaRPr lang="en-US" sz="1200"/>
          </a:p>
        </p:txBody>
      </p:sp>
      <p:sp>
        <p:nvSpPr>
          <p:cNvPr id="27675" name="TextBox 32"/>
          <p:cNvSpPr txBox="1">
            <a:spLocks noChangeArrowheads="1"/>
          </p:cNvSpPr>
          <p:nvPr/>
        </p:nvSpPr>
        <p:spPr bwMode="auto">
          <a:xfrm>
            <a:off x="3360738" y="2687638"/>
            <a:ext cx="1289050" cy="277812"/>
          </a:xfrm>
          <a:prstGeom prst="rect">
            <a:avLst/>
          </a:prstGeom>
          <a:noFill/>
          <a:ln w="9525">
            <a:noFill/>
            <a:miter lim="800000"/>
            <a:headEnd/>
            <a:tailEnd/>
          </a:ln>
        </p:spPr>
        <p:txBody>
          <a:bodyPr>
            <a:spAutoFit/>
          </a:bodyPr>
          <a:lstStyle/>
          <a:p>
            <a:r>
              <a:rPr lang="en-US" sz="1200" b="1"/>
              <a:t>Medical Home*</a:t>
            </a:r>
            <a:endParaRPr lang="en-US" sz="1200"/>
          </a:p>
        </p:txBody>
      </p:sp>
      <p:sp>
        <p:nvSpPr>
          <p:cNvPr id="27676" name="TextBox 42"/>
          <p:cNvSpPr txBox="1">
            <a:spLocks noChangeArrowheads="1"/>
          </p:cNvSpPr>
          <p:nvPr/>
        </p:nvSpPr>
        <p:spPr bwMode="auto">
          <a:xfrm>
            <a:off x="3589338" y="2938463"/>
            <a:ext cx="1290637" cy="277812"/>
          </a:xfrm>
          <a:prstGeom prst="rect">
            <a:avLst/>
          </a:prstGeom>
          <a:noFill/>
          <a:ln w="9525">
            <a:noFill/>
            <a:miter lim="800000"/>
            <a:headEnd/>
            <a:tailEnd/>
          </a:ln>
        </p:spPr>
        <p:txBody>
          <a:bodyPr>
            <a:spAutoFit/>
          </a:bodyPr>
          <a:lstStyle/>
          <a:p>
            <a:pPr algn="r"/>
            <a:r>
              <a:rPr lang="en-US" sz="1200" b="1"/>
              <a:t>PCCM***</a:t>
            </a:r>
            <a:endParaRPr lang="en-US" sz="1200"/>
          </a:p>
        </p:txBody>
      </p:sp>
      <p:sp>
        <p:nvSpPr>
          <p:cNvPr id="27677" name="TextBox 43"/>
          <p:cNvSpPr txBox="1">
            <a:spLocks noChangeArrowheads="1"/>
          </p:cNvSpPr>
          <p:nvPr/>
        </p:nvSpPr>
        <p:spPr bwMode="auto">
          <a:xfrm>
            <a:off x="4086225" y="3194050"/>
            <a:ext cx="1027113" cy="276225"/>
          </a:xfrm>
          <a:prstGeom prst="rect">
            <a:avLst/>
          </a:prstGeom>
          <a:noFill/>
          <a:ln w="9525">
            <a:noFill/>
            <a:miter lim="800000"/>
            <a:headEnd/>
            <a:tailEnd/>
          </a:ln>
        </p:spPr>
        <p:txBody>
          <a:bodyPr>
            <a:spAutoFit/>
          </a:bodyPr>
          <a:lstStyle/>
          <a:p>
            <a:r>
              <a:rPr lang="en-US" sz="1200" b="1"/>
              <a:t>MCO***</a:t>
            </a:r>
            <a:endParaRPr lang="en-US" sz="1200"/>
          </a:p>
        </p:txBody>
      </p:sp>
      <p:sp>
        <p:nvSpPr>
          <p:cNvPr id="15" name="Oval 14"/>
          <p:cNvSpPr/>
          <p:nvPr/>
        </p:nvSpPr>
        <p:spPr>
          <a:xfrm>
            <a:off x="3046413" y="3152775"/>
            <a:ext cx="762000" cy="771525"/>
          </a:xfrm>
          <a:prstGeom prst="ellipse">
            <a:avLst/>
          </a:prstGeom>
          <a:solidFill>
            <a:srgbClr val="EC767C">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auto">
              <a:spcBef>
                <a:spcPts val="0"/>
              </a:spcBef>
              <a:spcAft>
                <a:spcPts val="0"/>
              </a:spcAft>
              <a:defRPr/>
            </a:pPr>
            <a:endParaRPr lang="en-US" sz="1200" b="1" dirty="0"/>
          </a:p>
        </p:txBody>
      </p:sp>
      <p:cxnSp>
        <p:nvCxnSpPr>
          <p:cNvPr id="52" name="Straight Arrow Connector 51"/>
          <p:cNvCxnSpPr/>
          <p:nvPr/>
        </p:nvCxnSpPr>
        <p:spPr>
          <a:xfrm rot="10800000" flipV="1">
            <a:off x="2982913" y="2354263"/>
            <a:ext cx="387350" cy="279400"/>
          </a:xfrm>
          <a:prstGeom prst="straightConnector1">
            <a:avLst/>
          </a:prstGeom>
          <a:ln w="28575">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rot="10800000" flipV="1">
            <a:off x="3065463" y="2827338"/>
            <a:ext cx="355600" cy="304800"/>
          </a:xfrm>
          <a:prstGeom prst="straightConnector1">
            <a:avLst/>
          </a:prstGeom>
          <a:ln w="28575">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flipV="1">
            <a:off x="3675063" y="3370263"/>
            <a:ext cx="473075" cy="304800"/>
          </a:xfrm>
          <a:prstGeom prst="straightConnector1">
            <a:avLst/>
          </a:prstGeom>
          <a:ln w="28575">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rot="10800000" flipV="1">
            <a:off x="3784600" y="3090863"/>
            <a:ext cx="363538" cy="211137"/>
          </a:xfrm>
          <a:prstGeom prst="straightConnector1">
            <a:avLst/>
          </a:prstGeom>
          <a:ln w="28575">
            <a:solidFill>
              <a:schemeClr val="bg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Oval 112"/>
          <p:cNvSpPr/>
          <p:nvPr/>
        </p:nvSpPr>
        <p:spPr bwMode="auto">
          <a:xfrm>
            <a:off x="3071813" y="3048000"/>
            <a:ext cx="3016250" cy="1314450"/>
          </a:xfrm>
          <a:prstGeom prst="ellipse">
            <a:avLst/>
          </a:prstGeom>
          <a:solidFill>
            <a:schemeClr val="accent3"/>
          </a:solidFill>
          <a:ln w="9525" cap="flat" cmpd="sng" algn="ctr">
            <a:noFill/>
            <a:prstDash val="solid"/>
            <a:round/>
            <a:headEnd type="none" w="med" len="med"/>
            <a:tailEnd type="none" w="med" len="med"/>
          </a:ln>
          <a:effectLst/>
        </p:spPr>
        <p:txBody>
          <a:bodyPr anchor="ctr"/>
          <a:lstStyle/>
          <a:p>
            <a:pPr algn="ctr" eaLnBrk="0" hangingPunct="0">
              <a:defRPr/>
            </a:pPr>
            <a:endParaRPr lang="en-US" sz="1200" b="1" dirty="0">
              <a:solidFill>
                <a:schemeClr val="bg1"/>
              </a:solidFill>
              <a:latin typeface="+mn-lt"/>
              <a:cs typeface="+mn-cs"/>
            </a:endParaRPr>
          </a:p>
        </p:txBody>
      </p:sp>
      <p:sp>
        <p:nvSpPr>
          <p:cNvPr id="7" name="Oval 6"/>
          <p:cNvSpPr/>
          <p:nvPr/>
        </p:nvSpPr>
        <p:spPr bwMode="auto">
          <a:xfrm>
            <a:off x="3238500" y="3124200"/>
            <a:ext cx="2667000" cy="1162050"/>
          </a:xfrm>
          <a:prstGeom prst="ellipse">
            <a:avLst/>
          </a:prstGeom>
          <a:solidFill>
            <a:schemeClr val="accent3"/>
          </a:solidFill>
          <a:ln w="9525" cap="flat" cmpd="sng" algn="ctr">
            <a:noFill/>
            <a:prstDash val="solid"/>
            <a:round/>
            <a:headEnd type="none" w="med" len="med"/>
            <a:tailEnd type="none" w="med" len="med"/>
          </a:ln>
          <a:effectLst/>
        </p:spPr>
        <p:txBody>
          <a:bodyPr anchor="ctr"/>
          <a:lstStyle/>
          <a:p>
            <a:pPr algn="ctr" eaLnBrk="0" hangingPunct="0">
              <a:defRPr/>
            </a:pPr>
            <a:r>
              <a:rPr lang="en-US" sz="1200" b="1" dirty="0">
                <a:solidFill>
                  <a:schemeClr val="bg1"/>
                </a:solidFill>
                <a:latin typeface="+mn-lt"/>
                <a:cs typeface="+mn-cs"/>
              </a:rPr>
              <a:t>Best Practices for Value Identified</a:t>
            </a:r>
          </a:p>
        </p:txBody>
      </p:sp>
      <p:sp>
        <p:nvSpPr>
          <p:cNvPr id="28676" name="TextBox 15"/>
          <p:cNvSpPr>
            <a:spLocks noChangeArrowheads="1"/>
          </p:cNvSpPr>
          <p:nvPr/>
        </p:nvSpPr>
        <p:spPr bwMode="auto">
          <a:xfrm>
            <a:off x="3657600" y="49530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Comprehensive Care Management: Focus on  Multi-Morbid Care Consumers</a:t>
            </a:r>
          </a:p>
        </p:txBody>
      </p:sp>
      <p:sp>
        <p:nvSpPr>
          <p:cNvPr id="28677" name="TextBox 16"/>
          <p:cNvSpPr>
            <a:spLocks noChangeArrowheads="1"/>
          </p:cNvSpPr>
          <p:nvPr/>
        </p:nvSpPr>
        <p:spPr bwMode="auto">
          <a:xfrm>
            <a:off x="5791200" y="49530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Quality  Analytics Including Provider Profiling, Access, Satisfaction</a:t>
            </a:r>
          </a:p>
        </p:txBody>
      </p:sp>
      <p:sp>
        <p:nvSpPr>
          <p:cNvPr id="28678" name="TextBox 17"/>
          <p:cNvSpPr>
            <a:spLocks noChangeArrowheads="1"/>
          </p:cNvSpPr>
          <p:nvPr/>
        </p:nvSpPr>
        <p:spPr bwMode="auto">
          <a:xfrm>
            <a:off x="3657600" y="14478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Predictive</a:t>
            </a:r>
          </a:p>
          <a:p>
            <a:pPr algn="ctr"/>
            <a:r>
              <a:rPr lang="en-US" sz="1200" b="1">
                <a:solidFill>
                  <a:schemeClr val="bg1"/>
                </a:solidFill>
              </a:rPr>
              <a:t>Modeling  to Identify High-Cost, High-Risk</a:t>
            </a:r>
          </a:p>
        </p:txBody>
      </p:sp>
      <p:sp>
        <p:nvSpPr>
          <p:cNvPr id="28679" name="TextBox 18"/>
          <p:cNvSpPr>
            <a:spLocks noChangeArrowheads="1"/>
          </p:cNvSpPr>
          <p:nvPr/>
        </p:nvSpPr>
        <p:spPr bwMode="auto">
          <a:xfrm>
            <a:off x="6705600" y="37846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Effective Management and Oversight</a:t>
            </a:r>
          </a:p>
        </p:txBody>
      </p:sp>
      <p:sp>
        <p:nvSpPr>
          <p:cNvPr id="28680" name="TextBox 19"/>
          <p:cNvSpPr>
            <a:spLocks noChangeArrowheads="1"/>
          </p:cNvSpPr>
          <p:nvPr/>
        </p:nvSpPr>
        <p:spPr bwMode="auto">
          <a:xfrm>
            <a:off x="1524000" y="49530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Stakeholder Accountability (of ALL Stakeholders broadly) as Partners</a:t>
            </a:r>
          </a:p>
        </p:txBody>
      </p:sp>
      <p:sp>
        <p:nvSpPr>
          <p:cNvPr id="28681" name="TextBox 20"/>
          <p:cNvSpPr>
            <a:spLocks noChangeArrowheads="1"/>
          </p:cNvSpPr>
          <p:nvPr/>
        </p:nvSpPr>
        <p:spPr bwMode="auto">
          <a:xfrm>
            <a:off x="609600" y="37846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Thoughtful  High-Touch Network Management</a:t>
            </a:r>
          </a:p>
        </p:txBody>
      </p:sp>
      <p:sp>
        <p:nvSpPr>
          <p:cNvPr id="28682" name="TextBox 21"/>
          <p:cNvSpPr>
            <a:spLocks noChangeArrowheads="1"/>
          </p:cNvSpPr>
          <p:nvPr/>
        </p:nvSpPr>
        <p:spPr bwMode="auto">
          <a:xfrm>
            <a:off x="1524000" y="14478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Continuous Improvement at Provider and Program Levels</a:t>
            </a:r>
          </a:p>
        </p:txBody>
      </p:sp>
      <p:sp>
        <p:nvSpPr>
          <p:cNvPr id="28683" name="TextBox 22"/>
          <p:cNvSpPr>
            <a:spLocks noChangeArrowheads="1"/>
          </p:cNvSpPr>
          <p:nvPr/>
        </p:nvSpPr>
        <p:spPr bwMode="auto">
          <a:xfrm>
            <a:off x="5791200" y="14478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Collaborative, Transparent Approach to Stakeholders</a:t>
            </a:r>
          </a:p>
        </p:txBody>
      </p:sp>
      <p:cxnSp>
        <p:nvCxnSpPr>
          <p:cNvPr id="4" name="Straight Arrow Connector 3"/>
          <p:cNvCxnSpPr>
            <a:stCxn id="7" idx="1"/>
          </p:cNvCxnSpPr>
          <p:nvPr/>
        </p:nvCxnSpPr>
        <p:spPr>
          <a:xfrm rot="16200000" flipV="1">
            <a:off x="2910681" y="2575719"/>
            <a:ext cx="855663" cy="58102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2"/>
            <a:endCxn id="28681" idx="3"/>
          </p:cNvCxnSpPr>
          <p:nvPr/>
        </p:nvCxnSpPr>
        <p:spPr>
          <a:xfrm rot="10800000" flipV="1">
            <a:off x="2438400" y="3705225"/>
            <a:ext cx="800100" cy="57467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096" name="Straight Arrow Connector 4095"/>
          <p:cNvCxnSpPr>
            <a:stCxn id="7" idx="0"/>
            <a:endCxn id="28678" idx="2"/>
          </p:cNvCxnSpPr>
          <p:nvPr/>
        </p:nvCxnSpPr>
        <p:spPr>
          <a:xfrm rot="5400000" flipH="1" flipV="1">
            <a:off x="4229101" y="2781300"/>
            <a:ext cx="685800" cy="317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099" name="Straight Arrow Connector 4098"/>
          <p:cNvCxnSpPr>
            <a:stCxn id="7" idx="7"/>
          </p:cNvCxnSpPr>
          <p:nvPr/>
        </p:nvCxnSpPr>
        <p:spPr>
          <a:xfrm rot="5400000" flipH="1" flipV="1">
            <a:off x="5377656" y="2575719"/>
            <a:ext cx="855663" cy="58102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102" name="Straight Arrow Connector 4101"/>
          <p:cNvCxnSpPr>
            <a:stCxn id="7" idx="6"/>
            <a:endCxn id="28679" idx="1"/>
          </p:cNvCxnSpPr>
          <p:nvPr/>
        </p:nvCxnSpPr>
        <p:spPr>
          <a:xfrm>
            <a:off x="5905500" y="3705225"/>
            <a:ext cx="800100" cy="57467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108" name="Straight Arrow Connector 4107"/>
          <p:cNvCxnSpPr>
            <a:stCxn id="7" idx="4"/>
            <a:endCxn id="28676" idx="0"/>
          </p:cNvCxnSpPr>
          <p:nvPr/>
        </p:nvCxnSpPr>
        <p:spPr>
          <a:xfrm rot="5400000">
            <a:off x="4238626" y="4619625"/>
            <a:ext cx="666750" cy="317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113" name="Straight Arrow Connector 4112"/>
          <p:cNvCxnSpPr>
            <a:stCxn id="7" idx="3"/>
          </p:cNvCxnSpPr>
          <p:nvPr/>
        </p:nvCxnSpPr>
        <p:spPr>
          <a:xfrm rot="5400000">
            <a:off x="2882107" y="4206081"/>
            <a:ext cx="836612" cy="65722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4115" name="Straight Arrow Connector 4114"/>
          <p:cNvCxnSpPr>
            <a:stCxn id="7" idx="5"/>
          </p:cNvCxnSpPr>
          <p:nvPr/>
        </p:nvCxnSpPr>
        <p:spPr>
          <a:xfrm rot="16200000" flipH="1">
            <a:off x="5387182" y="4244181"/>
            <a:ext cx="836612" cy="58102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6" name="Title 25"/>
          <p:cNvSpPr>
            <a:spLocks noGrp="1"/>
          </p:cNvSpPr>
          <p:nvPr>
            <p:ph type="title"/>
          </p:nvPr>
        </p:nvSpPr>
        <p:spPr/>
        <p:txBody>
          <a:bodyPr>
            <a:normAutofit fontScale="90000"/>
          </a:bodyPr>
          <a:lstStyle/>
          <a:p>
            <a:pPr eaLnBrk="1" fontAlgn="auto" hangingPunct="1">
              <a:spcAft>
                <a:spcPts val="0"/>
              </a:spcAft>
              <a:defRPr/>
            </a:pPr>
            <a:r>
              <a:rPr lang="en-US" sz="3600" dirty="0" smtClean="0"/>
              <a:t>Analysis: Adding Value Via Delivery System Design Determines Effectiveness</a:t>
            </a:r>
            <a:endParaRPr lang="en-US" dirty="0"/>
          </a:p>
        </p:txBody>
      </p:sp>
      <p:sp>
        <p:nvSpPr>
          <p:cNvPr id="55315" name="Footer Placeholder 23"/>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sz="1200">
                <a:cs typeface="Arial" charset="0"/>
              </a:rPr>
              <a:t>HUSKY A&amp;B Restructuring Workgroup</a:t>
            </a:r>
          </a:p>
        </p:txBody>
      </p:sp>
      <p:sp>
        <p:nvSpPr>
          <p:cNvPr id="55316" name="Slide Number Placeholder 24"/>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9DE7DAEB-EFA9-488B-BFC7-D2612AEBC855}" type="slidenum">
              <a:rPr lang="en-US" smtClean="0">
                <a:cs typeface="Arial" charset="0"/>
              </a:rPr>
              <a:pPr fontAlgn="base">
                <a:spcBef>
                  <a:spcPct val="0"/>
                </a:spcBef>
                <a:spcAft>
                  <a:spcPct val="0"/>
                </a:spcAft>
                <a:defRPr/>
              </a:pPr>
              <a:t>21</a:t>
            </a:fld>
            <a:endParaRPr lang="en-US" dirty="0" smtClean="0">
              <a:cs typeface="Arial" charset="0"/>
            </a:endParaRPr>
          </a:p>
        </p:txBody>
      </p:sp>
      <p:sp>
        <p:nvSpPr>
          <p:cNvPr id="28695" name="TextBox 46"/>
          <p:cNvSpPr>
            <a:spLocks noChangeArrowheads="1"/>
          </p:cNvSpPr>
          <p:nvPr/>
        </p:nvSpPr>
        <p:spPr bwMode="auto">
          <a:xfrm>
            <a:off x="609600" y="26162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Aligned Reimbursement and Financial Incentives (carrots and sticks)</a:t>
            </a:r>
          </a:p>
        </p:txBody>
      </p:sp>
      <p:sp>
        <p:nvSpPr>
          <p:cNvPr id="28696" name="TextBox 47"/>
          <p:cNvSpPr>
            <a:spLocks noChangeArrowheads="1"/>
          </p:cNvSpPr>
          <p:nvPr/>
        </p:nvSpPr>
        <p:spPr bwMode="auto">
          <a:xfrm>
            <a:off x="6705600" y="2616200"/>
            <a:ext cx="1828800" cy="990600"/>
          </a:xfrm>
          <a:prstGeom prst="roundRect">
            <a:avLst>
              <a:gd name="adj" fmla="val 16667"/>
            </a:avLst>
          </a:prstGeom>
          <a:solidFill>
            <a:schemeClr val="accent1"/>
          </a:solidFill>
          <a:ln w="9525" algn="ctr">
            <a:noFill/>
            <a:round/>
            <a:headEnd/>
            <a:tailEnd/>
          </a:ln>
        </p:spPr>
        <p:txBody>
          <a:bodyPr anchor="ctr"/>
          <a:lstStyle/>
          <a:p>
            <a:pPr algn="ctr"/>
            <a:r>
              <a:rPr lang="en-US" sz="1200" b="1">
                <a:solidFill>
                  <a:schemeClr val="bg1"/>
                </a:solidFill>
              </a:rPr>
              <a:t>Highly Knowledgeable Staff and Resources</a:t>
            </a:r>
          </a:p>
        </p:txBody>
      </p:sp>
      <p:cxnSp>
        <p:nvCxnSpPr>
          <p:cNvPr id="58" name="Straight Arrow Connector 57"/>
          <p:cNvCxnSpPr>
            <a:stCxn id="7" idx="2"/>
            <a:endCxn id="28695" idx="3"/>
          </p:cNvCxnSpPr>
          <p:nvPr/>
        </p:nvCxnSpPr>
        <p:spPr>
          <a:xfrm rot="10800000">
            <a:off x="2438400" y="3111500"/>
            <a:ext cx="800100" cy="59372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7" idx="6"/>
            <a:endCxn id="28696" idx="1"/>
          </p:cNvCxnSpPr>
          <p:nvPr/>
        </p:nvCxnSpPr>
        <p:spPr>
          <a:xfrm flipV="1">
            <a:off x="5905500" y="3111500"/>
            <a:ext cx="800100" cy="593725"/>
          </a:xfrm>
          <a:prstGeom prst="straightConnector1">
            <a:avLst/>
          </a:prstGeom>
          <a:ln w="53975">
            <a:solidFill>
              <a:schemeClr val="accent3"/>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nvPr>
        </p:nvGraphicFramePr>
        <p:xfrm>
          <a:off x="685800" y="769938"/>
          <a:ext cx="7772400" cy="4910137"/>
        </p:xfrm>
        <a:graphic>
          <a:graphicData uri="http://schemas.openxmlformats.org/drawingml/2006/table">
            <a:tbl>
              <a:tblPr firstRow="1" bandRow="1">
                <a:tableStyleId>{5C22544A-7EE6-4342-B048-85BDC9FD1C3A}</a:tableStyleId>
              </a:tblPr>
              <a:tblGrid>
                <a:gridCol w="1007533"/>
                <a:gridCol w="1010302"/>
                <a:gridCol w="2391508"/>
                <a:gridCol w="3363057"/>
              </a:tblGrid>
              <a:tr h="431800">
                <a:tc>
                  <a:txBody>
                    <a:bodyPr/>
                    <a:lstStyle/>
                    <a:p>
                      <a:pPr algn="ctr"/>
                      <a:endParaRPr lang="en-US" sz="1700" dirty="0"/>
                    </a:p>
                  </a:txBody>
                  <a:tcPr marL="89682" marR="89682" marT="43180" marB="43180"/>
                </a:tc>
                <a:tc>
                  <a:txBody>
                    <a:bodyPr/>
                    <a:lstStyle/>
                    <a:p>
                      <a:pPr algn="ctr"/>
                      <a:r>
                        <a:rPr lang="en-US" sz="1100" b="0" dirty="0" smtClean="0"/>
                        <a:t>Quality</a:t>
                      </a:r>
                      <a:r>
                        <a:rPr lang="en-US" sz="1100" b="0" baseline="0" dirty="0" smtClean="0"/>
                        <a:t> Potential</a:t>
                      </a:r>
                      <a:endParaRPr lang="en-US" sz="1100" b="0" dirty="0" smtClean="0"/>
                    </a:p>
                  </a:txBody>
                  <a:tcPr marL="89682" marR="89682" marT="43180" marB="43180"/>
                </a:tc>
                <a:tc>
                  <a:txBody>
                    <a:bodyPr/>
                    <a:lstStyle/>
                    <a:p>
                      <a:pPr algn="ctr"/>
                      <a:r>
                        <a:rPr lang="en-US" sz="1100" b="0" dirty="0" smtClean="0"/>
                        <a:t>Documented Improved Outcomes</a:t>
                      </a:r>
                    </a:p>
                  </a:txBody>
                  <a:tcPr marL="89682" marR="89682" marT="43180" marB="43180"/>
                </a:tc>
                <a:tc>
                  <a:txBody>
                    <a:bodyPr/>
                    <a:lstStyle/>
                    <a:p>
                      <a:pPr algn="ctr"/>
                      <a:r>
                        <a:rPr lang="en-US" sz="1700" dirty="0" smtClean="0"/>
                        <a:t>Notes</a:t>
                      </a:r>
                      <a:endParaRPr lang="en-US" sz="1700" dirty="0"/>
                    </a:p>
                  </a:txBody>
                  <a:tcPr marL="89682" marR="89682" marT="43180" marB="43180"/>
                </a:tc>
              </a:tr>
              <a:tr h="403013">
                <a:tc>
                  <a:txBody>
                    <a:bodyPr/>
                    <a:lstStyle/>
                    <a:p>
                      <a:r>
                        <a:rPr lang="en-US" sz="1300" b="1" dirty="0" smtClean="0"/>
                        <a:t>Pure FFS</a:t>
                      </a:r>
                      <a:endParaRPr lang="en-US" sz="1300" b="1" dirty="0"/>
                    </a:p>
                  </a:txBody>
                  <a:tcPr marL="89682" marR="89682" marT="43180" marB="43180"/>
                </a:tc>
                <a:tc>
                  <a:txBody>
                    <a:bodyPr/>
                    <a:lstStyle/>
                    <a:p>
                      <a:pPr algn="ctr"/>
                      <a:r>
                        <a:rPr lang="en-US" sz="1000" b="1" dirty="0" smtClean="0"/>
                        <a:t>*</a:t>
                      </a:r>
                      <a:r>
                        <a:rPr lang="en-US" sz="1000" b="1" baseline="0" dirty="0" smtClean="0"/>
                        <a:t> or very limited</a:t>
                      </a:r>
                      <a:endParaRPr lang="en-US" sz="1000" b="1" dirty="0"/>
                    </a:p>
                  </a:txBody>
                  <a:tcPr marL="89682" marR="89682" marT="43180" marB="43180"/>
                </a:tc>
                <a:tc>
                  <a:txBody>
                    <a:bodyPr/>
                    <a:lstStyle/>
                    <a:p>
                      <a:pPr algn="ctr"/>
                      <a:r>
                        <a:rPr lang="en-US" sz="1000" b="0" dirty="0" smtClean="0"/>
                        <a:t>No</a:t>
                      </a:r>
                      <a:endParaRPr lang="en-US" sz="1000" b="0" dirty="0"/>
                    </a:p>
                  </a:txBody>
                  <a:tcPr marL="89682" marR="89682" marT="43180" marB="43180"/>
                </a:tc>
                <a:tc>
                  <a:txBody>
                    <a:bodyPr/>
                    <a:lstStyle/>
                    <a:p>
                      <a:r>
                        <a:rPr lang="en-US" sz="1000" dirty="0" smtClean="0"/>
                        <a:t>No mechanisms to manage or improve quality are present.</a:t>
                      </a:r>
                      <a:endParaRPr lang="en-US" sz="1000" dirty="0"/>
                    </a:p>
                  </a:txBody>
                  <a:tcPr marL="89682" marR="89682" marT="43180" marB="43180"/>
                </a:tc>
              </a:tr>
              <a:tr h="877993">
                <a:tc>
                  <a:txBody>
                    <a:bodyPr/>
                    <a:lstStyle/>
                    <a:p>
                      <a:r>
                        <a:rPr lang="en-US" sz="1300" b="1" dirty="0" smtClean="0"/>
                        <a:t>PCCM</a:t>
                      </a:r>
                      <a:endParaRPr lang="en-US" sz="1300" b="1" dirty="0"/>
                    </a:p>
                  </a:txBody>
                  <a:tcPr marL="89682" marR="89682" marT="43180" marB="43180"/>
                </a:tc>
                <a:tc>
                  <a:txBody>
                    <a:bodyPr/>
                    <a:lstStyle/>
                    <a:p>
                      <a:pPr algn="ctr"/>
                      <a:r>
                        <a:rPr lang="en-US" sz="1000" b="1" dirty="0" smtClean="0"/>
                        <a:t>*,</a:t>
                      </a:r>
                      <a:r>
                        <a:rPr lang="en-US" sz="1000" b="1" baseline="0" dirty="0" smtClean="0"/>
                        <a:t> ** or *** depending </a:t>
                      </a:r>
                      <a:endParaRPr lang="en-US" sz="1000" b="1" dirty="0"/>
                    </a:p>
                  </a:txBody>
                  <a:tcPr marL="89682" marR="89682" marT="43180" marB="43180"/>
                </a:tc>
                <a:tc>
                  <a:txBody>
                    <a:bodyPr/>
                    <a:lstStyle/>
                    <a:p>
                      <a:pPr algn="ctr"/>
                      <a:r>
                        <a:rPr lang="en-US" sz="1000" b="0" dirty="0" smtClean="0"/>
                        <a:t>Yes, typically</a:t>
                      </a:r>
                      <a:r>
                        <a:rPr lang="en-US" sz="1000" b="0" baseline="0" dirty="0" smtClean="0"/>
                        <a:t> for HEDIS measures and Case or Disease Management programs</a:t>
                      </a:r>
                      <a:endParaRPr lang="en-US" sz="1000" b="0" dirty="0"/>
                    </a:p>
                  </a:txBody>
                  <a:tcPr marL="89682" marR="89682" marT="43180" marB="43180"/>
                </a:tc>
                <a:tc>
                  <a:txBody>
                    <a:bodyPr/>
                    <a:lstStyle/>
                    <a:p>
                      <a:r>
                        <a:rPr lang="en-US" sz="1000" dirty="0" smtClean="0"/>
                        <a:t>PCCM programs vary widely.</a:t>
                      </a:r>
                      <a:r>
                        <a:rPr lang="en-US" sz="1000" baseline="0" dirty="0" smtClean="0"/>
                        <a:t> The care model can be effective based on staff, vendor and technical resources (e.g. data), state commitment to the program (driven by needs, budget, resources, etc.), use of vendors and their specific role as a resource.</a:t>
                      </a:r>
                      <a:endParaRPr lang="en-US" sz="1000" dirty="0"/>
                    </a:p>
                  </a:txBody>
                  <a:tcPr marL="89682" marR="89682" marT="43180" marB="43180"/>
                </a:tc>
              </a:tr>
              <a:tr h="1194647">
                <a:tc>
                  <a:txBody>
                    <a:bodyPr/>
                    <a:lstStyle/>
                    <a:p>
                      <a:r>
                        <a:rPr lang="en-US" sz="1300" b="1" dirty="0" smtClean="0"/>
                        <a:t>MCO</a:t>
                      </a:r>
                      <a:endParaRPr lang="en-US" sz="1300" b="1" dirty="0"/>
                    </a:p>
                  </a:txBody>
                  <a:tcPr marL="89682" marR="89682" marT="43180" marB="4318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1" dirty="0" smtClean="0"/>
                        <a:t>*,</a:t>
                      </a:r>
                      <a:r>
                        <a:rPr lang="en-US" sz="1000" b="1" baseline="0" dirty="0" smtClean="0"/>
                        <a:t> ** or *** depending </a:t>
                      </a:r>
                      <a:endParaRPr lang="en-US" sz="1000" b="1" dirty="0" smtClean="0"/>
                    </a:p>
                    <a:p>
                      <a:pPr algn="ctr"/>
                      <a:endParaRPr lang="en-US" sz="1000" b="1" dirty="0"/>
                    </a:p>
                  </a:txBody>
                  <a:tcPr marL="89682" marR="89682" marT="43180" marB="4318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t>Yes, typically</a:t>
                      </a:r>
                      <a:r>
                        <a:rPr lang="en-US" sz="1000" b="0" baseline="0" dirty="0" smtClean="0"/>
                        <a:t> for HEDIS measures and Case or Disease Management programs</a:t>
                      </a:r>
                      <a:endParaRPr lang="en-US" sz="1000" b="0" dirty="0" smtClean="0"/>
                    </a:p>
                    <a:p>
                      <a:pPr algn="ctr"/>
                      <a:endParaRPr lang="en-US" sz="1500" b="0" dirty="0"/>
                    </a:p>
                  </a:txBody>
                  <a:tcPr marL="89682" marR="89682" marT="43180" marB="43180"/>
                </a:tc>
                <a:tc>
                  <a:txBody>
                    <a:bodyPr/>
                    <a:lstStyle/>
                    <a:p>
                      <a:r>
                        <a:rPr lang="en-US" sz="1000" dirty="0" smtClean="0"/>
                        <a:t>MCO</a:t>
                      </a:r>
                      <a:r>
                        <a:rPr lang="en-US" sz="1000" baseline="0" dirty="0" smtClean="0"/>
                        <a:t> programs vary widely; however, resources tend to be present (because this is what MCOs do as a business).  Ability to improve quality depends on state management and MCO ability and knowledge, resources (tied to rates of payment), relationship with the state, volume, and data resources among other factors.</a:t>
                      </a:r>
                      <a:endParaRPr lang="en-US" sz="1000" dirty="0"/>
                    </a:p>
                  </a:txBody>
                  <a:tcPr marL="89682" marR="89682" marT="43180" marB="43180"/>
                </a:tc>
              </a:tr>
              <a:tr h="561340">
                <a:tc>
                  <a:txBody>
                    <a:bodyPr/>
                    <a:lstStyle/>
                    <a:p>
                      <a:r>
                        <a:rPr lang="en-US" sz="1300" b="1" dirty="0" smtClean="0"/>
                        <a:t>ASO</a:t>
                      </a:r>
                      <a:endParaRPr lang="en-US" sz="1300" b="1" dirty="0"/>
                    </a:p>
                  </a:txBody>
                  <a:tcPr marL="89682" marR="89682" marT="43180" marB="43180"/>
                </a:tc>
                <a:tc>
                  <a:txBody>
                    <a:bodyPr/>
                    <a:lstStyle/>
                    <a:p>
                      <a:pPr algn="ctr"/>
                      <a:r>
                        <a:rPr lang="en-US" sz="1000" b="0" dirty="0" smtClean="0"/>
                        <a:t>*, </a:t>
                      </a:r>
                      <a:r>
                        <a:rPr lang="en-US" sz="1000" b="1" dirty="0" smtClean="0"/>
                        <a:t>depending</a:t>
                      </a:r>
                      <a:endParaRPr lang="en-US" sz="1000" b="1" dirty="0"/>
                    </a:p>
                  </a:txBody>
                  <a:tcPr marL="89682" marR="89682" marT="43180" marB="43180"/>
                </a:tc>
                <a:tc>
                  <a:txBody>
                    <a:bodyPr/>
                    <a:lstStyle/>
                    <a:p>
                      <a:pPr algn="ctr"/>
                      <a:r>
                        <a:rPr lang="en-US" sz="1000" b="0" dirty="0" smtClean="0"/>
                        <a:t>Improved performance for specific goals, initiatives or outcomes related to specific services</a:t>
                      </a:r>
                      <a:endParaRPr lang="en-US" sz="1000" b="0" dirty="0"/>
                    </a:p>
                  </a:txBody>
                  <a:tcPr marL="89682" marR="89682" marT="43180" marB="431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Incentives</a:t>
                      </a:r>
                      <a:r>
                        <a:rPr lang="en-US" sz="1000" baseline="0" dirty="0" smtClean="0"/>
                        <a:t> may exist to improve aspects of quality for a contracted service; however, does not typically address the full continuum of integrated services.</a:t>
                      </a:r>
                      <a:endParaRPr lang="en-US" sz="1000" dirty="0" smtClean="0"/>
                    </a:p>
                  </a:txBody>
                  <a:tcPr marL="89682" marR="89682" marT="43180" marB="43180"/>
                </a:tc>
              </a:tr>
              <a:tr h="561340">
                <a:tc>
                  <a:txBody>
                    <a:bodyPr/>
                    <a:lstStyle/>
                    <a:p>
                      <a:r>
                        <a:rPr lang="en-US" sz="1300" b="1" dirty="0" smtClean="0"/>
                        <a:t>ACO</a:t>
                      </a:r>
                      <a:endParaRPr lang="en-US" sz="1300" b="1" dirty="0"/>
                    </a:p>
                  </a:txBody>
                  <a:tcPr marL="89682" marR="89682" marT="43180" marB="43180"/>
                </a:tc>
                <a:tc>
                  <a:txBody>
                    <a:bodyPr/>
                    <a:lstStyle/>
                    <a:p>
                      <a:pPr algn="ctr"/>
                      <a:r>
                        <a:rPr lang="en-US" sz="1000" b="1" dirty="0" smtClean="0"/>
                        <a:t>***  depending (anticipated)</a:t>
                      </a:r>
                      <a:endParaRPr lang="en-US" sz="1000" b="1" dirty="0"/>
                    </a:p>
                  </a:txBody>
                  <a:tcPr marL="89682" marR="89682" marT="43180" marB="43180"/>
                </a:tc>
                <a:tc>
                  <a:txBody>
                    <a:bodyPr/>
                    <a:lstStyle/>
                    <a:p>
                      <a:pPr algn="ctr"/>
                      <a:r>
                        <a:rPr lang="en-US" sz="1000" b="0" dirty="0" smtClean="0"/>
                        <a:t>Early unpublished positive results</a:t>
                      </a:r>
                      <a:endParaRPr lang="en-US" sz="1000" b="0" dirty="0"/>
                    </a:p>
                  </a:txBody>
                  <a:tcPr marL="89682" marR="89682" marT="43180" marB="43180"/>
                </a:tc>
                <a:tc>
                  <a:txBody>
                    <a:bodyPr/>
                    <a:lstStyle/>
                    <a:p>
                      <a:r>
                        <a:rPr lang="en-US" sz="1000" baseline="0" dirty="0" smtClean="0"/>
                        <a:t>Potential to improve quality depends on resources, staff, vendors, data, etc.  And the specific way in which the model is implemented.</a:t>
                      </a:r>
                      <a:endParaRPr lang="en-US" sz="1000" dirty="0"/>
                    </a:p>
                  </a:txBody>
                  <a:tcPr marL="89682" marR="89682" marT="43180" marB="43180"/>
                </a:tc>
              </a:tr>
              <a:tr h="561340">
                <a:tc>
                  <a:txBody>
                    <a:bodyPr/>
                    <a:lstStyle/>
                    <a:p>
                      <a:r>
                        <a:rPr lang="en-US" sz="1300" b="1" dirty="0" smtClean="0"/>
                        <a:t>Medical Home/</a:t>
                      </a:r>
                    </a:p>
                    <a:p>
                      <a:r>
                        <a:rPr lang="en-US" sz="1300" b="1" dirty="0" smtClean="0"/>
                        <a:t>Health</a:t>
                      </a:r>
                      <a:r>
                        <a:rPr lang="en-US" sz="1300" b="1" baseline="0" dirty="0" smtClean="0"/>
                        <a:t> Home </a:t>
                      </a:r>
                      <a:endParaRPr lang="en-US" sz="1300" b="1" dirty="0"/>
                    </a:p>
                  </a:txBody>
                  <a:tcPr marL="89682" marR="89682" marT="43180" marB="4318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1" dirty="0" smtClean="0"/>
                        <a:t>***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000" b="1" dirty="0" smtClean="0"/>
                        <a:t>depending (anticipated)</a:t>
                      </a:r>
                    </a:p>
                  </a:txBody>
                  <a:tcPr marL="89682" marR="89682" marT="43180" marB="4318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b="0" dirty="0" smtClean="0"/>
                        <a:t>Early unpublished positive results</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1000" b="0" dirty="0" smtClean="0"/>
                    </a:p>
                  </a:txBody>
                  <a:tcPr marL="89682" marR="89682" marT="43180" marB="431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Potential to improve quality depends on resources, staff, vendors, data, etc.  And the specific way in which the model is implemented.  HH is stronger than MH because of BH integration.</a:t>
                      </a:r>
                      <a:endParaRPr lang="en-US" sz="1000" dirty="0"/>
                    </a:p>
                  </a:txBody>
                  <a:tcPr marL="89682" marR="89682" marT="43180" marB="43180"/>
                </a:tc>
              </a:tr>
            </a:tbl>
          </a:graphicData>
        </a:graphic>
      </p:graphicFrame>
      <p:sp>
        <p:nvSpPr>
          <p:cNvPr id="8" name="Title 7"/>
          <p:cNvSpPr>
            <a:spLocks noGrp="1"/>
          </p:cNvSpPr>
          <p:nvPr>
            <p:ph type="title"/>
          </p:nvPr>
        </p:nvSpPr>
        <p:spPr/>
        <p:txBody>
          <a:bodyPr/>
          <a:lstStyle/>
          <a:p>
            <a:pPr eaLnBrk="1" fontAlgn="auto" hangingPunct="1">
              <a:spcAft>
                <a:spcPts val="0"/>
              </a:spcAft>
              <a:defRPr/>
            </a:pPr>
            <a:r>
              <a:rPr lang="en-US" dirty="0" smtClean="0"/>
              <a:t>Quality Scenarios for Key Models ^, ^^</a:t>
            </a:r>
            <a:endParaRPr lang="en-US" dirty="0"/>
          </a:p>
        </p:txBody>
      </p:sp>
      <p:sp>
        <p:nvSpPr>
          <p:cNvPr id="50220"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smtClean="0">
                <a:cs typeface="Arial" charset="0"/>
              </a:rPr>
              <a:t>HUSKY A&amp;B Restructuring Workgroup</a:t>
            </a:r>
            <a:endParaRPr lang="en-US">
              <a:cs typeface="Arial" charset="0"/>
            </a:endParaRPr>
          </a:p>
        </p:txBody>
      </p:sp>
      <p:sp>
        <p:nvSpPr>
          <p:cNvPr id="5022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2513767-53BE-4250-B5B1-5D87BE4224FF}" type="slidenum">
              <a:rPr lang="en-US" smtClean="0">
                <a:cs typeface="Arial" charset="0"/>
              </a:rPr>
              <a:pPr fontAlgn="base">
                <a:spcBef>
                  <a:spcPct val="0"/>
                </a:spcBef>
                <a:spcAft>
                  <a:spcPct val="0"/>
                </a:spcAft>
                <a:defRPr/>
              </a:pPr>
              <a:t>22</a:t>
            </a:fld>
            <a:endParaRPr lang="en-US" dirty="0" smtClean="0">
              <a:cs typeface="Arial" charset="0"/>
            </a:endParaRPr>
          </a:p>
        </p:txBody>
      </p:sp>
      <p:sp>
        <p:nvSpPr>
          <p:cNvPr id="3" name="TextBox 2"/>
          <p:cNvSpPr txBox="1"/>
          <p:nvPr/>
        </p:nvSpPr>
        <p:spPr>
          <a:xfrm>
            <a:off x="381000" y="5688013"/>
            <a:ext cx="6019800" cy="739775"/>
          </a:xfrm>
          <a:prstGeom prst="rect">
            <a:avLst/>
          </a:prstGeom>
          <a:noFill/>
        </p:spPr>
        <p:txBody>
          <a:bodyPr>
            <a:spAutoFit/>
          </a:bodyPr>
          <a:lstStyle/>
          <a:p>
            <a:pPr>
              <a:defRPr/>
            </a:pPr>
            <a:r>
              <a:rPr lang="en-US" sz="1050" dirty="0"/>
              <a:t>^ Conceptual scenarios for illustrative </a:t>
            </a:r>
            <a:r>
              <a:rPr lang="en-US" sz="1050" dirty="0"/>
              <a:t>purposes only. </a:t>
            </a:r>
            <a:r>
              <a:rPr lang="en-US" sz="1050" dirty="0"/>
              <a:t>Actual results vary considerably based on policies, design, resources, incentives, population, etc</a:t>
            </a:r>
            <a:r>
              <a:rPr lang="en-US" sz="1050" dirty="0"/>
              <a:t>.</a:t>
            </a:r>
          </a:p>
          <a:p>
            <a:pPr>
              <a:defRPr/>
            </a:pPr>
            <a:r>
              <a:rPr lang="en-US" sz="1050" dirty="0"/>
              <a:t>^^ Models can be combined/mixed and matched which changes potential results</a:t>
            </a:r>
          </a:p>
          <a:p>
            <a:pPr>
              <a:defRPr/>
            </a:pPr>
            <a:r>
              <a:rPr lang="en-US" sz="1050" dirty="0"/>
              <a:t>*Low potential outcomes improvement; ** = moderate potential and ***= high potential</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p:cNvGraphicFramePr>
            <a:graphicFrameLocks noGrp="1"/>
          </p:cNvGraphicFramePr>
          <p:nvPr>
            <p:ph idx="1"/>
          </p:nvPr>
        </p:nvGraphicFramePr>
        <p:xfrm>
          <a:off x="457200" y="838200"/>
          <a:ext cx="8229600" cy="4632325"/>
        </p:xfrm>
        <a:graphic>
          <a:graphicData uri="http://schemas.openxmlformats.org/drawingml/2006/table">
            <a:tbl>
              <a:tblPr firstRow="1" bandRow="1">
                <a:tableStyleId>{5C22544A-7EE6-4342-B048-85BDC9FD1C3A}</a:tableStyleId>
              </a:tblPr>
              <a:tblGrid>
                <a:gridCol w="1066800"/>
                <a:gridCol w="2387600"/>
                <a:gridCol w="2387600"/>
                <a:gridCol w="2387600"/>
              </a:tblGrid>
              <a:tr h="370840">
                <a:tc>
                  <a:txBody>
                    <a:bodyPr/>
                    <a:lstStyle/>
                    <a:p>
                      <a:pPr algn="ctr"/>
                      <a:endParaRPr lang="en-US" dirty="0"/>
                    </a:p>
                  </a:txBody>
                  <a:tcPr/>
                </a:tc>
                <a:tc>
                  <a:txBody>
                    <a:bodyPr/>
                    <a:lstStyle/>
                    <a:p>
                      <a:pPr algn="ctr"/>
                      <a:r>
                        <a:rPr lang="en-US" dirty="0" smtClean="0"/>
                        <a:t>Baseline Savings</a:t>
                      </a:r>
                    </a:p>
                    <a:p>
                      <a:pPr algn="ctr"/>
                      <a:r>
                        <a:rPr lang="en-US" sz="1200" b="0" dirty="0" smtClean="0"/>
                        <a:t>Potential</a:t>
                      </a:r>
                      <a:r>
                        <a:rPr lang="en-US" sz="1200" b="0" baseline="0" dirty="0" smtClean="0"/>
                        <a:t> Initial or Early Reduction in Costs**</a:t>
                      </a:r>
                      <a:endParaRPr lang="en-US" sz="1200" b="0" dirty="0" smtClean="0"/>
                    </a:p>
                  </a:txBody>
                  <a:tcPr/>
                </a:tc>
                <a:tc>
                  <a:txBody>
                    <a:bodyPr/>
                    <a:lstStyle/>
                    <a:p>
                      <a:pPr algn="ctr"/>
                      <a:r>
                        <a:rPr lang="en-US" dirty="0" smtClean="0"/>
                        <a:t>Trend Line</a:t>
                      </a:r>
                      <a:r>
                        <a:rPr lang="en-US" baseline="0" dirty="0" smtClean="0"/>
                        <a:t> </a:t>
                      </a:r>
                      <a:r>
                        <a:rPr lang="en-US" dirty="0" smtClean="0"/>
                        <a:t>Savings</a:t>
                      </a:r>
                    </a:p>
                    <a:p>
                      <a:pPr algn="ctr"/>
                      <a:r>
                        <a:rPr lang="en-US" sz="1200" b="0" dirty="0" smtClean="0"/>
                        <a:t>Potential Reduction in Rate of Cost Growth **</a:t>
                      </a:r>
                    </a:p>
                  </a:txBody>
                  <a:tcPr/>
                </a:tc>
                <a:tc>
                  <a:txBody>
                    <a:bodyPr/>
                    <a:lstStyle/>
                    <a:p>
                      <a:pPr algn="ctr"/>
                      <a:r>
                        <a:rPr lang="en-US" dirty="0" smtClean="0"/>
                        <a:t>Notes</a:t>
                      </a:r>
                      <a:endParaRPr lang="en-US" dirty="0"/>
                    </a:p>
                  </a:txBody>
                  <a:tcPr/>
                </a:tc>
              </a:tr>
              <a:tr h="370840">
                <a:tc>
                  <a:txBody>
                    <a:bodyPr/>
                    <a:lstStyle/>
                    <a:p>
                      <a:r>
                        <a:rPr lang="en-US" sz="1600" b="1" dirty="0" smtClean="0"/>
                        <a:t>Pure FFS</a:t>
                      </a:r>
                      <a:endParaRPr lang="en-US" sz="1600" b="1" dirty="0"/>
                    </a:p>
                  </a:txBody>
                  <a:tcPr/>
                </a:tc>
                <a:tc>
                  <a:txBody>
                    <a:bodyPr/>
                    <a:lstStyle/>
                    <a:p>
                      <a:pPr algn="ctr"/>
                      <a:r>
                        <a:rPr lang="en-US" sz="1600" b="1" dirty="0" smtClean="0"/>
                        <a:t>~0</a:t>
                      </a:r>
                      <a:r>
                        <a:rPr lang="en-US" sz="1600" b="1" baseline="0" dirty="0" smtClean="0"/>
                        <a:t>%</a:t>
                      </a:r>
                      <a:endParaRPr lang="en-US" sz="1600" b="1" dirty="0"/>
                    </a:p>
                  </a:txBody>
                  <a:tcPr/>
                </a:tc>
                <a:tc>
                  <a:txBody>
                    <a:bodyPr/>
                    <a:lstStyle/>
                    <a:p>
                      <a:pPr algn="ctr"/>
                      <a:r>
                        <a:rPr lang="en-US" sz="1600" b="1" dirty="0" smtClean="0"/>
                        <a:t>~0%</a:t>
                      </a:r>
                      <a:endParaRPr lang="en-US" sz="1600" b="1" dirty="0"/>
                    </a:p>
                  </a:txBody>
                  <a:tcPr/>
                </a:tc>
                <a:tc>
                  <a:txBody>
                    <a:bodyPr/>
                    <a:lstStyle/>
                    <a:p>
                      <a:r>
                        <a:rPr lang="en-US" sz="1100" dirty="0" smtClean="0"/>
                        <a:t>No significant</a:t>
                      </a:r>
                      <a:r>
                        <a:rPr lang="en-US" sz="1100" baseline="0" dirty="0" smtClean="0"/>
                        <a:t> savings absent changes to payment methods or program integrity efforts.</a:t>
                      </a:r>
                      <a:endParaRPr lang="en-US" sz="1100" dirty="0"/>
                    </a:p>
                  </a:txBody>
                  <a:tcPr/>
                </a:tc>
              </a:tr>
              <a:tr h="370840">
                <a:tc>
                  <a:txBody>
                    <a:bodyPr/>
                    <a:lstStyle/>
                    <a:p>
                      <a:r>
                        <a:rPr lang="en-US" sz="1600" b="1" dirty="0" smtClean="0"/>
                        <a:t>PCCM</a:t>
                      </a:r>
                      <a:endParaRPr lang="en-US" sz="1600" b="1" dirty="0"/>
                    </a:p>
                  </a:txBody>
                  <a:tcPr/>
                </a:tc>
                <a:tc>
                  <a:txBody>
                    <a:bodyPr/>
                    <a:lstStyle/>
                    <a:p>
                      <a:pPr algn="ctr"/>
                      <a:r>
                        <a:rPr lang="en-US" sz="1600" b="1" dirty="0" smtClean="0"/>
                        <a:t>~0%</a:t>
                      </a:r>
                      <a:r>
                        <a:rPr lang="en-US" sz="1600" b="1" baseline="0" dirty="0" smtClean="0"/>
                        <a:t> to ~3%***</a:t>
                      </a:r>
                      <a:endParaRPr lang="en-US" sz="1600" b="1" dirty="0"/>
                    </a:p>
                  </a:txBody>
                  <a:tcPr/>
                </a:tc>
                <a:tc>
                  <a:txBody>
                    <a:bodyPr/>
                    <a:lstStyle/>
                    <a:p>
                      <a:pPr algn="ctr"/>
                      <a:r>
                        <a:rPr lang="en-US" sz="1600" b="1" dirty="0" smtClean="0"/>
                        <a:t>~0%</a:t>
                      </a:r>
                      <a:r>
                        <a:rPr lang="en-US" sz="1600" b="1" baseline="0" dirty="0" smtClean="0"/>
                        <a:t> to 2</a:t>
                      </a:r>
                      <a:r>
                        <a:rPr lang="en-US" sz="1600" b="1" dirty="0" smtClean="0"/>
                        <a:t>%</a:t>
                      </a:r>
                      <a:endParaRPr lang="en-US" sz="1600" b="1" dirty="0"/>
                    </a:p>
                  </a:txBody>
                  <a:tcPr/>
                </a:tc>
                <a:tc>
                  <a:txBody>
                    <a:bodyPr/>
                    <a:lstStyle/>
                    <a:p>
                      <a:r>
                        <a:rPr lang="en-US" sz="1100" dirty="0" smtClean="0"/>
                        <a:t>PCCM programs vary widely.</a:t>
                      </a:r>
                      <a:r>
                        <a:rPr lang="en-US" sz="1100" baseline="0" dirty="0" smtClean="0"/>
                        <a:t> Care model can be effective but incentives are weak, tied to FFS.</a:t>
                      </a:r>
                      <a:r>
                        <a:rPr lang="en-US" sz="1100" dirty="0" smtClean="0"/>
                        <a:t> </a:t>
                      </a:r>
                      <a:endParaRPr lang="en-US" sz="1100" dirty="0"/>
                    </a:p>
                  </a:txBody>
                  <a:tcPr/>
                </a:tc>
              </a:tr>
              <a:tr h="370840">
                <a:tc>
                  <a:txBody>
                    <a:bodyPr/>
                    <a:lstStyle/>
                    <a:p>
                      <a:r>
                        <a:rPr lang="en-US" sz="1600" b="1" dirty="0" smtClean="0"/>
                        <a:t>MCO</a:t>
                      </a:r>
                      <a:endParaRPr lang="en-US" sz="1600" b="1" dirty="0"/>
                    </a:p>
                  </a:txBody>
                  <a:tcPr/>
                </a:tc>
                <a:tc>
                  <a:txBody>
                    <a:bodyPr/>
                    <a:lstStyle/>
                    <a:p>
                      <a:pPr algn="ctr"/>
                      <a:r>
                        <a:rPr lang="en-US" sz="1600" b="1" dirty="0" smtClean="0"/>
                        <a:t>~5%</a:t>
                      </a:r>
                      <a:endParaRPr lang="en-US" sz="1600" b="1" dirty="0"/>
                    </a:p>
                  </a:txBody>
                  <a:tcPr/>
                </a:tc>
                <a:tc>
                  <a:txBody>
                    <a:bodyPr/>
                    <a:lstStyle/>
                    <a:p>
                      <a:pPr algn="ctr"/>
                      <a:r>
                        <a:rPr lang="en-US" sz="1600" b="1" dirty="0" smtClean="0"/>
                        <a:t>~0%</a:t>
                      </a:r>
                      <a:r>
                        <a:rPr lang="en-US" sz="1600" b="1" baseline="0" dirty="0" smtClean="0"/>
                        <a:t> to 2</a:t>
                      </a:r>
                      <a:r>
                        <a:rPr lang="en-US" sz="1600" b="1" dirty="0" smtClean="0"/>
                        <a:t>%</a:t>
                      </a:r>
                      <a:endParaRPr lang="en-US" sz="1600" b="1" dirty="0"/>
                    </a:p>
                  </a:txBody>
                  <a:tcPr/>
                </a:tc>
                <a:tc>
                  <a:txBody>
                    <a:bodyPr/>
                    <a:lstStyle/>
                    <a:p>
                      <a:r>
                        <a:rPr lang="en-US" sz="1100" dirty="0" smtClean="0"/>
                        <a:t>Initial 5% is typical.  Trend savings depend on rate setting and policy.</a:t>
                      </a:r>
                      <a:endParaRPr lang="en-US" sz="1100" dirty="0"/>
                    </a:p>
                  </a:txBody>
                  <a:tcPr/>
                </a:tc>
              </a:tr>
              <a:tr h="370840">
                <a:tc>
                  <a:txBody>
                    <a:bodyPr/>
                    <a:lstStyle/>
                    <a:p>
                      <a:r>
                        <a:rPr lang="en-US" sz="1600" b="1" dirty="0" smtClean="0"/>
                        <a:t>ASO</a:t>
                      </a:r>
                      <a:endParaRPr lang="en-US" sz="1600" b="1" dirty="0"/>
                    </a:p>
                  </a:txBody>
                  <a:tcPr/>
                </a:tc>
                <a:tc>
                  <a:txBody>
                    <a:bodyPr/>
                    <a:lstStyle/>
                    <a:p>
                      <a:pPr algn="ctr"/>
                      <a:r>
                        <a:rPr lang="en-US" sz="1600" b="1" dirty="0" smtClean="0"/>
                        <a:t>~0%</a:t>
                      </a:r>
                      <a:endParaRPr lang="en-US" sz="1600" b="1" dirty="0"/>
                    </a:p>
                  </a:txBody>
                  <a:tcPr/>
                </a:tc>
                <a:tc>
                  <a:txBody>
                    <a:bodyPr/>
                    <a:lstStyle/>
                    <a:p>
                      <a:pPr algn="ctr"/>
                      <a:r>
                        <a:rPr lang="en-US" sz="1600" b="1" dirty="0" smtClean="0"/>
                        <a:t>~0%</a:t>
                      </a:r>
                      <a:endParaRPr lang="en-US" sz="16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No significant</a:t>
                      </a:r>
                      <a:r>
                        <a:rPr lang="en-US" sz="1100" baseline="0" dirty="0" smtClean="0"/>
                        <a:t> savings absent changes to payment methods or program integrity efforts.  Savings in specific areas possible (e.g., Rx, BH). </a:t>
                      </a:r>
                      <a:endParaRPr lang="en-US" sz="1100" dirty="0" smtClean="0"/>
                    </a:p>
                  </a:txBody>
                  <a:tcPr/>
                </a:tc>
              </a:tr>
              <a:tr h="370840">
                <a:tc>
                  <a:txBody>
                    <a:bodyPr/>
                    <a:lstStyle/>
                    <a:p>
                      <a:r>
                        <a:rPr lang="en-US" sz="1600" b="1" dirty="0" smtClean="0"/>
                        <a:t>ACO</a:t>
                      </a:r>
                      <a:endParaRPr lang="en-US" sz="1600" b="1" dirty="0"/>
                    </a:p>
                  </a:txBody>
                  <a:tcPr/>
                </a:tc>
                <a:tc>
                  <a:txBody>
                    <a:bodyPr/>
                    <a:lstStyle/>
                    <a:p>
                      <a:pPr algn="ctr"/>
                      <a:r>
                        <a:rPr lang="en-US" sz="1600" b="1" dirty="0" smtClean="0"/>
                        <a:t>~5% to ~15%+</a:t>
                      </a:r>
                      <a:endParaRPr lang="en-US" sz="16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t>~2%</a:t>
                      </a:r>
                      <a:r>
                        <a:rPr lang="en-US" sz="1600" b="1" baseline="0" dirty="0" smtClean="0"/>
                        <a:t> to 3</a:t>
                      </a:r>
                      <a:r>
                        <a:rPr lang="en-US" sz="1600" b="1" dirty="0" smtClean="0"/>
                        <a:t>%</a:t>
                      </a:r>
                    </a:p>
                  </a:txBody>
                  <a:tcPr/>
                </a:tc>
                <a:tc>
                  <a:txBody>
                    <a:bodyPr/>
                    <a:lstStyle/>
                    <a:p>
                      <a:r>
                        <a:rPr lang="en-US" sz="1100" dirty="0" smtClean="0"/>
                        <a:t>Strong savings potential, both in baseline and trend, from combo of care </a:t>
                      </a:r>
                      <a:r>
                        <a:rPr lang="en-US" sz="1100" baseline="0" dirty="0" smtClean="0"/>
                        <a:t>reform and incentives of shared savings.</a:t>
                      </a:r>
                      <a:endParaRPr lang="en-US" sz="1100" dirty="0"/>
                    </a:p>
                  </a:txBody>
                  <a:tcPr/>
                </a:tc>
              </a:tr>
              <a:tr h="370840">
                <a:tc>
                  <a:txBody>
                    <a:bodyPr/>
                    <a:lstStyle/>
                    <a:p>
                      <a:r>
                        <a:rPr lang="en-US" sz="1600" b="1" dirty="0" smtClean="0"/>
                        <a:t>MH / HH</a:t>
                      </a:r>
                      <a:endParaRPr lang="en-US" sz="16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t>~3% to ~10%+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t>~1%</a:t>
                      </a:r>
                      <a:r>
                        <a:rPr lang="en-US" sz="1600" b="1" baseline="0" dirty="0" smtClean="0"/>
                        <a:t> to 2</a:t>
                      </a:r>
                      <a:r>
                        <a:rPr lang="en-US" sz="1600" b="1" dirty="0" smtClean="0"/>
                        <a:t>%</a:t>
                      </a:r>
                    </a:p>
                  </a:txBody>
                  <a:tcPr/>
                </a:tc>
                <a:tc>
                  <a:txBody>
                    <a:bodyPr/>
                    <a:lstStyle/>
                    <a:p>
                      <a:r>
                        <a:rPr lang="en-US" sz="1100" dirty="0" smtClean="0"/>
                        <a:t>Care model likely to generate savings.  However, real potential depends on link to payment reform.</a:t>
                      </a:r>
                      <a:endParaRPr lang="en-US" sz="1100" dirty="0"/>
                    </a:p>
                  </a:txBody>
                  <a:tcPr/>
                </a:tc>
              </a:tr>
            </a:tbl>
          </a:graphicData>
        </a:graphic>
      </p:graphicFrame>
      <p:sp>
        <p:nvSpPr>
          <p:cNvPr id="50220"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5022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7D94B5C4-8D2B-438E-BDC9-00C43EFEE60F}" type="slidenum">
              <a:rPr lang="en-US" smtClean="0">
                <a:cs typeface="Arial" charset="0"/>
              </a:rPr>
              <a:pPr fontAlgn="base">
                <a:spcBef>
                  <a:spcPct val="0"/>
                </a:spcBef>
                <a:spcAft>
                  <a:spcPct val="0"/>
                </a:spcAft>
                <a:defRPr/>
              </a:pPr>
              <a:t>23</a:t>
            </a:fld>
            <a:endParaRPr lang="en-US" dirty="0" smtClean="0">
              <a:cs typeface="Arial" charset="0"/>
            </a:endParaRPr>
          </a:p>
        </p:txBody>
      </p:sp>
      <p:sp>
        <p:nvSpPr>
          <p:cNvPr id="8" name="Title 7"/>
          <p:cNvSpPr>
            <a:spLocks noGrp="1"/>
          </p:cNvSpPr>
          <p:nvPr>
            <p:ph type="title"/>
          </p:nvPr>
        </p:nvSpPr>
        <p:spPr>
          <a:xfrm>
            <a:off x="457200" y="152400"/>
            <a:ext cx="8229600" cy="762000"/>
          </a:xfrm>
        </p:spPr>
        <p:txBody>
          <a:bodyPr/>
          <a:lstStyle/>
          <a:p>
            <a:pPr eaLnBrk="1" fontAlgn="auto" hangingPunct="1">
              <a:spcAft>
                <a:spcPts val="0"/>
              </a:spcAft>
              <a:defRPr/>
            </a:pPr>
            <a:r>
              <a:rPr lang="en-US" dirty="0" smtClean="0"/>
              <a:t>Financial Scenarios for Key Models *,^</a:t>
            </a:r>
            <a:endParaRPr lang="en-US" dirty="0"/>
          </a:p>
        </p:txBody>
      </p:sp>
      <p:sp>
        <p:nvSpPr>
          <p:cNvPr id="3" name="TextBox 2"/>
          <p:cNvSpPr txBox="1"/>
          <p:nvPr/>
        </p:nvSpPr>
        <p:spPr>
          <a:xfrm>
            <a:off x="388938" y="5545138"/>
            <a:ext cx="6019800" cy="900112"/>
          </a:xfrm>
          <a:prstGeom prst="rect">
            <a:avLst/>
          </a:prstGeom>
          <a:noFill/>
        </p:spPr>
        <p:txBody>
          <a:bodyPr>
            <a:spAutoFit/>
          </a:bodyPr>
          <a:lstStyle/>
          <a:p>
            <a:pPr>
              <a:defRPr/>
            </a:pPr>
            <a:r>
              <a:rPr lang="en-US" sz="1050" dirty="0"/>
              <a:t>* </a:t>
            </a:r>
            <a:r>
              <a:rPr lang="en-US" sz="1050" b="1" dirty="0"/>
              <a:t>Conceptual scenarios for illustrative purposes. Actual results vary considerably based on policies, design, incentives, population, </a:t>
            </a:r>
            <a:r>
              <a:rPr lang="en-US" sz="1050" b="1" dirty="0"/>
              <a:t>resources, etc</a:t>
            </a:r>
            <a:r>
              <a:rPr lang="en-US" sz="1050" b="1" dirty="0"/>
              <a:t>.</a:t>
            </a:r>
          </a:p>
          <a:p>
            <a:pPr>
              <a:defRPr/>
            </a:pPr>
            <a:r>
              <a:rPr lang="en-US" sz="1050" dirty="0"/>
              <a:t>** In percentage </a:t>
            </a:r>
            <a:r>
              <a:rPr lang="en-US" sz="1050" dirty="0"/>
              <a:t>points</a:t>
            </a:r>
          </a:p>
          <a:p>
            <a:pPr>
              <a:defRPr/>
            </a:pPr>
            <a:r>
              <a:rPr lang="en-US" sz="1050" dirty="0"/>
              <a:t>*** Savings can increase over time as the program develops and becomes more robust</a:t>
            </a:r>
          </a:p>
          <a:p>
            <a:pPr>
              <a:defRPr/>
            </a:pPr>
            <a:r>
              <a:rPr lang="en-US" sz="1050" dirty="0"/>
              <a:t>^  Models can be combined/mixed and matched which changes potential results</a:t>
            </a:r>
            <a:endParaRPr lang="en-US" sz="105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p:cNvSpPr>
            <a:spLocks noGrp="1"/>
          </p:cNvSpPr>
          <p:nvPr>
            <p:ph idx="1"/>
          </p:nvPr>
        </p:nvSpPr>
        <p:spPr>
          <a:xfrm>
            <a:off x="457200" y="939800"/>
            <a:ext cx="8229600" cy="4525963"/>
          </a:xfrm>
        </p:spPr>
        <p:txBody>
          <a:bodyPr/>
          <a:lstStyle/>
          <a:p>
            <a:pPr eaLnBrk="1" hangingPunct="1"/>
            <a:r>
              <a:rPr lang="en-US" sz="2000" smtClean="0"/>
              <a:t>Children covered by HUSKY between 100% and 133% of FPL will be transitioned to Medicaid; Medicaid roles will increase</a:t>
            </a:r>
          </a:p>
          <a:p>
            <a:pPr eaLnBrk="1" hangingPunct="1"/>
            <a:r>
              <a:rPr lang="en-US" sz="2000" smtClean="0"/>
              <a:t>Many options for formation and operation of CT’s State Exchange:</a:t>
            </a:r>
          </a:p>
          <a:p>
            <a:pPr lvl="1" eaLnBrk="1" hangingPunct="1"/>
            <a:r>
              <a:rPr lang="en-US" sz="2000" smtClean="0"/>
              <a:t>SustiNet as a Qualified Health Plan in Exchange?</a:t>
            </a:r>
          </a:p>
          <a:p>
            <a:pPr lvl="1" eaLnBrk="1" hangingPunct="1"/>
            <a:r>
              <a:rPr lang="en-US" sz="2000" smtClean="0"/>
              <a:t>SustiNet performing some Exchange functions?</a:t>
            </a:r>
          </a:p>
          <a:p>
            <a:pPr lvl="1" eaLnBrk="1" hangingPunct="1"/>
            <a:r>
              <a:rPr lang="en-US" sz="2000" smtClean="0"/>
              <a:t>Create a State-run Basic Health Plan via SustiNet?</a:t>
            </a:r>
          </a:p>
          <a:p>
            <a:pPr lvl="1" eaLnBrk="1" hangingPunct="1"/>
            <a:r>
              <a:rPr lang="en-US" sz="2000" smtClean="0"/>
              <a:t>Coordinate State’s health plan purchasing across markets?  </a:t>
            </a:r>
          </a:p>
          <a:p>
            <a:pPr lvl="1" eaLnBrk="1" hangingPunct="1"/>
            <a:r>
              <a:rPr lang="en-US" sz="2000" smtClean="0"/>
              <a:t>Open the Exchange to all employers in 2017?</a:t>
            </a:r>
          </a:p>
          <a:p>
            <a:pPr eaLnBrk="1" hangingPunct="1"/>
            <a:r>
              <a:rPr lang="en-US" sz="2000" smtClean="0"/>
              <a:t>Long-term future of CHIP (as separate program) is uncertain at federal level after FY 2015.  May continue or be wrapped within Medicaid and State Exchanges</a:t>
            </a:r>
          </a:p>
          <a:p>
            <a:pPr eaLnBrk="1" hangingPunct="1"/>
            <a:r>
              <a:rPr lang="en-US" sz="2000" smtClean="0"/>
              <a:t>New options/tools to improve care for dual eligible population</a:t>
            </a:r>
          </a:p>
          <a:p>
            <a:pPr eaLnBrk="1" hangingPunct="1"/>
            <a:r>
              <a:rPr lang="en-US" sz="2000" smtClean="0"/>
              <a:t>Federal waivers of ACA health reform requirements possible in 2017.  An option if CT wants major reforms not possible under ACA</a:t>
            </a:r>
          </a:p>
        </p:txBody>
      </p:sp>
      <p:sp>
        <p:nvSpPr>
          <p:cNvPr id="8" name="Title 7"/>
          <p:cNvSpPr>
            <a:spLocks noGrp="1"/>
          </p:cNvSpPr>
          <p:nvPr>
            <p:ph type="title"/>
          </p:nvPr>
        </p:nvSpPr>
        <p:spPr>
          <a:xfrm>
            <a:off x="457200" y="152400"/>
            <a:ext cx="8229600" cy="660400"/>
          </a:xfrm>
        </p:spPr>
        <p:txBody>
          <a:bodyPr/>
          <a:lstStyle/>
          <a:p>
            <a:pPr eaLnBrk="1" fontAlgn="auto" hangingPunct="1">
              <a:spcAft>
                <a:spcPts val="0"/>
              </a:spcAft>
              <a:defRPr/>
            </a:pPr>
            <a:r>
              <a:rPr lang="en-US" dirty="0" smtClean="0"/>
              <a:t>Health Reform Implications for CT</a:t>
            </a:r>
            <a:endParaRPr lang="en-US" dirty="0"/>
          </a:p>
        </p:txBody>
      </p:sp>
      <p:sp>
        <p:nvSpPr>
          <p:cNvPr id="49155"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49156"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5D798D7-5378-4CA9-BDF4-5F9FA5F41CD8}" type="slidenum">
              <a:rPr lang="en-US" smtClean="0">
                <a:cs typeface="Arial" charset="0"/>
              </a:rPr>
              <a:pPr fontAlgn="base">
                <a:spcBef>
                  <a:spcPct val="0"/>
                </a:spcBef>
                <a:spcAft>
                  <a:spcPct val="0"/>
                </a:spcAft>
                <a:defRPr/>
              </a:pPr>
              <a:t>24</a:t>
            </a:fld>
            <a:endParaRPr lang="en-US" dirty="0" smtClean="0">
              <a:cs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p:cNvSpPr>
            <a:spLocks noGrp="1"/>
          </p:cNvSpPr>
          <p:nvPr>
            <p:ph idx="1"/>
          </p:nvPr>
        </p:nvSpPr>
        <p:spPr/>
        <p:txBody>
          <a:bodyPr/>
          <a:lstStyle/>
          <a:p>
            <a:pPr eaLnBrk="1" hangingPunct="1">
              <a:defRPr/>
            </a:pPr>
            <a:r>
              <a:rPr lang="en-US" sz="2000" dirty="0" smtClean="0"/>
              <a:t>Medicaid is driven by very specific rules that affect FFP </a:t>
            </a:r>
          </a:p>
          <a:p>
            <a:pPr eaLnBrk="1" hangingPunct="1">
              <a:defRPr/>
            </a:pPr>
            <a:r>
              <a:rPr lang="en-US" sz="2000" dirty="0" smtClean="0"/>
              <a:t>Memorandum of Understanding (MOU) is anticipated between SustiNet; not a merger</a:t>
            </a:r>
          </a:p>
          <a:p>
            <a:pPr marL="365125" lvl="1" indent="-255588" eaLnBrk="1" hangingPunct="1">
              <a:buClr>
                <a:schemeClr val="accent1"/>
              </a:buClr>
              <a:buSzPct val="100000"/>
              <a:buFont typeface="Wingdings" pitchFamily="2" charset="2"/>
              <a:buChar char="§"/>
              <a:defRPr/>
            </a:pPr>
            <a:r>
              <a:rPr lang="en-US" sz="1800" dirty="0" smtClean="0"/>
              <a:t>Best practices can (and should) run across populations</a:t>
            </a:r>
          </a:p>
          <a:p>
            <a:pPr eaLnBrk="1" hangingPunct="1">
              <a:defRPr/>
            </a:pPr>
            <a:r>
              <a:rPr lang="en-US" sz="2000" dirty="0" smtClean="0"/>
              <a:t>The devil is in the detail</a:t>
            </a:r>
          </a:p>
          <a:p>
            <a:pPr lvl="2" eaLnBrk="1" hangingPunct="1">
              <a:defRPr/>
            </a:pPr>
            <a:r>
              <a:rPr lang="en-US" sz="1600" dirty="0" smtClean="0"/>
              <a:t>Medicaid benefits vary (e.g. definition of medical necessity)</a:t>
            </a:r>
          </a:p>
          <a:p>
            <a:pPr lvl="2" eaLnBrk="1" hangingPunct="1">
              <a:defRPr/>
            </a:pPr>
            <a:r>
              <a:rPr lang="en-US" sz="1600" dirty="0" smtClean="0"/>
              <a:t>Focus on LTC, community-based services and coordination with social supports</a:t>
            </a:r>
          </a:p>
          <a:p>
            <a:pPr eaLnBrk="1" hangingPunct="1">
              <a:defRPr/>
            </a:pPr>
            <a:r>
              <a:rPr lang="en-US" sz="2000" i="1" dirty="0" smtClean="0"/>
              <a:t>If the Council develops and implements best practices that are programatically consistent with SustiNet, improvements will work long-term </a:t>
            </a:r>
          </a:p>
          <a:p>
            <a:pPr lvl="1" eaLnBrk="1" hangingPunct="1">
              <a:defRPr/>
            </a:pPr>
            <a:r>
              <a:rPr lang="en-US" sz="1800" dirty="0" smtClean="0"/>
              <a:t>Value-based purchasing initiatives</a:t>
            </a:r>
          </a:p>
          <a:p>
            <a:pPr lvl="1" eaLnBrk="1" hangingPunct="1">
              <a:defRPr/>
            </a:pPr>
            <a:r>
              <a:rPr lang="en-US" sz="1800" dirty="0" smtClean="0"/>
              <a:t>Provider-driven improvement</a:t>
            </a:r>
          </a:p>
          <a:p>
            <a:pPr lvl="1" eaLnBrk="1" hangingPunct="1">
              <a:defRPr/>
            </a:pPr>
            <a:r>
              <a:rPr lang="en-US" sz="1800" dirty="0" smtClean="0"/>
              <a:t>Data and technology-driven</a:t>
            </a:r>
          </a:p>
          <a:p>
            <a:pPr eaLnBrk="1" hangingPunct="1">
              <a:defRPr/>
            </a:pPr>
            <a:endParaRPr lang="en-US" sz="1400" dirty="0" smtClean="0"/>
          </a:p>
        </p:txBody>
      </p:sp>
      <p:sp>
        <p:nvSpPr>
          <p:cNvPr id="8" name="Title 7"/>
          <p:cNvSpPr>
            <a:spLocks noGrp="1"/>
          </p:cNvSpPr>
          <p:nvPr>
            <p:ph type="title"/>
          </p:nvPr>
        </p:nvSpPr>
        <p:spPr/>
        <p:txBody>
          <a:bodyPr/>
          <a:lstStyle/>
          <a:p>
            <a:pPr eaLnBrk="1" fontAlgn="auto" hangingPunct="1">
              <a:spcAft>
                <a:spcPts val="0"/>
              </a:spcAft>
              <a:defRPr/>
            </a:pPr>
            <a:r>
              <a:rPr lang="en-US" dirty="0" smtClean="0"/>
              <a:t>Health Reform Implications for CT</a:t>
            </a:r>
            <a:endParaRPr lang="en-US" dirty="0"/>
          </a:p>
        </p:txBody>
      </p:sp>
      <p:sp>
        <p:nvSpPr>
          <p:cNvPr id="49155"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49156"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18E4EA0-5D3B-4BD1-ADFA-F929F013824F}" type="slidenum">
              <a:rPr lang="en-US" smtClean="0">
                <a:cs typeface="Arial" charset="0"/>
              </a:rPr>
              <a:pPr fontAlgn="base">
                <a:spcBef>
                  <a:spcPct val="0"/>
                </a:spcBef>
                <a:spcAft>
                  <a:spcPct val="0"/>
                </a:spcAft>
                <a:defRPr/>
              </a:pPr>
              <a:t>25</a:t>
            </a:fld>
            <a:endParaRPr lang="en-US" dirty="0" smtClean="0">
              <a:cs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228600" y="534988"/>
          <a:ext cx="8686800" cy="5416550"/>
        </p:xfrm>
        <a:graphic>
          <a:graphicData uri="http://schemas.openxmlformats.org/drawingml/2006/table">
            <a:tbl>
              <a:tblPr firstRow="1" bandRow="1">
                <a:tableStyleId>{5C22544A-7EE6-4342-B048-85BDC9FD1C3A}</a:tableStyleId>
              </a:tblPr>
              <a:tblGrid>
                <a:gridCol w="1686758"/>
                <a:gridCol w="3648392"/>
                <a:gridCol w="3351648"/>
              </a:tblGrid>
              <a:tr h="314545">
                <a:tc>
                  <a:txBody>
                    <a:bodyPr/>
                    <a:lstStyle/>
                    <a:p>
                      <a:r>
                        <a:rPr lang="en-US" sz="700" dirty="0" smtClean="0">
                          <a:latin typeface="+mn-lt"/>
                        </a:rPr>
                        <a:t>Criteria Defined for all Models</a:t>
                      </a:r>
                      <a:endParaRPr lang="en-US" sz="700" dirty="0">
                        <a:latin typeface="+mn-lt"/>
                      </a:endParaRPr>
                    </a:p>
                  </a:txBody>
                  <a:tcPr marL="88174" marR="88174"/>
                </a:tc>
                <a:tc>
                  <a:txBody>
                    <a:bodyPr/>
                    <a:lstStyle/>
                    <a:p>
                      <a:pPr algn="ctr"/>
                      <a:r>
                        <a:rPr lang="en-US" sz="700" dirty="0" smtClean="0">
                          <a:latin typeface="+mn-lt"/>
                        </a:rPr>
                        <a:t>Potential Advantages</a:t>
                      </a:r>
                      <a:endParaRPr lang="en-US" sz="700" dirty="0">
                        <a:latin typeface="+mn-lt"/>
                      </a:endParaRPr>
                    </a:p>
                  </a:txBody>
                  <a:tcPr marL="88174" marR="88174"/>
                </a:tc>
                <a:tc>
                  <a:txBody>
                    <a:bodyPr/>
                    <a:lstStyle/>
                    <a:p>
                      <a:pPr algn="ctr"/>
                      <a:r>
                        <a:rPr lang="en-US" sz="700" dirty="0" smtClean="0">
                          <a:latin typeface="+mn-lt"/>
                        </a:rPr>
                        <a:t>Potential Disadvantages</a:t>
                      </a:r>
                      <a:endParaRPr lang="en-US" sz="700" dirty="0">
                        <a:latin typeface="+mn-lt"/>
                      </a:endParaRPr>
                    </a:p>
                  </a:txBody>
                  <a:tcPr marL="88174" marR="88174"/>
                </a:tc>
              </a:tr>
              <a:tr h="598235">
                <a:tc>
                  <a:txBody>
                    <a:bodyPr/>
                    <a:lstStyle/>
                    <a:p>
                      <a:r>
                        <a:rPr lang="en-US" sz="700" b="1" dirty="0" smtClean="0">
                          <a:latin typeface="+mn-lt"/>
                        </a:rPr>
                        <a:t>Value</a:t>
                      </a:r>
                      <a:r>
                        <a:rPr lang="en-US" sz="700" b="1" baseline="0" dirty="0" smtClean="0">
                          <a:latin typeface="+mn-lt"/>
                        </a:rPr>
                        <a:t> </a:t>
                      </a:r>
                    </a:p>
                    <a:p>
                      <a:pPr>
                        <a:buFont typeface="Arial" pitchFamily="34" charset="0"/>
                        <a:buChar char="•"/>
                      </a:pPr>
                      <a:r>
                        <a:rPr lang="en-US" sz="700" baseline="0" dirty="0" smtClean="0">
                          <a:latin typeface="+mn-lt"/>
                        </a:rPr>
                        <a:t>Cost-effective (MLR)</a:t>
                      </a:r>
                    </a:p>
                    <a:p>
                      <a:pPr>
                        <a:buFont typeface="Arial" pitchFamily="34" charset="0"/>
                        <a:buChar char="•"/>
                      </a:pPr>
                      <a:r>
                        <a:rPr lang="en-US" sz="700" baseline="0" dirty="0" smtClean="0">
                          <a:latin typeface="+mn-lt"/>
                        </a:rPr>
                        <a:t>Quality driven with continuous improvement</a:t>
                      </a:r>
                    </a:p>
                  </a:txBody>
                  <a:tcPr marL="88174" marR="88174"/>
                </a:tc>
                <a:tc>
                  <a:txBody>
                    <a:bodyPr/>
                    <a:lstStyle/>
                    <a:p>
                      <a:pPr>
                        <a:buFontTx/>
                        <a:buChar char="-"/>
                      </a:pPr>
                      <a:r>
                        <a:rPr lang="en-US" sz="700" baseline="0" dirty="0" smtClean="0">
                          <a:latin typeface="+mn-lt"/>
                        </a:rPr>
                        <a:t>Enrollees may have access without many “rules”</a:t>
                      </a:r>
                    </a:p>
                  </a:txBody>
                  <a:tcPr marL="88174" marR="88174"/>
                </a:tc>
                <a:tc>
                  <a:txBody>
                    <a:bodyPr/>
                    <a:lstStyle/>
                    <a:p>
                      <a:pPr marL="0" marR="0" indent="0" algn="l" defTabSz="914400" rtl="0" eaLnBrk="1" fontAlgn="auto" latinLnBrk="0" hangingPunct="1">
                        <a:lnSpc>
                          <a:spcPct val="100000"/>
                        </a:lnSpc>
                        <a:spcBef>
                          <a:spcPts val="0"/>
                        </a:spcBef>
                        <a:spcAft>
                          <a:spcPts val="0"/>
                        </a:spcAft>
                        <a:buClrTx/>
                        <a:buSzTx/>
                        <a:buFontTx/>
                        <a:buChar char="-"/>
                        <a:tabLst/>
                        <a:defRPr/>
                      </a:pPr>
                      <a:r>
                        <a:rPr lang="en-US" sz="700" baseline="0" dirty="0" smtClean="0">
                          <a:latin typeface="+mn-lt"/>
                        </a:rPr>
                        <a:t> Does not deliver value</a:t>
                      </a:r>
                    </a:p>
                    <a:p>
                      <a:pPr>
                        <a:buFontTx/>
                        <a:buChar char="-"/>
                      </a:pPr>
                      <a:r>
                        <a:rPr lang="en-US" sz="700" baseline="0" dirty="0" smtClean="0">
                          <a:latin typeface="+mn-lt"/>
                        </a:rPr>
                        <a:t> Exposure for  volume  without value, coordination or possibly consistency </a:t>
                      </a:r>
                    </a:p>
                    <a:p>
                      <a:pPr>
                        <a:buFontTx/>
                        <a:buChar char="-"/>
                      </a:pPr>
                      <a:r>
                        <a:rPr lang="en-US" sz="700" baseline="0" dirty="0" smtClean="0">
                          <a:latin typeface="+mn-lt"/>
                        </a:rPr>
                        <a:t> The model does not promote accountability</a:t>
                      </a:r>
                    </a:p>
                    <a:p>
                      <a:pPr>
                        <a:buFontTx/>
                        <a:buChar char="-"/>
                      </a:pPr>
                      <a:r>
                        <a:rPr lang="en-US" sz="700" baseline="0" dirty="0" smtClean="0">
                          <a:latin typeface="+mn-lt"/>
                        </a:rPr>
                        <a:t> Costs cannot be predicted for services</a:t>
                      </a:r>
                    </a:p>
                    <a:p>
                      <a:pPr>
                        <a:buFontTx/>
                        <a:buChar char="-"/>
                      </a:pPr>
                      <a:r>
                        <a:rPr lang="en-US" sz="700" baseline="0" dirty="0" smtClean="0">
                          <a:latin typeface="+mn-lt"/>
                        </a:rPr>
                        <a:t> Incentives are not aligned</a:t>
                      </a:r>
                    </a:p>
                    <a:p>
                      <a:pPr>
                        <a:buFontTx/>
                        <a:buChar char="-"/>
                      </a:pPr>
                      <a:r>
                        <a:rPr lang="en-US" sz="700" baseline="0" dirty="0" smtClean="0">
                          <a:latin typeface="+mn-lt"/>
                        </a:rPr>
                        <a:t>Provider rates, hassle factor, etc. are important to get participation and increase access</a:t>
                      </a:r>
                    </a:p>
                  </a:txBody>
                  <a:tcPr marL="88174" marR="88174"/>
                </a:tc>
              </a:tr>
              <a:tr h="706582">
                <a:tc>
                  <a:txBody>
                    <a:bodyPr/>
                    <a:lstStyle/>
                    <a:p>
                      <a:r>
                        <a:rPr lang="en-US" sz="700" b="1" dirty="0" smtClean="0">
                          <a:latin typeface="+mn-lt"/>
                        </a:rPr>
                        <a:t>Consumer Feasibility</a:t>
                      </a:r>
                    </a:p>
                    <a:p>
                      <a:pPr>
                        <a:buFont typeface="Arial" pitchFamily="34" charset="0"/>
                        <a:buChar char="•"/>
                      </a:pPr>
                      <a:r>
                        <a:rPr lang="en-US" sz="700" dirty="0" smtClean="0">
                          <a:latin typeface="+mn-lt"/>
                        </a:rPr>
                        <a:t> Offers access</a:t>
                      </a:r>
                    </a:p>
                    <a:p>
                      <a:pPr>
                        <a:buFont typeface="Arial" pitchFamily="34" charset="0"/>
                        <a:buChar char="•"/>
                      </a:pPr>
                      <a:r>
                        <a:rPr lang="en-US" sz="700" baseline="0" dirty="0" smtClean="0">
                          <a:latin typeface="+mn-lt"/>
                        </a:rPr>
                        <a:t> Offers choice</a:t>
                      </a:r>
                    </a:p>
                    <a:p>
                      <a:pPr>
                        <a:buFont typeface="Arial" pitchFamily="34" charset="0"/>
                        <a:buChar char="•"/>
                      </a:pPr>
                      <a:r>
                        <a:rPr lang="en-US" sz="700" baseline="0" dirty="0" smtClean="0">
                          <a:latin typeface="+mn-lt"/>
                        </a:rPr>
                        <a:t> Offers convenience</a:t>
                      </a:r>
                      <a:endParaRPr lang="en-US" sz="700" dirty="0">
                        <a:latin typeface="+mn-lt"/>
                      </a:endParaRPr>
                    </a:p>
                  </a:txBody>
                  <a:tcPr marL="88174" marR="88174"/>
                </a:tc>
                <a:tc>
                  <a:txBody>
                    <a:bodyPr/>
                    <a:lstStyle/>
                    <a:p>
                      <a:pPr>
                        <a:buFontTx/>
                        <a:buChar char="-"/>
                      </a:pPr>
                      <a:r>
                        <a:rPr lang="en-US" sz="700" dirty="0" smtClean="0">
                          <a:latin typeface="+mn-lt"/>
                        </a:rPr>
                        <a:t> Offers consumers access, choice and control (with </a:t>
                      </a:r>
                      <a:r>
                        <a:rPr lang="en-US" sz="700" baseline="0" dirty="0" smtClean="0">
                          <a:latin typeface="+mn-lt"/>
                        </a:rPr>
                        <a:t>limited </a:t>
                      </a:r>
                      <a:r>
                        <a:rPr lang="en-US" sz="700" dirty="0" smtClean="0">
                          <a:latin typeface="+mn-lt"/>
                        </a:rPr>
                        <a:t>rules)</a:t>
                      </a:r>
                      <a:endParaRPr lang="en-US" sz="700" baseline="0" dirty="0" smtClean="0">
                        <a:latin typeface="+mn-lt"/>
                      </a:endParaRPr>
                    </a:p>
                    <a:p>
                      <a:pPr>
                        <a:buFontTx/>
                        <a:buChar char="-"/>
                      </a:pPr>
                      <a:r>
                        <a:rPr lang="en-US" sz="700" baseline="0" dirty="0" smtClean="0">
                          <a:latin typeface="+mn-lt"/>
                        </a:rPr>
                        <a:t> Consumers typically view  Pure FFS favorably  (except authorization processes)</a:t>
                      </a:r>
                    </a:p>
                    <a:p>
                      <a:pPr>
                        <a:buFontTx/>
                        <a:buChar char="-"/>
                      </a:pPr>
                      <a:r>
                        <a:rPr lang="en-US" sz="700" baseline="0" dirty="0" smtClean="0">
                          <a:latin typeface="+mn-lt"/>
                        </a:rPr>
                        <a:t> Has the ability to incorporate case management of high-cost, high-risk cases and/or Disease Management of high-risk patients</a:t>
                      </a:r>
                      <a:endParaRPr lang="en-US" sz="700" dirty="0">
                        <a:latin typeface="+mn-lt"/>
                      </a:endParaRPr>
                    </a:p>
                  </a:txBody>
                  <a:tcPr marL="88174" marR="88174"/>
                </a:tc>
                <a:tc>
                  <a:txBody>
                    <a:bodyPr/>
                    <a:lstStyle/>
                    <a:p>
                      <a:pPr>
                        <a:buFontTx/>
                        <a:buChar char="-"/>
                      </a:pPr>
                      <a:r>
                        <a:rPr lang="en-US" sz="700" dirty="0" smtClean="0">
                          <a:latin typeface="+mn-lt"/>
                        </a:rPr>
                        <a:t>Lack</a:t>
                      </a:r>
                      <a:r>
                        <a:rPr lang="en-US" sz="700" baseline="0" dirty="0" smtClean="0">
                          <a:latin typeface="+mn-lt"/>
                        </a:rPr>
                        <a:t> of care coordination and management to assist the consumer</a:t>
                      </a:r>
                    </a:p>
                    <a:p>
                      <a:pPr>
                        <a:buFontTx/>
                        <a:buNone/>
                      </a:pPr>
                      <a:r>
                        <a:rPr lang="en-US" sz="700" dirty="0" smtClean="0">
                          <a:latin typeface="+mn-lt"/>
                        </a:rPr>
                        <a:t> </a:t>
                      </a:r>
                      <a:endParaRPr lang="en-US" sz="700" dirty="0">
                        <a:latin typeface="+mn-lt"/>
                      </a:endParaRPr>
                    </a:p>
                  </a:txBody>
                  <a:tcPr marL="88174" marR="88174"/>
                </a:tc>
              </a:tr>
              <a:tr h="802511">
                <a:tc>
                  <a:txBody>
                    <a:bodyPr/>
                    <a:lstStyle/>
                    <a:p>
                      <a:r>
                        <a:rPr lang="en-US" sz="700" b="1" dirty="0" smtClean="0">
                          <a:latin typeface="+mn-lt"/>
                        </a:rPr>
                        <a:t>Provider Feasibility</a:t>
                      </a:r>
                    </a:p>
                    <a:p>
                      <a:pPr>
                        <a:buFont typeface="Arial" pitchFamily="34" charset="0"/>
                        <a:buChar char="•"/>
                      </a:pPr>
                      <a:r>
                        <a:rPr lang="en-US" sz="700" dirty="0" smtClean="0">
                          <a:latin typeface="+mn-lt"/>
                        </a:rPr>
                        <a:t> Rates are seen as adequate (closer to Medicare is better)</a:t>
                      </a:r>
                    </a:p>
                    <a:p>
                      <a:pPr>
                        <a:buFont typeface="Arial" pitchFamily="34" charset="0"/>
                        <a:buChar char="•"/>
                      </a:pPr>
                      <a:r>
                        <a:rPr lang="en-US" sz="700" dirty="0" smtClean="0">
                          <a:latin typeface="+mn-lt"/>
                        </a:rPr>
                        <a:t> Claim</a:t>
                      </a:r>
                      <a:r>
                        <a:rPr lang="en-US" sz="700" baseline="0" dirty="0" smtClean="0">
                          <a:latin typeface="+mn-lt"/>
                        </a:rPr>
                        <a:t> payment is timely</a:t>
                      </a:r>
                    </a:p>
                    <a:p>
                      <a:pPr>
                        <a:buFont typeface="Arial" pitchFamily="34" charset="0"/>
                        <a:buChar char="•"/>
                      </a:pPr>
                      <a:r>
                        <a:rPr lang="en-US" sz="700" baseline="0" dirty="0" smtClean="0">
                          <a:latin typeface="+mn-lt"/>
                        </a:rPr>
                        <a:t> Low hassle factor</a:t>
                      </a:r>
                      <a:endParaRPr lang="en-US" sz="700" dirty="0">
                        <a:latin typeface="+mn-lt"/>
                      </a:endParaRPr>
                    </a:p>
                  </a:txBody>
                  <a:tcPr marL="88174" marR="88174"/>
                </a:tc>
                <a:tc>
                  <a:txBody>
                    <a:bodyPr/>
                    <a:lstStyle/>
                    <a:p>
                      <a:pPr>
                        <a:buFontTx/>
                        <a:buChar char="-"/>
                      </a:pPr>
                      <a:r>
                        <a:rPr lang="en-US" sz="700" dirty="0" smtClean="0">
                          <a:latin typeface="+mn-lt"/>
                        </a:rPr>
                        <a:t> Can be viewed favorably by providers</a:t>
                      </a:r>
                      <a:r>
                        <a:rPr lang="en-US" sz="700" baseline="0" dirty="0" smtClean="0">
                          <a:latin typeface="+mn-lt"/>
                        </a:rPr>
                        <a:t> , especially if rates are acceptable and the provider serves a high volume of Medicaid consumers</a:t>
                      </a:r>
                    </a:p>
                    <a:p>
                      <a:pPr>
                        <a:buFontTx/>
                        <a:buNone/>
                      </a:pPr>
                      <a:r>
                        <a:rPr lang="en-US" sz="700" baseline="0" dirty="0" smtClean="0">
                          <a:latin typeface="+mn-lt"/>
                        </a:rPr>
                        <a:t>- Varies based on climate in state </a:t>
                      </a:r>
                      <a:endParaRPr lang="en-US" sz="700" dirty="0" smtClean="0">
                        <a:latin typeface="+mn-lt"/>
                      </a:endParaRPr>
                    </a:p>
                    <a:p>
                      <a:pPr>
                        <a:buFontTx/>
                        <a:buChar char="-"/>
                      </a:pPr>
                      <a:r>
                        <a:rPr lang="en-US" sz="700" dirty="0" smtClean="0">
                          <a:latin typeface="+mn-lt"/>
                        </a:rPr>
                        <a:t> Key elements of success are rates, administrative ease and ability to obtain support to treat (hard</a:t>
                      </a:r>
                      <a:r>
                        <a:rPr lang="en-US" sz="700" baseline="0" dirty="0" smtClean="0">
                          <a:latin typeface="+mn-lt"/>
                        </a:rPr>
                        <a:t> to serve) clients that typically does not exist in FFS systems</a:t>
                      </a:r>
                    </a:p>
                    <a:p>
                      <a:pPr>
                        <a:buFontTx/>
                        <a:buChar char="-"/>
                      </a:pPr>
                      <a:r>
                        <a:rPr lang="en-US" sz="700" baseline="0" dirty="0" smtClean="0">
                          <a:latin typeface="+mn-lt"/>
                        </a:rPr>
                        <a:t> Providers who want to serve Medicaid will accept rates</a:t>
                      </a:r>
                      <a:endParaRPr lang="en-US" sz="700" dirty="0">
                        <a:latin typeface="+mn-lt"/>
                      </a:endParaRPr>
                    </a:p>
                  </a:txBody>
                  <a:tcPr marL="88174" marR="88174"/>
                </a:tc>
                <a:tc>
                  <a:txBody>
                    <a:bodyPr/>
                    <a:lstStyle/>
                    <a:p>
                      <a:pPr>
                        <a:buFontTx/>
                        <a:buChar char="-"/>
                      </a:pPr>
                      <a:r>
                        <a:rPr lang="en-US" sz="700" dirty="0" smtClean="0">
                          <a:latin typeface="+mn-lt"/>
                        </a:rPr>
                        <a:t>Rates of payment may not be adequate; providers</a:t>
                      </a:r>
                      <a:r>
                        <a:rPr lang="en-US" sz="700" baseline="0" dirty="0" smtClean="0">
                          <a:latin typeface="+mn-lt"/>
                        </a:rPr>
                        <a:t> may not accept Medicaid limiting access</a:t>
                      </a:r>
                      <a:endParaRPr lang="en-US" sz="700" dirty="0" smtClean="0">
                        <a:latin typeface="+mn-lt"/>
                      </a:endParaRPr>
                    </a:p>
                  </a:txBody>
                  <a:tcPr marL="88174" marR="88174"/>
                </a:tc>
              </a:tr>
              <a:tr h="813942">
                <a:tc>
                  <a:txBody>
                    <a:bodyPr/>
                    <a:lstStyle/>
                    <a:p>
                      <a:r>
                        <a:rPr lang="en-US" sz="700" b="1" dirty="0" smtClean="0">
                          <a:latin typeface="+mn-lt"/>
                        </a:rPr>
                        <a:t>Payor Feasibility</a:t>
                      </a:r>
                    </a:p>
                    <a:p>
                      <a:pPr>
                        <a:buFont typeface="Arial" pitchFamily="34" charset="0"/>
                        <a:buChar char="•"/>
                      </a:pPr>
                      <a:r>
                        <a:rPr lang="en-US" sz="700" baseline="0" dirty="0" smtClean="0">
                          <a:latin typeface="+mn-lt"/>
                        </a:rPr>
                        <a:t>Levers to manage</a:t>
                      </a:r>
                      <a:r>
                        <a:rPr lang="en-US" sz="700" dirty="0" smtClean="0">
                          <a:latin typeface="+mn-lt"/>
                        </a:rPr>
                        <a:t> </a:t>
                      </a:r>
                    </a:p>
                    <a:p>
                      <a:pPr>
                        <a:buFont typeface="Arial" pitchFamily="34" charset="0"/>
                        <a:buChar char="•"/>
                      </a:pPr>
                      <a:r>
                        <a:rPr lang="en-US" sz="700" baseline="0" dirty="0" smtClean="0">
                          <a:latin typeface="+mn-lt"/>
                        </a:rPr>
                        <a:t> Need resources</a:t>
                      </a:r>
                    </a:p>
                    <a:p>
                      <a:pPr>
                        <a:buFont typeface="Arial" pitchFamily="34" charset="0"/>
                        <a:buChar char="•"/>
                      </a:pPr>
                      <a:r>
                        <a:rPr lang="en-US" sz="700" dirty="0" smtClean="0">
                          <a:latin typeface="+mn-lt"/>
                        </a:rPr>
                        <a:t> Offers</a:t>
                      </a:r>
                      <a:r>
                        <a:rPr lang="en-US" sz="700" baseline="0" dirty="0" smtClean="0">
                          <a:latin typeface="+mn-lt"/>
                        </a:rPr>
                        <a:t> access to care</a:t>
                      </a:r>
                      <a:endParaRPr lang="en-US" sz="700" dirty="0" smtClean="0">
                        <a:latin typeface="+mn-lt"/>
                      </a:endParaRPr>
                    </a:p>
                    <a:p>
                      <a:pPr>
                        <a:buFont typeface="Arial" pitchFamily="34" charset="0"/>
                        <a:buChar char="•"/>
                      </a:pPr>
                      <a:r>
                        <a:rPr lang="en-US" sz="700" dirty="0" smtClean="0">
                          <a:latin typeface="+mn-lt"/>
                        </a:rPr>
                        <a:t>Affordable</a:t>
                      </a:r>
                      <a:endParaRPr lang="en-US" sz="700" baseline="0" dirty="0" smtClean="0">
                        <a:latin typeface="+mn-lt"/>
                      </a:endParaRPr>
                    </a:p>
                    <a:p>
                      <a:pPr>
                        <a:buFont typeface="Arial" pitchFamily="34" charset="0"/>
                        <a:buChar char="•"/>
                      </a:pPr>
                      <a:r>
                        <a:rPr lang="en-US" sz="700" baseline="0" dirty="0" smtClean="0">
                          <a:latin typeface="+mn-lt"/>
                        </a:rPr>
                        <a:t> Delivers quality </a:t>
                      </a:r>
                      <a:endParaRPr lang="en-US" sz="700" dirty="0" smtClean="0">
                        <a:latin typeface="+mn-lt"/>
                      </a:endParaRPr>
                    </a:p>
                    <a:p>
                      <a:pPr>
                        <a:buFont typeface="Arial" pitchFamily="34" charset="0"/>
                        <a:buChar char="•"/>
                      </a:pPr>
                      <a:r>
                        <a:rPr lang="en-US" sz="700" dirty="0" smtClean="0">
                          <a:latin typeface="+mn-lt"/>
                        </a:rPr>
                        <a:t> Stakeholder acceptability</a:t>
                      </a:r>
                      <a:endParaRPr lang="en-US" sz="700" baseline="0" dirty="0" smtClean="0">
                        <a:latin typeface="+mn-lt"/>
                      </a:endParaRPr>
                    </a:p>
                  </a:txBody>
                  <a:tcPr marL="88174" marR="88174"/>
                </a:tc>
                <a:tc>
                  <a:txBody>
                    <a:bodyPr/>
                    <a:lstStyle/>
                    <a:p>
                      <a:pPr>
                        <a:buFontTx/>
                        <a:buChar char="-"/>
                      </a:pPr>
                      <a:r>
                        <a:rPr lang="en-US" sz="700" dirty="0" smtClean="0">
                          <a:latin typeface="+mn-lt"/>
                        </a:rPr>
                        <a:t> Ability</a:t>
                      </a:r>
                      <a:r>
                        <a:rPr lang="en-US" sz="700" baseline="0" dirty="0" smtClean="0">
                          <a:latin typeface="+mn-lt"/>
                        </a:rPr>
                        <a:t> to leave non-managed care clients, duals, etc in FFS</a:t>
                      </a:r>
                      <a:endParaRPr lang="en-US" sz="700" dirty="0" smtClean="0">
                        <a:latin typeface="+mn-lt"/>
                      </a:endParaRPr>
                    </a:p>
                    <a:p>
                      <a:pPr>
                        <a:buFontTx/>
                        <a:buChar char="-"/>
                      </a:pPr>
                      <a:r>
                        <a:rPr lang="en-US" sz="700" dirty="0" smtClean="0">
                          <a:latin typeface="+mn-lt"/>
                        </a:rPr>
                        <a:t> Offers accessibility in </a:t>
                      </a:r>
                      <a:r>
                        <a:rPr lang="en-US" sz="700" baseline="0" dirty="0" smtClean="0">
                          <a:latin typeface="+mn-lt"/>
                        </a:rPr>
                        <a:t>rural areas that lack managed care presence</a:t>
                      </a:r>
                    </a:p>
                    <a:p>
                      <a:pPr>
                        <a:buFontTx/>
                        <a:buChar char="-"/>
                      </a:pPr>
                      <a:r>
                        <a:rPr lang="en-US" sz="700" baseline="0" dirty="0" smtClean="0">
                          <a:latin typeface="+mn-lt"/>
                        </a:rPr>
                        <a:t> Fewer resources and effort required to manage than a robust PCCM</a:t>
                      </a:r>
                    </a:p>
                    <a:p>
                      <a:pPr>
                        <a:buFontTx/>
                        <a:buChar char="-"/>
                      </a:pPr>
                      <a:r>
                        <a:rPr lang="en-US" sz="700" baseline="0" dirty="0" smtClean="0">
                          <a:latin typeface="+mn-lt"/>
                        </a:rPr>
                        <a:t> Supports rural and urban areas</a:t>
                      </a:r>
                    </a:p>
                  </a:txBody>
                  <a:tcPr marL="88174" marR="88174"/>
                </a:tc>
                <a:tc>
                  <a:txBody>
                    <a:bodyPr/>
                    <a:lstStyle/>
                    <a:p>
                      <a:pPr marL="0" marR="0" indent="0" algn="l" defTabSz="914400" rtl="0" eaLnBrk="1" fontAlgn="auto" latinLnBrk="0" hangingPunct="1">
                        <a:lnSpc>
                          <a:spcPct val="100000"/>
                        </a:lnSpc>
                        <a:spcBef>
                          <a:spcPts val="0"/>
                        </a:spcBef>
                        <a:spcAft>
                          <a:spcPts val="0"/>
                        </a:spcAft>
                        <a:buClrTx/>
                        <a:buSzTx/>
                        <a:buFontTx/>
                        <a:buChar char="-"/>
                        <a:tabLst/>
                        <a:defRPr/>
                      </a:pPr>
                      <a:r>
                        <a:rPr lang="en-US" sz="700" baseline="0" dirty="0" smtClean="0">
                          <a:latin typeface="+mn-lt"/>
                        </a:rPr>
                        <a:t>Orientation  to simply paying for services rather than buying value</a:t>
                      </a:r>
                    </a:p>
                    <a:p>
                      <a:pPr>
                        <a:buFontTx/>
                        <a:buChar char="-"/>
                      </a:pPr>
                      <a:r>
                        <a:rPr lang="en-US" sz="700" dirty="0" smtClean="0">
                          <a:latin typeface="+mn-lt"/>
                        </a:rPr>
                        <a:t>Cost exposure</a:t>
                      </a:r>
                    </a:p>
                    <a:p>
                      <a:pPr>
                        <a:buFontTx/>
                        <a:buChar char="-"/>
                      </a:pPr>
                      <a:r>
                        <a:rPr lang="en-US" sz="700" dirty="0" smtClean="0">
                          <a:latin typeface="+mn-lt"/>
                        </a:rPr>
                        <a:t> Difficulty managing </a:t>
                      </a:r>
                    </a:p>
                    <a:p>
                      <a:pPr>
                        <a:buFontTx/>
                        <a:buChar char="-"/>
                      </a:pPr>
                      <a:r>
                        <a:rPr lang="en-US" sz="700" dirty="0" smtClean="0">
                          <a:latin typeface="+mn-lt"/>
                        </a:rPr>
                        <a:t> Limits on ability</a:t>
                      </a:r>
                      <a:r>
                        <a:rPr lang="en-US" sz="700" baseline="0" dirty="0" smtClean="0">
                          <a:latin typeface="+mn-lt"/>
                        </a:rPr>
                        <a:t> to improve quality  and/or cost effectiveness</a:t>
                      </a:r>
                      <a:endParaRPr lang="en-US" sz="700" dirty="0">
                        <a:latin typeface="+mn-lt"/>
                      </a:endParaRPr>
                    </a:p>
                  </a:txBody>
                  <a:tcPr marL="88174" marR="88174"/>
                </a:tc>
              </a:tr>
              <a:tr h="710350">
                <a:tc>
                  <a:txBody>
                    <a:bodyPr/>
                    <a:lstStyle/>
                    <a:p>
                      <a:r>
                        <a:rPr lang="en-US" sz="700" b="1" dirty="0" smtClean="0">
                          <a:latin typeface="+mn-lt"/>
                        </a:rPr>
                        <a:t>Data</a:t>
                      </a:r>
                    </a:p>
                    <a:p>
                      <a:pPr>
                        <a:buFont typeface="Arial" pitchFamily="34" charset="0"/>
                        <a:buChar char="•"/>
                      </a:pPr>
                      <a:r>
                        <a:rPr lang="en-US" sz="700" dirty="0" smtClean="0">
                          <a:latin typeface="+mn-lt"/>
                        </a:rPr>
                        <a:t> Timely</a:t>
                      </a:r>
                    </a:p>
                    <a:p>
                      <a:pPr>
                        <a:buFont typeface="Arial" pitchFamily="34" charset="0"/>
                        <a:buChar char="•"/>
                      </a:pPr>
                      <a:r>
                        <a:rPr lang="en-US" sz="700" dirty="0" smtClean="0">
                          <a:latin typeface="+mn-lt"/>
                        </a:rPr>
                        <a:t> Transparent </a:t>
                      </a:r>
                    </a:p>
                    <a:p>
                      <a:pPr>
                        <a:buFont typeface="Arial" pitchFamily="34" charset="0"/>
                        <a:buChar char="•"/>
                      </a:pPr>
                      <a:r>
                        <a:rPr lang="en-US" sz="700" baseline="0" dirty="0" smtClean="0">
                          <a:latin typeface="+mn-lt"/>
                        </a:rPr>
                        <a:t> A</a:t>
                      </a:r>
                      <a:r>
                        <a:rPr lang="en-US" sz="700" dirty="0" smtClean="0">
                          <a:latin typeface="+mn-lt"/>
                        </a:rPr>
                        <a:t>ccessible</a:t>
                      </a:r>
                    </a:p>
                    <a:p>
                      <a:pPr>
                        <a:buFont typeface="Arial" pitchFamily="34" charset="0"/>
                        <a:buChar char="•"/>
                      </a:pPr>
                      <a:r>
                        <a:rPr lang="en-US" sz="700" dirty="0" smtClean="0">
                          <a:latin typeface="+mn-lt"/>
                        </a:rPr>
                        <a:t> Credible </a:t>
                      </a:r>
                    </a:p>
                    <a:p>
                      <a:pPr>
                        <a:buFont typeface="Arial" pitchFamily="34" charset="0"/>
                        <a:buChar char="•"/>
                      </a:pPr>
                      <a:r>
                        <a:rPr lang="en-US" sz="700" dirty="0" smtClean="0">
                          <a:latin typeface="+mn-lt"/>
                        </a:rPr>
                        <a:t> Supports improvement </a:t>
                      </a:r>
                      <a:endParaRPr lang="en-US" sz="700" dirty="0">
                        <a:latin typeface="+mn-lt"/>
                      </a:endParaRPr>
                    </a:p>
                  </a:txBody>
                  <a:tcPr marL="88174" marR="88174"/>
                </a:tc>
                <a:tc>
                  <a:txBody>
                    <a:bodyPr/>
                    <a:lstStyle/>
                    <a:p>
                      <a:pPr>
                        <a:buFontTx/>
                        <a:buNone/>
                      </a:pPr>
                      <a:r>
                        <a:rPr lang="en-US" sz="700" baseline="0" dirty="0" smtClean="0">
                          <a:latin typeface="+mn-lt"/>
                        </a:rPr>
                        <a:t>-States have direct access to claims data to monitor expenditures</a:t>
                      </a:r>
                      <a:endParaRPr lang="en-US" sz="700" dirty="0">
                        <a:latin typeface="+mn-lt"/>
                      </a:endParaRPr>
                    </a:p>
                  </a:txBody>
                  <a:tcPr marL="88174" marR="88174"/>
                </a:tc>
                <a:tc>
                  <a:txBody>
                    <a:bodyPr/>
                    <a:lstStyle/>
                    <a:p>
                      <a:pPr>
                        <a:buFontTx/>
                        <a:buChar char="-"/>
                      </a:pPr>
                      <a:r>
                        <a:rPr lang="en-US" sz="700" baseline="0" dirty="0" smtClean="0">
                          <a:latin typeface="+mn-lt"/>
                        </a:rPr>
                        <a:t> Maintaining claims or collecting data alone does not support improvement</a:t>
                      </a:r>
                    </a:p>
                  </a:txBody>
                  <a:tcPr marL="88174" marR="88174"/>
                </a:tc>
              </a:tr>
              <a:tr h="606757">
                <a:tc>
                  <a:txBody>
                    <a:bodyPr/>
                    <a:lstStyle/>
                    <a:p>
                      <a:r>
                        <a:rPr lang="en-US" sz="700" b="1" dirty="0" smtClean="0">
                          <a:latin typeface="+mn-lt"/>
                        </a:rPr>
                        <a:t>Strong Relationships</a:t>
                      </a:r>
                    </a:p>
                    <a:p>
                      <a:pPr>
                        <a:buFont typeface="Arial" pitchFamily="34" charset="0"/>
                        <a:buChar char="•"/>
                      </a:pPr>
                      <a:r>
                        <a:rPr lang="en-US" sz="700" b="0" baseline="0" dirty="0" smtClean="0">
                          <a:latin typeface="+mn-lt"/>
                        </a:rPr>
                        <a:t> </a:t>
                      </a:r>
                      <a:r>
                        <a:rPr lang="en-US" sz="700" dirty="0" smtClean="0">
                          <a:latin typeface="+mn-lt"/>
                        </a:rPr>
                        <a:t>Open and trusting </a:t>
                      </a:r>
                    </a:p>
                    <a:p>
                      <a:pPr>
                        <a:buFont typeface="Arial" pitchFamily="34" charset="0"/>
                        <a:buChar char="•"/>
                      </a:pPr>
                      <a:r>
                        <a:rPr lang="en-US" sz="700" dirty="0" smtClean="0">
                          <a:latin typeface="+mn-lt"/>
                        </a:rPr>
                        <a:t> Accountability</a:t>
                      </a:r>
                      <a:endParaRPr lang="en-US" sz="700" dirty="0">
                        <a:latin typeface="+mn-lt"/>
                      </a:endParaRPr>
                    </a:p>
                  </a:txBody>
                  <a:tcPr marL="88174" marR="88174"/>
                </a:tc>
                <a:tc>
                  <a:txBody>
                    <a:bodyPr/>
                    <a:lstStyle/>
                    <a:p>
                      <a:pPr>
                        <a:buFontTx/>
                        <a:buChar char="-"/>
                      </a:pPr>
                      <a:r>
                        <a:rPr lang="en-US" sz="700" baseline="0" dirty="0" smtClean="0">
                          <a:latin typeface="+mn-lt"/>
                        </a:rPr>
                        <a:t>With significant volume, a state can get the providers’ attention</a:t>
                      </a:r>
                    </a:p>
                    <a:p>
                      <a:pPr>
                        <a:buFontTx/>
                        <a:buChar char="-"/>
                      </a:pPr>
                      <a:r>
                        <a:rPr lang="en-US" sz="700" baseline="0" dirty="0" smtClean="0">
                          <a:latin typeface="+mn-lt"/>
                        </a:rPr>
                        <a:t>When a provider commits, they are typically supportive of serving consumers</a:t>
                      </a:r>
                    </a:p>
                  </a:txBody>
                  <a:tcPr marL="88174" marR="88174"/>
                </a:tc>
                <a:tc>
                  <a:txBody>
                    <a:bodyPr/>
                    <a:lstStyle/>
                    <a:p>
                      <a:pPr>
                        <a:buFontTx/>
                        <a:buChar char="-"/>
                      </a:pPr>
                      <a:r>
                        <a:rPr lang="en-US" sz="700" baseline="0" dirty="0" smtClean="0">
                          <a:latin typeface="+mn-lt"/>
                        </a:rPr>
                        <a:t>Orientation to simply paying for services rather than buying value</a:t>
                      </a:r>
                    </a:p>
                    <a:p>
                      <a:pPr>
                        <a:buFontTx/>
                        <a:buChar char="-"/>
                      </a:pPr>
                      <a:r>
                        <a:rPr lang="en-US" sz="700" baseline="0" dirty="0" smtClean="0">
                          <a:latin typeface="+mn-lt"/>
                        </a:rPr>
                        <a:t>Incentives are not be aligned across stakeholders and therefore, do not necessarily promote harmony</a:t>
                      </a:r>
                    </a:p>
                    <a:p>
                      <a:pPr>
                        <a:buFontTx/>
                        <a:buChar char="-"/>
                      </a:pPr>
                      <a:r>
                        <a:rPr lang="en-US" sz="700" baseline="0" dirty="0" smtClean="0">
                          <a:latin typeface="+mn-lt"/>
                        </a:rPr>
                        <a:t>Hard to get a providers’ attention without significant volume</a:t>
                      </a:r>
                    </a:p>
                    <a:p>
                      <a:pPr>
                        <a:buFontTx/>
                        <a:buChar char="-"/>
                      </a:pPr>
                      <a:r>
                        <a:rPr lang="en-US" sz="700" baseline="0" dirty="0" smtClean="0">
                          <a:latin typeface="+mn-lt"/>
                        </a:rPr>
                        <a:t>Resources to truly manage providers are not there</a:t>
                      </a:r>
                      <a:endParaRPr lang="en-US" sz="700" dirty="0">
                        <a:latin typeface="+mn-lt"/>
                      </a:endParaRPr>
                    </a:p>
                  </a:txBody>
                  <a:tcPr marL="88174" marR="88174"/>
                </a:tc>
              </a:tr>
              <a:tr h="560710">
                <a:tc>
                  <a:txBody>
                    <a:bodyPr/>
                    <a:lstStyle/>
                    <a:p>
                      <a:r>
                        <a:rPr lang="en-US" sz="700" b="1" dirty="0" smtClean="0">
                          <a:latin typeface="+mn-lt"/>
                        </a:rPr>
                        <a:t>Care Management </a:t>
                      </a:r>
                    </a:p>
                    <a:p>
                      <a:pPr>
                        <a:buFont typeface="Arial" pitchFamily="34" charset="0"/>
                        <a:buChar char="•"/>
                      </a:pPr>
                      <a:r>
                        <a:rPr lang="en-US" sz="700" b="0" dirty="0" smtClean="0">
                          <a:latin typeface="+mn-lt"/>
                        </a:rPr>
                        <a:t>Focus on high-cost/high-risk </a:t>
                      </a:r>
                    </a:p>
                    <a:p>
                      <a:pPr>
                        <a:buFont typeface="Arial" pitchFamily="34" charset="0"/>
                        <a:buChar char="•"/>
                      </a:pPr>
                      <a:r>
                        <a:rPr lang="en-US" sz="700" dirty="0" smtClean="0">
                          <a:latin typeface="+mn-lt"/>
                        </a:rPr>
                        <a:t>Integration and</a:t>
                      </a:r>
                      <a:r>
                        <a:rPr lang="en-US" sz="700" baseline="0" dirty="0" smtClean="0">
                          <a:latin typeface="+mn-lt"/>
                        </a:rPr>
                        <a:t> coordination of care dominates</a:t>
                      </a:r>
                      <a:endParaRPr lang="en-US" sz="700" dirty="0">
                        <a:latin typeface="+mn-lt"/>
                      </a:endParaRPr>
                    </a:p>
                  </a:txBody>
                  <a:tcPr marL="88174" marR="88174"/>
                </a:tc>
                <a:tc>
                  <a:txBody>
                    <a:bodyPr/>
                    <a:lstStyle/>
                    <a:p>
                      <a:pPr>
                        <a:buFontTx/>
                        <a:buChar char="-"/>
                      </a:pPr>
                      <a:r>
                        <a:rPr lang="en-US" sz="700" baseline="0" dirty="0" smtClean="0">
                          <a:latin typeface="+mn-lt"/>
                        </a:rPr>
                        <a:t> Limited to Disease or Case Management if provided; limited (additional) expectations on providers</a:t>
                      </a:r>
                      <a:endParaRPr lang="en-US" sz="700" dirty="0">
                        <a:latin typeface="+mn-lt"/>
                      </a:endParaRPr>
                    </a:p>
                  </a:txBody>
                  <a:tcPr marL="88174" marR="88174"/>
                </a:tc>
                <a:tc>
                  <a:txBody>
                    <a:bodyPr/>
                    <a:lstStyle/>
                    <a:p>
                      <a:pPr>
                        <a:buFontTx/>
                        <a:buChar char="-"/>
                      </a:pPr>
                      <a:r>
                        <a:rPr lang="en-US" sz="700" baseline="0" dirty="0" smtClean="0">
                          <a:latin typeface="+mn-lt"/>
                        </a:rPr>
                        <a:t> Cost exposure can dominate in an unmanaged environment</a:t>
                      </a:r>
                    </a:p>
                    <a:p>
                      <a:pPr>
                        <a:buFontTx/>
                        <a:buChar char="-"/>
                      </a:pPr>
                      <a:r>
                        <a:rPr lang="en-US" sz="700" baseline="0" dirty="0" smtClean="0">
                          <a:latin typeface="+mn-lt"/>
                        </a:rPr>
                        <a:t> Lack of attention to outcomes</a:t>
                      </a:r>
                    </a:p>
                    <a:p>
                      <a:pPr>
                        <a:buFontTx/>
                        <a:buChar char="-"/>
                      </a:pPr>
                      <a:r>
                        <a:rPr lang="en-US" sz="700" baseline="0" dirty="0" smtClean="0">
                          <a:latin typeface="+mn-lt"/>
                        </a:rPr>
                        <a:t> Exposure on high-risk clients for both quality and cost</a:t>
                      </a:r>
                    </a:p>
                    <a:p>
                      <a:pPr>
                        <a:buFontTx/>
                        <a:buChar char="-"/>
                      </a:pPr>
                      <a:r>
                        <a:rPr lang="en-US" sz="700" baseline="0" dirty="0" smtClean="0">
                          <a:latin typeface="+mn-lt"/>
                        </a:rPr>
                        <a:t> Not a priority</a:t>
                      </a:r>
                    </a:p>
                  </a:txBody>
                  <a:tcPr marL="88174" marR="88174"/>
                </a:tc>
              </a:tr>
            </a:tbl>
          </a:graphicData>
        </a:graphic>
      </p:graphicFrame>
      <p:sp>
        <p:nvSpPr>
          <p:cNvPr id="2" name="Title 1"/>
          <p:cNvSpPr>
            <a:spLocks noGrp="1"/>
          </p:cNvSpPr>
          <p:nvPr>
            <p:ph type="title"/>
          </p:nvPr>
        </p:nvSpPr>
        <p:spPr>
          <a:xfrm>
            <a:off x="457200" y="0"/>
            <a:ext cx="8229600" cy="566691"/>
          </a:xfrm>
        </p:spPr>
        <p:txBody>
          <a:bodyPr/>
          <a:lstStyle/>
          <a:p>
            <a:pPr eaLnBrk="1" fontAlgn="auto" hangingPunct="1">
              <a:spcAft>
                <a:spcPts val="0"/>
              </a:spcAft>
              <a:defRPr/>
            </a:pPr>
            <a:r>
              <a:rPr lang="en-US" sz="3200" dirty="0" smtClean="0"/>
              <a:t>Analysis: Pure FFS</a:t>
            </a:r>
            <a:endParaRPr lang="en-US" sz="3200" dirty="0"/>
          </a:p>
        </p:txBody>
      </p:sp>
      <p:sp>
        <p:nvSpPr>
          <p:cNvPr id="61441"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1442"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F5A65B4-BD3E-46AF-BA53-87DE8CF761BA}" type="slidenum">
              <a:rPr lang="en-US" smtClean="0">
                <a:cs typeface="Arial" charset="0"/>
              </a:rPr>
              <a:pPr fontAlgn="base">
                <a:spcBef>
                  <a:spcPct val="0"/>
                </a:spcBef>
                <a:spcAft>
                  <a:spcPct val="0"/>
                </a:spcAft>
                <a:defRPr/>
              </a:pPr>
              <a:t>26</a:t>
            </a:fld>
            <a:endParaRPr lang="en-US" dirty="0" smtClean="0">
              <a:cs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152400" y="649288"/>
          <a:ext cx="8839200" cy="5305425"/>
        </p:xfrm>
        <a:graphic>
          <a:graphicData uri="http://schemas.openxmlformats.org/drawingml/2006/table">
            <a:tbl>
              <a:tblPr firstRow="1" bandRow="1">
                <a:tableStyleId>{5C22544A-7EE6-4342-B048-85BDC9FD1C3A}</a:tableStyleId>
              </a:tblPr>
              <a:tblGrid>
                <a:gridCol w="1716349"/>
                <a:gridCol w="3712401"/>
                <a:gridCol w="3410450"/>
              </a:tblGrid>
              <a:tr h="193823">
                <a:tc>
                  <a:txBody>
                    <a:bodyPr/>
                    <a:lstStyle/>
                    <a:p>
                      <a:r>
                        <a:rPr lang="en-US" sz="700" dirty="0" smtClean="0">
                          <a:latin typeface="+mn-lt"/>
                        </a:rPr>
                        <a:t>Criteria Defined for all Models</a:t>
                      </a:r>
                      <a:endParaRPr lang="en-US" sz="700" dirty="0">
                        <a:latin typeface="+mn-lt"/>
                      </a:endParaRPr>
                    </a:p>
                  </a:txBody>
                  <a:tcPr marL="87394" marR="87394"/>
                </a:tc>
                <a:tc>
                  <a:txBody>
                    <a:bodyPr/>
                    <a:lstStyle/>
                    <a:p>
                      <a:pPr algn="ctr"/>
                      <a:r>
                        <a:rPr lang="en-US" sz="700" dirty="0" smtClean="0">
                          <a:latin typeface="+mn-lt"/>
                        </a:rPr>
                        <a:t>Potential Advantages</a:t>
                      </a:r>
                      <a:endParaRPr lang="en-US" sz="700" dirty="0">
                        <a:latin typeface="+mn-lt"/>
                      </a:endParaRPr>
                    </a:p>
                  </a:txBody>
                  <a:tcPr marL="87394" marR="87394"/>
                </a:tc>
                <a:tc>
                  <a:txBody>
                    <a:bodyPr/>
                    <a:lstStyle/>
                    <a:p>
                      <a:pPr algn="ctr"/>
                      <a:r>
                        <a:rPr lang="en-US" sz="700" dirty="0" smtClean="0">
                          <a:latin typeface="+mn-lt"/>
                        </a:rPr>
                        <a:t>Potential Disadvantages</a:t>
                      </a:r>
                      <a:endParaRPr lang="en-US" sz="700" dirty="0">
                        <a:latin typeface="+mn-lt"/>
                      </a:endParaRPr>
                    </a:p>
                  </a:txBody>
                  <a:tcPr marL="87394" marR="87394"/>
                </a:tc>
              </a:tr>
              <a:tr h="715653">
                <a:tc>
                  <a:txBody>
                    <a:bodyPr/>
                    <a:lstStyle/>
                    <a:p>
                      <a:r>
                        <a:rPr lang="en-US" sz="700" b="1" dirty="0" smtClean="0">
                          <a:latin typeface="+mn-lt"/>
                        </a:rPr>
                        <a:t>Value</a:t>
                      </a:r>
                      <a:r>
                        <a:rPr lang="en-US" sz="700" b="1" baseline="0" dirty="0" smtClean="0">
                          <a:latin typeface="+mn-lt"/>
                        </a:rPr>
                        <a:t> </a:t>
                      </a:r>
                    </a:p>
                    <a:p>
                      <a:pPr>
                        <a:buFont typeface="Arial" pitchFamily="34" charset="0"/>
                        <a:buChar char="•"/>
                      </a:pPr>
                      <a:r>
                        <a:rPr lang="en-US" sz="700" baseline="0" dirty="0" smtClean="0">
                          <a:latin typeface="+mn-lt"/>
                        </a:rPr>
                        <a:t>Cost-effective (MLR)</a:t>
                      </a:r>
                    </a:p>
                    <a:p>
                      <a:pPr>
                        <a:buFont typeface="Arial" pitchFamily="34" charset="0"/>
                        <a:buChar char="•"/>
                      </a:pPr>
                      <a:r>
                        <a:rPr lang="en-US" sz="700" baseline="0" dirty="0" smtClean="0">
                          <a:latin typeface="+mn-lt"/>
                        </a:rPr>
                        <a:t>Quality driven with continuous improvement</a:t>
                      </a:r>
                    </a:p>
                  </a:txBody>
                  <a:tcPr marL="87394" marR="87394"/>
                </a:tc>
                <a:tc>
                  <a:txBody>
                    <a:bodyPr/>
                    <a:lstStyle/>
                    <a:p>
                      <a:pPr>
                        <a:buFontTx/>
                        <a:buChar char="-"/>
                      </a:pPr>
                      <a:r>
                        <a:rPr lang="en-US" sz="700" baseline="0" dirty="0" smtClean="0">
                          <a:latin typeface="+mn-lt"/>
                        </a:rPr>
                        <a:t>Delivers value for specific services depending on how the agreement is structured ; generally does not deliver value across the continuum of service</a:t>
                      </a:r>
                    </a:p>
                    <a:p>
                      <a:pPr>
                        <a:buFontTx/>
                        <a:buChar char="-"/>
                      </a:pPr>
                      <a:r>
                        <a:rPr lang="en-US" sz="700" baseline="0" dirty="0" smtClean="0">
                          <a:latin typeface="+mn-lt"/>
                        </a:rPr>
                        <a:t> This approach is well-liked in CT and MA specifically for BH services</a:t>
                      </a:r>
                    </a:p>
                    <a:p>
                      <a:pPr>
                        <a:buFontTx/>
                        <a:buChar char="-"/>
                      </a:pPr>
                      <a:r>
                        <a:rPr lang="en-US" sz="700" baseline="0" dirty="0" smtClean="0">
                          <a:latin typeface="+mn-lt"/>
                        </a:rPr>
                        <a:t> if an ASO is wrapped around a PCCM and the ASO is responsible for linkages  the model could work well</a:t>
                      </a:r>
                    </a:p>
                  </a:txBody>
                  <a:tcPr marL="87394" marR="87394"/>
                </a:tc>
                <a:tc>
                  <a:txBody>
                    <a:bodyPr/>
                    <a:lstStyle/>
                    <a:p>
                      <a:pPr>
                        <a:buFontTx/>
                        <a:buChar char="-"/>
                      </a:pPr>
                      <a:r>
                        <a:rPr lang="en-US" sz="700" baseline="0" dirty="0" smtClean="0">
                          <a:latin typeface="+mn-lt"/>
                        </a:rPr>
                        <a:t> Exposure for cost without value</a:t>
                      </a:r>
                    </a:p>
                    <a:p>
                      <a:pPr>
                        <a:buFontTx/>
                        <a:buChar char="-"/>
                      </a:pPr>
                      <a:r>
                        <a:rPr lang="en-US" sz="700" baseline="0" dirty="0" smtClean="0">
                          <a:latin typeface="+mn-lt"/>
                        </a:rPr>
                        <a:t> Focus on a single service rather than a continuum </a:t>
                      </a:r>
                    </a:p>
                    <a:p>
                      <a:pPr>
                        <a:buFontTx/>
                        <a:buChar char="-"/>
                      </a:pPr>
                      <a:r>
                        <a:rPr lang="en-US" sz="700" baseline="0" dirty="0" smtClean="0">
                          <a:latin typeface="+mn-lt"/>
                        </a:rPr>
                        <a:t> The model does not promote accountability across all services</a:t>
                      </a:r>
                    </a:p>
                    <a:p>
                      <a:pPr>
                        <a:buFontTx/>
                        <a:buChar char="-"/>
                      </a:pPr>
                      <a:r>
                        <a:rPr lang="en-US" sz="700" baseline="0" dirty="0" smtClean="0">
                          <a:latin typeface="+mn-lt"/>
                        </a:rPr>
                        <a:t> Costs cannot be predicted for services (possibly for the specific  ASO-run service but not others)</a:t>
                      </a:r>
                    </a:p>
                    <a:p>
                      <a:pPr>
                        <a:buFontTx/>
                        <a:buChar char="-"/>
                      </a:pPr>
                      <a:r>
                        <a:rPr lang="en-US" sz="700" baseline="0" dirty="0" smtClean="0">
                          <a:latin typeface="+mn-lt"/>
                        </a:rPr>
                        <a:t> Provider rates, hassle factor, etc. are important to get participation and increase access</a:t>
                      </a:r>
                    </a:p>
                    <a:p>
                      <a:pPr>
                        <a:buFontTx/>
                        <a:buChar char="-"/>
                      </a:pPr>
                      <a:r>
                        <a:rPr lang="en-US" sz="700" baseline="0" dirty="0" smtClean="0">
                          <a:latin typeface="+mn-lt"/>
                        </a:rPr>
                        <a:t> Incentives are generally not aligned across the continuum</a:t>
                      </a:r>
                    </a:p>
                  </a:txBody>
                  <a:tcPr marL="87394" marR="87394"/>
                </a:tc>
              </a:tr>
              <a:tr h="715653">
                <a:tc>
                  <a:txBody>
                    <a:bodyPr/>
                    <a:lstStyle/>
                    <a:p>
                      <a:r>
                        <a:rPr lang="en-US" sz="700" b="1" dirty="0" smtClean="0">
                          <a:latin typeface="+mn-lt"/>
                        </a:rPr>
                        <a:t>Consumer Feasibility</a:t>
                      </a:r>
                    </a:p>
                    <a:p>
                      <a:pPr>
                        <a:buFont typeface="Arial" pitchFamily="34" charset="0"/>
                        <a:buChar char="•"/>
                      </a:pPr>
                      <a:r>
                        <a:rPr lang="en-US" sz="700" dirty="0" smtClean="0">
                          <a:latin typeface="+mn-lt"/>
                        </a:rPr>
                        <a:t> Offers access</a:t>
                      </a:r>
                    </a:p>
                    <a:p>
                      <a:pPr>
                        <a:buFont typeface="Arial" pitchFamily="34" charset="0"/>
                        <a:buChar char="•"/>
                      </a:pPr>
                      <a:r>
                        <a:rPr lang="en-US" sz="700" baseline="0" dirty="0" smtClean="0">
                          <a:latin typeface="+mn-lt"/>
                        </a:rPr>
                        <a:t> Offers choice</a:t>
                      </a:r>
                    </a:p>
                    <a:p>
                      <a:pPr>
                        <a:buFont typeface="Arial" pitchFamily="34" charset="0"/>
                        <a:buChar char="•"/>
                      </a:pPr>
                      <a:r>
                        <a:rPr lang="en-US" sz="700" baseline="0" dirty="0" smtClean="0">
                          <a:latin typeface="+mn-lt"/>
                        </a:rPr>
                        <a:t> Offers convenience</a:t>
                      </a:r>
                      <a:endParaRPr lang="en-US" sz="700" dirty="0">
                        <a:latin typeface="+mn-lt"/>
                      </a:endParaRPr>
                    </a:p>
                  </a:txBody>
                  <a:tcPr marL="87394" marR="87394"/>
                </a:tc>
                <a:tc>
                  <a:txBody>
                    <a:bodyPr/>
                    <a:lstStyle/>
                    <a:p>
                      <a:pPr>
                        <a:buFontTx/>
                        <a:buChar char="-"/>
                      </a:pPr>
                      <a:r>
                        <a:rPr lang="en-US" sz="700" dirty="0" smtClean="0">
                          <a:latin typeface="+mn-lt"/>
                        </a:rPr>
                        <a:t> Offers consumers access, choice and control ;</a:t>
                      </a:r>
                      <a:r>
                        <a:rPr lang="en-US" sz="700" baseline="0" dirty="0" smtClean="0">
                          <a:latin typeface="+mn-lt"/>
                        </a:rPr>
                        <a:t> ASO-run service can be more managed but typically other services are unmanaged</a:t>
                      </a:r>
                    </a:p>
                    <a:p>
                      <a:pPr>
                        <a:buFontTx/>
                        <a:buChar char="-"/>
                      </a:pPr>
                      <a:r>
                        <a:rPr lang="en-US" sz="700" baseline="0" dirty="0" smtClean="0">
                          <a:latin typeface="+mn-lt"/>
                        </a:rPr>
                        <a:t> Consumers may view FFS-like system favorably; depends on the specific program</a:t>
                      </a:r>
                    </a:p>
                    <a:p>
                      <a:pPr>
                        <a:buFontTx/>
                        <a:buChar char="-"/>
                      </a:pPr>
                      <a:r>
                        <a:rPr lang="en-US" sz="700" baseline="0" dirty="0" smtClean="0">
                          <a:latin typeface="+mn-lt"/>
                        </a:rPr>
                        <a:t> Has the ability to incorporate case management of high-cost, high-risk cases and/or Disease Management of high-risk patients  for the ASO-run services; however, unlikely to include coordination across all services</a:t>
                      </a:r>
                      <a:endParaRPr lang="en-US" sz="700" dirty="0">
                        <a:latin typeface="+mn-lt"/>
                      </a:endParaRPr>
                    </a:p>
                  </a:txBody>
                  <a:tcPr marL="87394" marR="87394"/>
                </a:tc>
                <a:tc>
                  <a:txBody>
                    <a:bodyPr/>
                    <a:lstStyle/>
                    <a:p>
                      <a:pPr>
                        <a:buFontTx/>
                        <a:buChar char="-"/>
                      </a:pPr>
                      <a:r>
                        <a:rPr lang="en-US" sz="700" dirty="0" smtClean="0">
                          <a:latin typeface="+mn-lt"/>
                        </a:rPr>
                        <a:t>Lack</a:t>
                      </a:r>
                      <a:r>
                        <a:rPr lang="en-US" sz="700" baseline="0" dirty="0" smtClean="0">
                          <a:latin typeface="+mn-lt"/>
                        </a:rPr>
                        <a:t> of care coordination and management for the complete continuum of care</a:t>
                      </a:r>
                    </a:p>
                    <a:p>
                      <a:pPr>
                        <a:buFontTx/>
                        <a:buNone/>
                      </a:pPr>
                      <a:r>
                        <a:rPr lang="en-US" sz="700" dirty="0" smtClean="0">
                          <a:latin typeface="+mn-lt"/>
                        </a:rPr>
                        <a:t> </a:t>
                      </a:r>
                      <a:endParaRPr lang="en-US" sz="700" dirty="0">
                        <a:latin typeface="+mn-lt"/>
                      </a:endParaRPr>
                    </a:p>
                  </a:txBody>
                  <a:tcPr marL="87394" marR="87394"/>
                </a:tc>
              </a:tr>
              <a:tr h="761570">
                <a:tc>
                  <a:txBody>
                    <a:bodyPr/>
                    <a:lstStyle/>
                    <a:p>
                      <a:r>
                        <a:rPr lang="en-US" sz="700" b="1" dirty="0" smtClean="0">
                          <a:latin typeface="+mn-lt"/>
                        </a:rPr>
                        <a:t>Provider Feasibility</a:t>
                      </a:r>
                    </a:p>
                    <a:p>
                      <a:pPr>
                        <a:buFont typeface="Arial" pitchFamily="34" charset="0"/>
                        <a:buChar char="•"/>
                      </a:pPr>
                      <a:r>
                        <a:rPr lang="en-US" sz="700" dirty="0" smtClean="0">
                          <a:latin typeface="+mn-lt"/>
                        </a:rPr>
                        <a:t> Rates are seen as adequate (closer to Medicare is better)</a:t>
                      </a:r>
                    </a:p>
                    <a:p>
                      <a:pPr>
                        <a:buFont typeface="Arial" pitchFamily="34" charset="0"/>
                        <a:buChar char="•"/>
                      </a:pPr>
                      <a:r>
                        <a:rPr lang="en-US" sz="700" dirty="0" smtClean="0">
                          <a:latin typeface="+mn-lt"/>
                        </a:rPr>
                        <a:t> Claim</a:t>
                      </a:r>
                      <a:r>
                        <a:rPr lang="en-US" sz="700" baseline="0" dirty="0" smtClean="0">
                          <a:latin typeface="+mn-lt"/>
                        </a:rPr>
                        <a:t> payment is timely</a:t>
                      </a:r>
                    </a:p>
                    <a:p>
                      <a:pPr>
                        <a:buFont typeface="Arial" pitchFamily="34" charset="0"/>
                        <a:buChar char="•"/>
                      </a:pPr>
                      <a:r>
                        <a:rPr lang="en-US" sz="700" baseline="0" dirty="0" smtClean="0">
                          <a:latin typeface="+mn-lt"/>
                        </a:rPr>
                        <a:t> Low hassle factor</a:t>
                      </a:r>
                      <a:endParaRPr lang="en-US" sz="700" dirty="0">
                        <a:latin typeface="+mn-lt"/>
                      </a:endParaRPr>
                    </a:p>
                  </a:txBody>
                  <a:tcPr marL="87394" marR="87394"/>
                </a:tc>
                <a:tc>
                  <a:txBody>
                    <a:bodyPr/>
                    <a:lstStyle/>
                    <a:p>
                      <a:pPr>
                        <a:buFontTx/>
                        <a:buChar char="-"/>
                      </a:pPr>
                      <a:r>
                        <a:rPr lang="en-US" sz="700" dirty="0" smtClean="0">
                          <a:latin typeface="+mn-lt"/>
                        </a:rPr>
                        <a:t> Can be viewed favorably by providers</a:t>
                      </a:r>
                      <a:r>
                        <a:rPr lang="en-US" sz="700" baseline="0" dirty="0" smtClean="0">
                          <a:latin typeface="+mn-lt"/>
                        </a:rPr>
                        <a:t> , especially if rates are acceptable and the provider serves a high volume of Medicaid consumers</a:t>
                      </a:r>
                    </a:p>
                    <a:p>
                      <a:pPr>
                        <a:buFontTx/>
                        <a:buChar char="-"/>
                      </a:pPr>
                      <a:r>
                        <a:rPr lang="en-US" sz="700" baseline="0" dirty="0" smtClean="0">
                          <a:latin typeface="+mn-lt"/>
                        </a:rPr>
                        <a:t> Provider acceptance depend on the program, climate, etc. </a:t>
                      </a:r>
                    </a:p>
                    <a:p>
                      <a:pPr>
                        <a:buFontTx/>
                        <a:buChar char="-"/>
                      </a:pPr>
                      <a:r>
                        <a:rPr lang="en-US" sz="700" baseline="0" dirty="0" smtClean="0">
                          <a:latin typeface="+mn-lt"/>
                        </a:rPr>
                        <a:t> Provider incentives (e.g. P4P) can be incorporated on top of a FFS system for the specific contracted services that the ASO is managing </a:t>
                      </a:r>
                      <a:endParaRPr lang="en-US" sz="700" dirty="0" smtClean="0">
                        <a:latin typeface="+mn-lt"/>
                      </a:endParaRPr>
                    </a:p>
                    <a:p>
                      <a:pPr>
                        <a:buFontTx/>
                        <a:buNone/>
                      </a:pPr>
                      <a:endParaRPr lang="en-US" sz="700" dirty="0">
                        <a:latin typeface="+mn-lt"/>
                      </a:endParaRPr>
                    </a:p>
                  </a:txBody>
                  <a:tcPr marL="87394" marR="87394"/>
                </a:tc>
                <a:tc>
                  <a:txBody>
                    <a:bodyPr/>
                    <a:lstStyle/>
                    <a:p>
                      <a:pPr>
                        <a:buFontTx/>
                        <a:buChar char="-"/>
                      </a:pPr>
                      <a:r>
                        <a:rPr lang="en-US" sz="700" dirty="0" smtClean="0">
                          <a:latin typeface="+mn-lt"/>
                        </a:rPr>
                        <a:t> ASO-run service can be well</a:t>
                      </a:r>
                      <a:r>
                        <a:rPr lang="en-US" sz="700" baseline="0" dirty="0" smtClean="0">
                          <a:latin typeface="+mn-lt"/>
                        </a:rPr>
                        <a:t> managed but other areas are not attended to</a:t>
                      </a:r>
                    </a:p>
                    <a:p>
                      <a:pPr>
                        <a:buFontTx/>
                        <a:buChar char="-"/>
                      </a:pPr>
                      <a:r>
                        <a:rPr lang="en-US" sz="700" baseline="0" dirty="0" smtClean="0">
                          <a:latin typeface="+mn-lt"/>
                        </a:rPr>
                        <a:t> FFS rates must be adequate</a:t>
                      </a:r>
                      <a:endParaRPr lang="en-US" sz="700" dirty="0" smtClean="0">
                        <a:latin typeface="+mn-lt"/>
                      </a:endParaRPr>
                    </a:p>
                  </a:txBody>
                  <a:tcPr marL="87394" marR="87394"/>
                </a:tc>
              </a:tr>
              <a:tr h="820019">
                <a:tc>
                  <a:txBody>
                    <a:bodyPr/>
                    <a:lstStyle/>
                    <a:p>
                      <a:r>
                        <a:rPr lang="en-US" sz="700" b="1" dirty="0" smtClean="0">
                          <a:latin typeface="+mn-lt"/>
                        </a:rPr>
                        <a:t>Payor Feasibility</a:t>
                      </a:r>
                    </a:p>
                    <a:p>
                      <a:pPr>
                        <a:buFont typeface="Arial" pitchFamily="34" charset="0"/>
                        <a:buChar char="•"/>
                      </a:pPr>
                      <a:r>
                        <a:rPr lang="en-US" sz="700" baseline="0" dirty="0" smtClean="0">
                          <a:latin typeface="+mn-lt"/>
                        </a:rPr>
                        <a:t>Levers to manage</a:t>
                      </a:r>
                      <a:r>
                        <a:rPr lang="en-US" sz="700" dirty="0" smtClean="0">
                          <a:latin typeface="+mn-lt"/>
                        </a:rPr>
                        <a:t> </a:t>
                      </a:r>
                    </a:p>
                    <a:p>
                      <a:pPr>
                        <a:buFont typeface="Arial" pitchFamily="34" charset="0"/>
                        <a:buChar char="•"/>
                      </a:pPr>
                      <a:r>
                        <a:rPr lang="en-US" sz="700" baseline="0" dirty="0" smtClean="0">
                          <a:latin typeface="+mn-lt"/>
                        </a:rPr>
                        <a:t> Need resources</a:t>
                      </a:r>
                    </a:p>
                    <a:p>
                      <a:pPr>
                        <a:buFont typeface="Arial" pitchFamily="34" charset="0"/>
                        <a:buChar char="•"/>
                      </a:pPr>
                      <a:r>
                        <a:rPr lang="en-US" sz="700" dirty="0" smtClean="0">
                          <a:latin typeface="+mn-lt"/>
                        </a:rPr>
                        <a:t> Offers</a:t>
                      </a:r>
                      <a:r>
                        <a:rPr lang="en-US" sz="700" baseline="0" dirty="0" smtClean="0">
                          <a:latin typeface="+mn-lt"/>
                        </a:rPr>
                        <a:t> access to care</a:t>
                      </a:r>
                      <a:endParaRPr lang="en-US" sz="700" dirty="0" smtClean="0">
                        <a:latin typeface="+mn-lt"/>
                      </a:endParaRPr>
                    </a:p>
                    <a:p>
                      <a:pPr>
                        <a:buFont typeface="Arial" pitchFamily="34" charset="0"/>
                        <a:buChar char="•"/>
                      </a:pPr>
                      <a:r>
                        <a:rPr lang="en-US" sz="700" dirty="0" smtClean="0">
                          <a:latin typeface="+mn-lt"/>
                        </a:rPr>
                        <a:t>Affordable</a:t>
                      </a:r>
                      <a:endParaRPr lang="en-US" sz="700" baseline="0" dirty="0" smtClean="0">
                        <a:latin typeface="+mn-lt"/>
                      </a:endParaRPr>
                    </a:p>
                    <a:p>
                      <a:pPr>
                        <a:buFont typeface="Arial" pitchFamily="34" charset="0"/>
                        <a:buChar char="•"/>
                      </a:pPr>
                      <a:r>
                        <a:rPr lang="en-US" sz="700" baseline="0" dirty="0" smtClean="0">
                          <a:latin typeface="+mn-lt"/>
                        </a:rPr>
                        <a:t> Delivers quality </a:t>
                      </a:r>
                      <a:endParaRPr lang="en-US" sz="700" dirty="0" smtClean="0">
                        <a:latin typeface="+mn-lt"/>
                      </a:endParaRPr>
                    </a:p>
                    <a:p>
                      <a:pPr>
                        <a:buFont typeface="Arial" pitchFamily="34" charset="0"/>
                        <a:buChar char="•"/>
                      </a:pPr>
                      <a:r>
                        <a:rPr lang="en-US" sz="700" dirty="0" smtClean="0">
                          <a:latin typeface="+mn-lt"/>
                        </a:rPr>
                        <a:t> Stakeholder acceptability</a:t>
                      </a:r>
                      <a:endParaRPr lang="en-US" sz="700" baseline="0" dirty="0" smtClean="0">
                        <a:latin typeface="+mn-lt"/>
                      </a:endParaRPr>
                    </a:p>
                  </a:txBody>
                  <a:tcPr marL="87394" marR="87394"/>
                </a:tc>
                <a:tc>
                  <a:txBody>
                    <a:bodyPr/>
                    <a:lstStyle/>
                    <a:p>
                      <a:pPr>
                        <a:buFontTx/>
                        <a:buChar char="-"/>
                      </a:pPr>
                      <a:r>
                        <a:rPr lang="en-US" sz="700" dirty="0" smtClean="0">
                          <a:latin typeface="+mn-lt"/>
                        </a:rPr>
                        <a:t> Ability</a:t>
                      </a:r>
                      <a:r>
                        <a:rPr lang="en-US" sz="700" baseline="0" dirty="0" smtClean="0">
                          <a:latin typeface="+mn-lt"/>
                        </a:rPr>
                        <a:t> to leave non-managed care clients, duals, etc in FFS</a:t>
                      </a:r>
                      <a:endParaRPr lang="en-US" sz="700" dirty="0" smtClean="0">
                        <a:latin typeface="+mn-lt"/>
                      </a:endParaRPr>
                    </a:p>
                    <a:p>
                      <a:pPr>
                        <a:buFontTx/>
                        <a:buChar char="-"/>
                      </a:pPr>
                      <a:r>
                        <a:rPr lang="en-US" sz="700" dirty="0" smtClean="0">
                          <a:latin typeface="+mn-lt"/>
                        </a:rPr>
                        <a:t> Offers accessibility in </a:t>
                      </a:r>
                      <a:r>
                        <a:rPr lang="en-US" sz="700" baseline="0" dirty="0" smtClean="0">
                          <a:latin typeface="+mn-lt"/>
                        </a:rPr>
                        <a:t>rural areas that lack managed care presence</a:t>
                      </a:r>
                    </a:p>
                    <a:p>
                      <a:pPr>
                        <a:buFontTx/>
                        <a:buChar char="-"/>
                      </a:pPr>
                      <a:r>
                        <a:rPr lang="en-US" sz="700" baseline="0" dirty="0" smtClean="0">
                          <a:latin typeface="+mn-lt"/>
                        </a:rPr>
                        <a:t> Fewer resources and effort required to manage than a robust PCCM</a:t>
                      </a:r>
                    </a:p>
                    <a:p>
                      <a:pPr>
                        <a:buFontTx/>
                        <a:buChar char="-"/>
                      </a:pPr>
                      <a:r>
                        <a:rPr lang="en-US" sz="700" baseline="0" dirty="0" smtClean="0">
                          <a:latin typeface="+mn-lt"/>
                        </a:rPr>
                        <a:t> Supports rural and urban areas</a:t>
                      </a:r>
                    </a:p>
                  </a:txBody>
                  <a:tcPr marL="87394" marR="87394"/>
                </a:tc>
                <a:tc>
                  <a:txBody>
                    <a:bodyPr/>
                    <a:lstStyle/>
                    <a:p>
                      <a:pPr marL="0" marR="0" indent="0" algn="l" defTabSz="914400" rtl="0" eaLnBrk="1" fontAlgn="auto" latinLnBrk="0" hangingPunct="1">
                        <a:lnSpc>
                          <a:spcPct val="100000"/>
                        </a:lnSpc>
                        <a:spcBef>
                          <a:spcPts val="0"/>
                        </a:spcBef>
                        <a:spcAft>
                          <a:spcPts val="0"/>
                        </a:spcAft>
                        <a:buClrTx/>
                        <a:buSzTx/>
                        <a:buFontTx/>
                        <a:buChar char="-"/>
                        <a:tabLst/>
                        <a:defRPr/>
                      </a:pPr>
                      <a:r>
                        <a:rPr lang="en-US" sz="700" baseline="0" dirty="0" smtClean="0">
                          <a:latin typeface="+mn-lt"/>
                        </a:rPr>
                        <a:t>Orientation to managing the ASO run service but not other services</a:t>
                      </a:r>
                    </a:p>
                    <a:p>
                      <a:pPr>
                        <a:buFontTx/>
                        <a:buChar char="-"/>
                      </a:pPr>
                      <a:r>
                        <a:rPr lang="en-US" sz="700" dirty="0" smtClean="0">
                          <a:latin typeface="+mn-lt"/>
                        </a:rPr>
                        <a:t>Cost exposure</a:t>
                      </a:r>
                    </a:p>
                    <a:p>
                      <a:pPr>
                        <a:buFontTx/>
                        <a:buChar char="-"/>
                      </a:pPr>
                      <a:r>
                        <a:rPr lang="en-US" sz="700" dirty="0" smtClean="0">
                          <a:latin typeface="+mn-lt"/>
                        </a:rPr>
                        <a:t>Difficult</a:t>
                      </a:r>
                      <a:r>
                        <a:rPr lang="en-US" sz="700" baseline="0" dirty="0" smtClean="0">
                          <a:latin typeface="+mn-lt"/>
                        </a:rPr>
                        <a:t> for providers to</a:t>
                      </a:r>
                      <a:r>
                        <a:rPr lang="en-US" sz="700" dirty="0" smtClean="0">
                          <a:latin typeface="+mn-lt"/>
                        </a:rPr>
                        <a:t> manage  across the continuum</a:t>
                      </a:r>
                    </a:p>
                  </a:txBody>
                  <a:tcPr marL="87394" marR="87394"/>
                </a:tc>
              </a:tr>
              <a:tr h="715653">
                <a:tc>
                  <a:txBody>
                    <a:bodyPr/>
                    <a:lstStyle/>
                    <a:p>
                      <a:r>
                        <a:rPr lang="en-US" sz="700" b="1" dirty="0" smtClean="0">
                          <a:latin typeface="+mn-lt"/>
                        </a:rPr>
                        <a:t>Data</a:t>
                      </a:r>
                    </a:p>
                    <a:p>
                      <a:pPr>
                        <a:buFont typeface="Arial" pitchFamily="34" charset="0"/>
                        <a:buChar char="•"/>
                      </a:pPr>
                      <a:r>
                        <a:rPr lang="en-US" sz="700" dirty="0" smtClean="0">
                          <a:latin typeface="+mn-lt"/>
                        </a:rPr>
                        <a:t> Timely</a:t>
                      </a:r>
                    </a:p>
                    <a:p>
                      <a:pPr>
                        <a:buFont typeface="Arial" pitchFamily="34" charset="0"/>
                        <a:buChar char="•"/>
                      </a:pPr>
                      <a:r>
                        <a:rPr lang="en-US" sz="700" dirty="0" smtClean="0">
                          <a:latin typeface="+mn-lt"/>
                        </a:rPr>
                        <a:t> Transparent </a:t>
                      </a:r>
                    </a:p>
                    <a:p>
                      <a:pPr>
                        <a:buFont typeface="Arial" pitchFamily="34" charset="0"/>
                        <a:buChar char="•"/>
                      </a:pPr>
                      <a:r>
                        <a:rPr lang="en-US" sz="700" baseline="0" dirty="0" smtClean="0">
                          <a:latin typeface="+mn-lt"/>
                        </a:rPr>
                        <a:t> A</a:t>
                      </a:r>
                      <a:r>
                        <a:rPr lang="en-US" sz="700" dirty="0" smtClean="0">
                          <a:latin typeface="+mn-lt"/>
                        </a:rPr>
                        <a:t>ccessible</a:t>
                      </a:r>
                    </a:p>
                    <a:p>
                      <a:pPr>
                        <a:buFont typeface="Arial" pitchFamily="34" charset="0"/>
                        <a:buChar char="•"/>
                      </a:pPr>
                      <a:r>
                        <a:rPr lang="en-US" sz="700" dirty="0" smtClean="0">
                          <a:latin typeface="+mn-lt"/>
                        </a:rPr>
                        <a:t> Credible </a:t>
                      </a:r>
                    </a:p>
                    <a:p>
                      <a:pPr>
                        <a:buFont typeface="Arial" pitchFamily="34" charset="0"/>
                        <a:buChar char="•"/>
                      </a:pPr>
                      <a:r>
                        <a:rPr lang="en-US" sz="700" dirty="0" smtClean="0">
                          <a:latin typeface="+mn-lt"/>
                        </a:rPr>
                        <a:t> Supports improvement </a:t>
                      </a:r>
                      <a:endParaRPr lang="en-US" sz="700" dirty="0">
                        <a:latin typeface="+mn-lt"/>
                      </a:endParaRPr>
                    </a:p>
                  </a:txBody>
                  <a:tcPr marL="87394" marR="87394"/>
                </a:tc>
                <a:tc>
                  <a:txBody>
                    <a:bodyPr/>
                    <a:lstStyle/>
                    <a:p>
                      <a:pPr>
                        <a:buFontTx/>
                        <a:buNone/>
                      </a:pPr>
                      <a:r>
                        <a:rPr lang="en-US" sz="700" baseline="0" dirty="0" smtClean="0">
                          <a:latin typeface="+mn-lt"/>
                        </a:rPr>
                        <a:t>-States can develop strong improvement efforts for the ASO-run service</a:t>
                      </a:r>
                    </a:p>
                    <a:p>
                      <a:pPr>
                        <a:buFontTx/>
                        <a:buNone/>
                      </a:pPr>
                      <a:r>
                        <a:rPr lang="en-US" sz="700" baseline="0" dirty="0" smtClean="0">
                          <a:latin typeface="+mn-lt"/>
                        </a:rPr>
                        <a:t>- States have direct access to claims data to monitor expenditures</a:t>
                      </a:r>
                      <a:endParaRPr lang="en-US" sz="700" dirty="0">
                        <a:latin typeface="+mn-lt"/>
                      </a:endParaRPr>
                    </a:p>
                  </a:txBody>
                  <a:tcPr marL="87394" marR="87394"/>
                </a:tc>
                <a:tc>
                  <a:txBody>
                    <a:bodyPr/>
                    <a:lstStyle/>
                    <a:p>
                      <a:pPr>
                        <a:buFontTx/>
                        <a:buChar char="-"/>
                      </a:pPr>
                      <a:r>
                        <a:rPr lang="en-US" sz="700" baseline="0" dirty="0" smtClean="0">
                          <a:latin typeface="+mn-lt"/>
                        </a:rPr>
                        <a:t> The state can manage the ASO-run service with data but integrating  or managing care across the continuum is challenging if the ASO is managing a specific services rather than the continuum of care</a:t>
                      </a:r>
                    </a:p>
                    <a:p>
                      <a:pPr>
                        <a:buFontTx/>
                        <a:buChar char="-"/>
                      </a:pPr>
                      <a:r>
                        <a:rPr lang="en-US" sz="700" baseline="0" dirty="0" smtClean="0">
                          <a:latin typeface="+mn-lt"/>
                        </a:rPr>
                        <a:t> Maintaining claims or collecting data alone does not support improvement</a:t>
                      </a:r>
                    </a:p>
                  </a:txBody>
                  <a:tcPr marL="87394" marR="87394"/>
                </a:tc>
              </a:tr>
              <a:tr h="567715">
                <a:tc>
                  <a:txBody>
                    <a:bodyPr/>
                    <a:lstStyle/>
                    <a:p>
                      <a:r>
                        <a:rPr lang="en-US" sz="700" b="1" dirty="0" smtClean="0">
                          <a:latin typeface="+mn-lt"/>
                        </a:rPr>
                        <a:t>Strong Relationships</a:t>
                      </a:r>
                    </a:p>
                    <a:p>
                      <a:pPr>
                        <a:buFont typeface="Arial" pitchFamily="34" charset="0"/>
                        <a:buChar char="•"/>
                      </a:pPr>
                      <a:r>
                        <a:rPr lang="en-US" sz="700" b="0" baseline="0" dirty="0" smtClean="0">
                          <a:latin typeface="+mn-lt"/>
                        </a:rPr>
                        <a:t> </a:t>
                      </a:r>
                      <a:r>
                        <a:rPr lang="en-US" sz="700" dirty="0" smtClean="0">
                          <a:latin typeface="+mn-lt"/>
                        </a:rPr>
                        <a:t>Open and trusting </a:t>
                      </a:r>
                    </a:p>
                    <a:p>
                      <a:pPr>
                        <a:buFont typeface="Arial" pitchFamily="34" charset="0"/>
                        <a:buChar char="•"/>
                      </a:pPr>
                      <a:r>
                        <a:rPr lang="en-US" sz="700" dirty="0" smtClean="0">
                          <a:latin typeface="+mn-lt"/>
                        </a:rPr>
                        <a:t> Accountability</a:t>
                      </a:r>
                      <a:endParaRPr lang="en-US" sz="700" dirty="0">
                        <a:latin typeface="+mn-lt"/>
                      </a:endParaRPr>
                    </a:p>
                  </a:txBody>
                  <a:tcPr marL="87394" marR="87394"/>
                </a:tc>
                <a:tc>
                  <a:txBody>
                    <a:bodyPr/>
                    <a:lstStyle/>
                    <a:p>
                      <a:pPr>
                        <a:buFontTx/>
                        <a:buChar char="-"/>
                      </a:pPr>
                      <a:r>
                        <a:rPr lang="en-US" sz="700" baseline="0" dirty="0" smtClean="0">
                          <a:latin typeface="+mn-lt"/>
                        </a:rPr>
                        <a:t>With significant volume, a state can get the providers’ attention</a:t>
                      </a:r>
                    </a:p>
                  </a:txBody>
                  <a:tcPr marL="87394" marR="87394"/>
                </a:tc>
                <a:tc>
                  <a:txBody>
                    <a:bodyPr/>
                    <a:lstStyle/>
                    <a:p>
                      <a:pPr>
                        <a:buFontTx/>
                        <a:buChar char="-"/>
                      </a:pPr>
                      <a:r>
                        <a:rPr lang="en-US" sz="700" baseline="0" dirty="0" smtClean="0">
                          <a:latin typeface="+mn-lt"/>
                        </a:rPr>
                        <a:t>Hard to get a providers’ attention without significant volume</a:t>
                      </a:r>
                    </a:p>
                    <a:p>
                      <a:pPr>
                        <a:buFontTx/>
                        <a:buChar char="-"/>
                      </a:pPr>
                      <a:r>
                        <a:rPr lang="en-US" sz="700" baseline="0" dirty="0" smtClean="0">
                          <a:latin typeface="+mn-lt"/>
                        </a:rPr>
                        <a:t>Resources to manage providers would tend to be limited to the ASO-run service but not the full continuum of care</a:t>
                      </a:r>
                      <a:endParaRPr lang="en-US" sz="700" dirty="0">
                        <a:latin typeface="+mn-lt"/>
                      </a:endParaRPr>
                    </a:p>
                  </a:txBody>
                  <a:tcPr marL="87394" marR="87394"/>
                </a:tc>
              </a:tr>
              <a:tr h="532106">
                <a:tc>
                  <a:txBody>
                    <a:bodyPr/>
                    <a:lstStyle/>
                    <a:p>
                      <a:r>
                        <a:rPr lang="en-US" sz="700" b="1" dirty="0" smtClean="0">
                          <a:latin typeface="+mn-lt"/>
                        </a:rPr>
                        <a:t>Care Management </a:t>
                      </a:r>
                    </a:p>
                    <a:p>
                      <a:pPr>
                        <a:buFont typeface="Arial" pitchFamily="34" charset="0"/>
                        <a:buChar char="•"/>
                      </a:pPr>
                      <a:r>
                        <a:rPr lang="en-US" sz="700" b="0" dirty="0" smtClean="0">
                          <a:latin typeface="+mn-lt"/>
                        </a:rPr>
                        <a:t>Focus on high-cost/high-risk </a:t>
                      </a:r>
                    </a:p>
                    <a:p>
                      <a:pPr>
                        <a:buFont typeface="Arial" pitchFamily="34" charset="0"/>
                        <a:buChar char="•"/>
                      </a:pPr>
                      <a:r>
                        <a:rPr lang="en-US" sz="700" dirty="0" smtClean="0">
                          <a:latin typeface="+mn-lt"/>
                        </a:rPr>
                        <a:t>Integration and</a:t>
                      </a:r>
                      <a:r>
                        <a:rPr lang="en-US" sz="700" baseline="0" dirty="0" smtClean="0">
                          <a:latin typeface="+mn-lt"/>
                        </a:rPr>
                        <a:t> coordination of care dominates</a:t>
                      </a:r>
                      <a:endParaRPr lang="en-US" sz="700" dirty="0">
                        <a:latin typeface="+mn-lt"/>
                      </a:endParaRPr>
                    </a:p>
                  </a:txBody>
                  <a:tcPr marL="87394" marR="87394"/>
                </a:tc>
                <a:tc>
                  <a:txBody>
                    <a:bodyPr/>
                    <a:lstStyle/>
                    <a:p>
                      <a:pPr>
                        <a:buFontTx/>
                        <a:buChar char="-"/>
                      </a:pPr>
                      <a:r>
                        <a:rPr lang="en-US" sz="700" baseline="0" dirty="0" smtClean="0">
                          <a:latin typeface="+mn-lt"/>
                        </a:rPr>
                        <a:t> Limited to Disease or Case Management if provided; limited (additional) expectations on providers</a:t>
                      </a:r>
                      <a:endParaRPr lang="en-US" sz="700" dirty="0">
                        <a:latin typeface="+mn-lt"/>
                      </a:endParaRPr>
                    </a:p>
                  </a:txBody>
                  <a:tcPr marL="87394" marR="87394"/>
                </a:tc>
                <a:tc>
                  <a:txBody>
                    <a:bodyPr/>
                    <a:lstStyle/>
                    <a:p>
                      <a:pPr>
                        <a:buFontTx/>
                        <a:buChar char="-"/>
                      </a:pPr>
                      <a:r>
                        <a:rPr lang="en-US" sz="700" dirty="0" smtClean="0">
                          <a:latin typeface="+mn-lt"/>
                        </a:rPr>
                        <a:t> Poor</a:t>
                      </a:r>
                      <a:r>
                        <a:rPr lang="en-US" sz="700" baseline="0" dirty="0" smtClean="0">
                          <a:latin typeface="+mn-lt"/>
                        </a:rPr>
                        <a:t> outcomes and cost exposure can dominate in an unmanaged environment</a:t>
                      </a:r>
                    </a:p>
                    <a:p>
                      <a:pPr>
                        <a:buFontTx/>
                        <a:buChar char="-"/>
                      </a:pPr>
                      <a:r>
                        <a:rPr lang="en-US" sz="700" baseline="0" dirty="0" smtClean="0">
                          <a:latin typeface="+mn-lt"/>
                        </a:rPr>
                        <a:t> Exposure on high-risk clients depends on what service the ASO is managing and how services are paid; it depends</a:t>
                      </a:r>
                    </a:p>
                    <a:p>
                      <a:pPr>
                        <a:buFontTx/>
                        <a:buChar char="-"/>
                      </a:pPr>
                      <a:r>
                        <a:rPr lang="en-US" sz="700" baseline="0" dirty="0" smtClean="0">
                          <a:latin typeface="+mn-lt"/>
                        </a:rPr>
                        <a:t> Priority on the ASO-run service within a broader benefit package</a:t>
                      </a:r>
                    </a:p>
                  </a:txBody>
                  <a:tcPr marL="87394" marR="87394"/>
                </a:tc>
              </a:tr>
            </a:tbl>
          </a:graphicData>
        </a:graphic>
      </p:graphicFrame>
      <p:sp>
        <p:nvSpPr>
          <p:cNvPr id="2" name="Title 1"/>
          <p:cNvSpPr>
            <a:spLocks noGrp="1"/>
          </p:cNvSpPr>
          <p:nvPr>
            <p:ph type="title"/>
          </p:nvPr>
        </p:nvSpPr>
        <p:spPr>
          <a:xfrm>
            <a:off x="528222" y="108012"/>
            <a:ext cx="8229600" cy="513425"/>
          </a:xfrm>
        </p:spPr>
        <p:txBody>
          <a:bodyPr/>
          <a:lstStyle/>
          <a:p>
            <a:pPr eaLnBrk="1" fontAlgn="auto" hangingPunct="1">
              <a:spcAft>
                <a:spcPts val="0"/>
              </a:spcAft>
              <a:defRPr/>
            </a:pPr>
            <a:r>
              <a:rPr lang="en-US" sz="3200" dirty="0" smtClean="0"/>
              <a:t>Analysis: ASO</a:t>
            </a:r>
            <a:endParaRPr lang="en-US" sz="3200" dirty="0"/>
          </a:p>
        </p:txBody>
      </p:sp>
      <p:sp>
        <p:nvSpPr>
          <p:cNvPr id="61441"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1442"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4D67AA5A-3943-4DD6-A8AF-B96EACAE4D5E}" type="slidenum">
              <a:rPr lang="en-US" smtClean="0">
                <a:cs typeface="Arial" charset="0"/>
              </a:rPr>
              <a:pPr fontAlgn="base">
                <a:spcBef>
                  <a:spcPct val="0"/>
                </a:spcBef>
                <a:spcAft>
                  <a:spcPct val="0"/>
                </a:spcAft>
                <a:defRPr/>
              </a:pPr>
              <a:t>27</a:t>
            </a:fld>
            <a:endParaRPr lang="en-US" dirty="0" smtClean="0">
              <a:cs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152400" y="566738"/>
          <a:ext cx="8839200" cy="5551487"/>
        </p:xfrm>
        <a:graphic>
          <a:graphicData uri="http://schemas.openxmlformats.org/drawingml/2006/table">
            <a:tbl>
              <a:tblPr firstRow="1" bandRow="1">
                <a:tableStyleId>{5C22544A-7EE6-4342-B048-85BDC9FD1C3A}</a:tableStyleId>
              </a:tblPr>
              <a:tblGrid>
                <a:gridCol w="1352939"/>
                <a:gridCol w="3901808"/>
                <a:gridCol w="3584453"/>
              </a:tblGrid>
              <a:tr h="303674">
                <a:tc>
                  <a:txBody>
                    <a:bodyPr/>
                    <a:lstStyle/>
                    <a:p>
                      <a:r>
                        <a:rPr lang="en-US" sz="700" dirty="0" smtClean="0">
                          <a:latin typeface="+mn-lt"/>
                        </a:rPr>
                        <a:t>Criteria Defined for All Models</a:t>
                      </a:r>
                      <a:endParaRPr lang="en-US" sz="700" dirty="0">
                        <a:latin typeface="+mn-lt"/>
                      </a:endParaRPr>
                    </a:p>
                  </a:txBody>
                  <a:tcPr marL="85874" marR="85874"/>
                </a:tc>
                <a:tc>
                  <a:txBody>
                    <a:bodyPr/>
                    <a:lstStyle/>
                    <a:p>
                      <a:pPr algn="ctr"/>
                      <a:r>
                        <a:rPr lang="en-US" sz="700" dirty="0" smtClean="0">
                          <a:latin typeface="+mn-lt"/>
                        </a:rPr>
                        <a:t>Potential Advantages</a:t>
                      </a:r>
                      <a:endParaRPr lang="en-US" sz="700" dirty="0">
                        <a:latin typeface="+mn-lt"/>
                      </a:endParaRPr>
                    </a:p>
                  </a:txBody>
                  <a:tcPr marL="85874" marR="85874"/>
                </a:tc>
                <a:tc>
                  <a:txBody>
                    <a:bodyPr/>
                    <a:lstStyle/>
                    <a:p>
                      <a:pPr algn="ctr"/>
                      <a:r>
                        <a:rPr lang="en-US" sz="700" dirty="0" smtClean="0">
                          <a:latin typeface="+mn-lt"/>
                        </a:rPr>
                        <a:t>Potential Disadvantages</a:t>
                      </a:r>
                      <a:endParaRPr lang="en-US" sz="700" dirty="0">
                        <a:latin typeface="+mn-lt"/>
                      </a:endParaRPr>
                    </a:p>
                  </a:txBody>
                  <a:tcPr marL="85874" marR="85874"/>
                </a:tc>
              </a:tr>
              <a:tr h="835102">
                <a:tc>
                  <a:txBody>
                    <a:bodyPr/>
                    <a:lstStyle/>
                    <a:p>
                      <a:r>
                        <a:rPr lang="en-US" sz="700" b="1" dirty="0" smtClean="0">
                          <a:latin typeface="+mn-lt"/>
                        </a:rPr>
                        <a:t>Value</a:t>
                      </a:r>
                      <a:r>
                        <a:rPr lang="en-US" sz="700" b="1" baseline="0" dirty="0" smtClean="0">
                          <a:latin typeface="+mn-lt"/>
                        </a:rPr>
                        <a:t> </a:t>
                      </a:r>
                    </a:p>
                    <a:p>
                      <a:pPr>
                        <a:buFont typeface="Arial" pitchFamily="34" charset="0"/>
                        <a:buChar char="•"/>
                      </a:pPr>
                      <a:r>
                        <a:rPr lang="en-US" sz="700" baseline="0" dirty="0" smtClean="0">
                          <a:latin typeface="+mn-lt"/>
                        </a:rPr>
                        <a:t>Cost-effective (MLR)</a:t>
                      </a:r>
                    </a:p>
                    <a:p>
                      <a:pPr>
                        <a:buFont typeface="Arial" pitchFamily="34" charset="0"/>
                        <a:buChar char="•"/>
                      </a:pPr>
                      <a:r>
                        <a:rPr lang="en-US" sz="700" baseline="0" dirty="0" smtClean="0">
                          <a:latin typeface="+mn-lt"/>
                        </a:rPr>
                        <a:t>Quality driven with continuous improvement</a:t>
                      </a:r>
                    </a:p>
                  </a:txBody>
                  <a:tcPr marL="85874" marR="85874"/>
                </a:tc>
                <a:tc>
                  <a:txBody>
                    <a:bodyPr/>
                    <a:lstStyle/>
                    <a:p>
                      <a:pPr>
                        <a:buFontTx/>
                        <a:buChar char="-"/>
                      </a:pPr>
                      <a:r>
                        <a:rPr lang="en-US" sz="700" dirty="0" smtClean="0">
                          <a:latin typeface="+mn-lt"/>
                        </a:rPr>
                        <a:t> Can</a:t>
                      </a:r>
                      <a:r>
                        <a:rPr lang="en-US" sz="700" baseline="0" dirty="0" smtClean="0">
                          <a:latin typeface="+mn-lt"/>
                        </a:rPr>
                        <a:t> </a:t>
                      </a:r>
                      <a:r>
                        <a:rPr lang="en-US" sz="700" dirty="0" smtClean="0">
                          <a:latin typeface="+mn-lt"/>
                        </a:rPr>
                        <a:t>deliver cost/quality</a:t>
                      </a:r>
                      <a:r>
                        <a:rPr lang="en-US" sz="700" baseline="0" dirty="0" smtClean="0">
                          <a:latin typeface="+mn-lt"/>
                        </a:rPr>
                        <a:t> value but strong, effective management is key </a:t>
                      </a:r>
                    </a:p>
                    <a:p>
                      <a:pPr>
                        <a:buFontTx/>
                        <a:buChar char="-"/>
                      </a:pPr>
                      <a:r>
                        <a:rPr lang="en-US" sz="700" baseline="0" dirty="0" smtClean="0">
                          <a:latin typeface="+mn-lt"/>
                        </a:rPr>
                        <a:t> Costs can be predicted (to the extent that enrollment is known)</a:t>
                      </a:r>
                    </a:p>
                    <a:p>
                      <a:pPr>
                        <a:buFontTx/>
                        <a:buChar char="-"/>
                      </a:pPr>
                      <a:r>
                        <a:rPr lang="en-US" sz="700" baseline="0" dirty="0" smtClean="0">
                          <a:latin typeface="+mn-lt"/>
                        </a:rPr>
                        <a:t>Continuous improvement approach is possible with monitoring and strong relationship management</a:t>
                      </a:r>
                    </a:p>
                    <a:p>
                      <a:pPr>
                        <a:buFontTx/>
                        <a:buChar char="-"/>
                      </a:pPr>
                      <a:r>
                        <a:rPr lang="en-US" sz="700" baseline="0" dirty="0" smtClean="0">
                          <a:latin typeface="+mn-lt"/>
                        </a:rPr>
                        <a:t>Contract “levers” support value-based purchasing</a:t>
                      </a:r>
                    </a:p>
                    <a:p>
                      <a:pPr>
                        <a:buFontTx/>
                        <a:buChar char="-"/>
                      </a:pPr>
                      <a:r>
                        <a:rPr lang="en-US" sz="700" baseline="0" dirty="0" smtClean="0">
                          <a:latin typeface="+mn-lt"/>
                        </a:rPr>
                        <a:t> Enhanced by medical homes (in combination with alignment of financial incentives at the plan or provider level) </a:t>
                      </a:r>
                      <a:endParaRPr lang="en-US" sz="700" dirty="0">
                        <a:latin typeface="+mn-lt"/>
                      </a:endParaRPr>
                    </a:p>
                  </a:txBody>
                  <a:tcPr marL="85874" marR="85874"/>
                </a:tc>
                <a:tc>
                  <a:txBody>
                    <a:bodyPr/>
                    <a:lstStyle/>
                    <a:p>
                      <a:pPr>
                        <a:buFontTx/>
                        <a:buChar char="-"/>
                      </a:pPr>
                      <a:r>
                        <a:rPr lang="en-US" sz="700" dirty="0" smtClean="0">
                          <a:latin typeface="+mn-lt"/>
                        </a:rPr>
                        <a:t> Value</a:t>
                      </a:r>
                      <a:r>
                        <a:rPr lang="en-US" sz="700" baseline="0" dirty="0" smtClean="0">
                          <a:latin typeface="+mn-lt"/>
                        </a:rPr>
                        <a:t> isn’t “free”;resources (staff, vendors, data systems) cost</a:t>
                      </a:r>
                    </a:p>
                    <a:p>
                      <a:pPr>
                        <a:buFontTx/>
                        <a:buChar char="-"/>
                      </a:pPr>
                      <a:r>
                        <a:rPr lang="en-US" sz="700" baseline="0" dirty="0" smtClean="0">
                          <a:latin typeface="+mn-lt"/>
                        </a:rPr>
                        <a:t> Challenging to manage well (requires staff, expertise, etc.)</a:t>
                      </a:r>
                    </a:p>
                    <a:p>
                      <a:pPr>
                        <a:buFontTx/>
                        <a:buChar char="-"/>
                      </a:pPr>
                      <a:r>
                        <a:rPr lang="en-US" sz="700" baseline="0" dirty="0" smtClean="0">
                          <a:latin typeface="+mn-lt"/>
                        </a:rPr>
                        <a:t> Fair rates are key to participation  </a:t>
                      </a:r>
                    </a:p>
                    <a:p>
                      <a:pPr>
                        <a:buFontTx/>
                        <a:buChar char="-"/>
                      </a:pPr>
                      <a:r>
                        <a:rPr lang="en-US" sz="700" baseline="0" dirty="0" smtClean="0">
                          <a:latin typeface="+mn-lt"/>
                        </a:rPr>
                        <a:t> Ability to offer strong management is key; levers are not meaningful without ongoing management and willingness to act </a:t>
                      </a:r>
                    </a:p>
                    <a:p>
                      <a:pPr>
                        <a:buFontTx/>
                        <a:buChar char="-"/>
                      </a:pPr>
                      <a:r>
                        <a:rPr lang="en-US" sz="700" baseline="0" dirty="0" smtClean="0">
                          <a:latin typeface="+mn-lt"/>
                        </a:rPr>
                        <a:t> Potential for financial incentives to negatively impact quality</a:t>
                      </a:r>
                    </a:p>
                    <a:p>
                      <a:pPr>
                        <a:buFontTx/>
                        <a:buChar char="-"/>
                      </a:pPr>
                      <a:r>
                        <a:rPr lang="en-US" sz="700" baseline="0" dirty="0" smtClean="0">
                          <a:latin typeface="+mn-lt"/>
                        </a:rPr>
                        <a:t> Challenges to monitor and oversee </a:t>
                      </a:r>
                    </a:p>
                  </a:txBody>
                  <a:tcPr marL="85874" marR="85874"/>
                </a:tc>
              </a:tr>
              <a:tr h="516245">
                <a:tc>
                  <a:txBody>
                    <a:bodyPr/>
                    <a:lstStyle/>
                    <a:p>
                      <a:r>
                        <a:rPr lang="en-US" sz="700" b="1" dirty="0" smtClean="0">
                          <a:latin typeface="+mn-lt"/>
                        </a:rPr>
                        <a:t>Consumer Feasibility</a:t>
                      </a:r>
                    </a:p>
                    <a:p>
                      <a:pPr>
                        <a:buFont typeface="Arial" pitchFamily="34" charset="0"/>
                        <a:buChar char="•"/>
                      </a:pPr>
                      <a:r>
                        <a:rPr lang="en-US" sz="700" dirty="0" smtClean="0">
                          <a:latin typeface="+mn-lt"/>
                        </a:rPr>
                        <a:t> Offers access</a:t>
                      </a:r>
                    </a:p>
                    <a:p>
                      <a:pPr>
                        <a:buFont typeface="Arial" pitchFamily="34" charset="0"/>
                        <a:buChar char="•"/>
                      </a:pPr>
                      <a:r>
                        <a:rPr lang="en-US" sz="700" baseline="0" dirty="0" smtClean="0">
                          <a:latin typeface="+mn-lt"/>
                        </a:rPr>
                        <a:t> Offers choice</a:t>
                      </a:r>
                    </a:p>
                  </a:txBody>
                  <a:tcPr marL="85874" marR="85874"/>
                </a:tc>
                <a:tc>
                  <a:txBody>
                    <a:bodyPr/>
                    <a:lstStyle/>
                    <a:p>
                      <a:pPr>
                        <a:buFontTx/>
                        <a:buChar char="-"/>
                      </a:pPr>
                      <a:r>
                        <a:rPr lang="en-US" sz="700" baseline="0" dirty="0" smtClean="0">
                          <a:latin typeface="+mn-lt"/>
                        </a:rPr>
                        <a:t> Offers consumers a product that is “like what everyone else has” with </a:t>
                      </a:r>
                      <a:r>
                        <a:rPr lang="en-US" sz="700" dirty="0" smtClean="0">
                          <a:latin typeface="+mn-lt"/>
                        </a:rPr>
                        <a:t>access, choice and control </a:t>
                      </a:r>
                      <a:endParaRPr lang="en-US" sz="700" baseline="0" dirty="0" smtClean="0">
                        <a:latin typeface="+mn-lt"/>
                      </a:endParaRPr>
                    </a:p>
                    <a:p>
                      <a:pPr>
                        <a:buFontTx/>
                        <a:buChar char="-"/>
                      </a:pPr>
                      <a:r>
                        <a:rPr lang="en-US" sz="700" baseline="0" dirty="0" smtClean="0">
                          <a:latin typeface="+mn-lt"/>
                        </a:rPr>
                        <a:t> Consumers view MCO membership  favorably </a:t>
                      </a:r>
                    </a:p>
                    <a:p>
                      <a:pPr>
                        <a:buFontTx/>
                        <a:buChar char="-"/>
                      </a:pPr>
                      <a:r>
                        <a:rPr lang="en-US" sz="700" baseline="0" dirty="0" smtClean="0">
                          <a:latin typeface="+mn-lt"/>
                        </a:rPr>
                        <a:t> Requirements to incorporate case management of high-need cases typically exist</a:t>
                      </a:r>
                      <a:endParaRPr lang="en-US" sz="700" dirty="0">
                        <a:latin typeface="+mn-lt"/>
                      </a:endParaRPr>
                    </a:p>
                  </a:txBody>
                  <a:tcPr marL="85874" marR="85874"/>
                </a:tc>
                <a:tc>
                  <a:txBody>
                    <a:bodyPr/>
                    <a:lstStyle/>
                    <a:p>
                      <a:pPr>
                        <a:buFontTx/>
                        <a:buChar char="-"/>
                      </a:pPr>
                      <a:r>
                        <a:rPr lang="en-US" sz="700" dirty="0" smtClean="0">
                          <a:latin typeface="+mn-lt"/>
                        </a:rPr>
                        <a:t> Lack</a:t>
                      </a:r>
                      <a:r>
                        <a:rPr lang="en-US" sz="700" baseline="0" dirty="0" smtClean="0">
                          <a:latin typeface="+mn-lt"/>
                        </a:rPr>
                        <a:t> of care coordination and management (depending on the model)</a:t>
                      </a:r>
                    </a:p>
                    <a:p>
                      <a:pPr>
                        <a:buFontTx/>
                        <a:buChar char="-"/>
                      </a:pPr>
                      <a:r>
                        <a:rPr lang="en-US" sz="700" baseline="0" dirty="0" smtClean="0">
                          <a:latin typeface="+mn-lt"/>
                        </a:rPr>
                        <a:t> Lack of access and choice depending on network adequacy </a:t>
                      </a:r>
                      <a:r>
                        <a:rPr lang="en-US" sz="700" dirty="0" smtClean="0">
                          <a:latin typeface="+mn-lt"/>
                        </a:rPr>
                        <a:t> </a:t>
                      </a:r>
                    </a:p>
                    <a:p>
                      <a:pPr>
                        <a:buFontTx/>
                        <a:buChar char="-"/>
                      </a:pPr>
                      <a:r>
                        <a:rPr lang="en-US" sz="700" dirty="0" smtClean="0">
                          <a:latin typeface="+mn-lt"/>
                        </a:rPr>
                        <a:t> Profit motive</a:t>
                      </a:r>
                      <a:r>
                        <a:rPr lang="en-US" sz="700" baseline="0" dirty="0" smtClean="0">
                          <a:latin typeface="+mn-lt"/>
                        </a:rPr>
                        <a:t> could (but does not necessarily) affect care delivery</a:t>
                      </a:r>
                      <a:endParaRPr lang="en-US" sz="700" dirty="0">
                        <a:latin typeface="+mn-lt"/>
                      </a:endParaRPr>
                    </a:p>
                  </a:txBody>
                  <a:tcPr marL="85874" marR="85874"/>
                </a:tc>
              </a:tr>
              <a:tr h="750560">
                <a:tc>
                  <a:txBody>
                    <a:bodyPr/>
                    <a:lstStyle/>
                    <a:p>
                      <a:r>
                        <a:rPr lang="en-US" sz="700" b="1" dirty="0" smtClean="0">
                          <a:latin typeface="+mn-lt"/>
                        </a:rPr>
                        <a:t>Provider Feasibility</a:t>
                      </a:r>
                    </a:p>
                    <a:p>
                      <a:pPr>
                        <a:buFont typeface="Arial" pitchFamily="34" charset="0"/>
                        <a:buChar char="•"/>
                      </a:pPr>
                      <a:r>
                        <a:rPr lang="en-US" sz="700" dirty="0" smtClean="0">
                          <a:latin typeface="+mn-lt"/>
                        </a:rPr>
                        <a:t> Rates are seen as adequate (closer to Medicare is better)</a:t>
                      </a:r>
                    </a:p>
                    <a:p>
                      <a:pPr>
                        <a:buFont typeface="Arial" pitchFamily="34" charset="0"/>
                        <a:buChar char="•"/>
                      </a:pPr>
                      <a:r>
                        <a:rPr lang="en-US" sz="700" dirty="0" smtClean="0">
                          <a:latin typeface="+mn-lt"/>
                        </a:rPr>
                        <a:t> Claim</a:t>
                      </a:r>
                      <a:r>
                        <a:rPr lang="en-US" sz="700" baseline="0" dirty="0" smtClean="0">
                          <a:latin typeface="+mn-lt"/>
                        </a:rPr>
                        <a:t> payment is typically timely</a:t>
                      </a:r>
                    </a:p>
                  </a:txBody>
                  <a:tcPr marL="85874" marR="85874"/>
                </a:tc>
                <a:tc>
                  <a:txBody>
                    <a:bodyPr/>
                    <a:lstStyle/>
                    <a:p>
                      <a:pPr>
                        <a:buFontTx/>
                        <a:buNone/>
                      </a:pPr>
                      <a:r>
                        <a:rPr lang="en-US" sz="700" baseline="0" dirty="0" smtClean="0">
                          <a:latin typeface="+mn-lt"/>
                        </a:rPr>
                        <a:t>- Varies based on climate in state (e.g. managed care acceptance)</a:t>
                      </a:r>
                      <a:endParaRPr lang="en-US" sz="700" dirty="0" smtClean="0">
                        <a:latin typeface="+mn-lt"/>
                      </a:endParaRPr>
                    </a:p>
                    <a:p>
                      <a:pPr>
                        <a:buFontTx/>
                        <a:buChar char="-"/>
                      </a:pPr>
                      <a:r>
                        <a:rPr lang="en-US" sz="700" dirty="0" smtClean="0">
                          <a:latin typeface="+mn-lt"/>
                        </a:rPr>
                        <a:t> Key elements of success are capitation</a:t>
                      </a:r>
                      <a:r>
                        <a:rPr lang="en-US" sz="700" baseline="0" dirty="0" smtClean="0">
                          <a:latin typeface="+mn-lt"/>
                        </a:rPr>
                        <a:t> rates, relationship management (e.g. collaborative vs. adversarial) requirements and the cost of doing business relative to rates of payment</a:t>
                      </a:r>
                    </a:p>
                    <a:p>
                      <a:pPr>
                        <a:buFontTx/>
                        <a:buChar char="-"/>
                      </a:pPr>
                      <a:r>
                        <a:rPr lang="en-US" sz="700" baseline="0" dirty="0" smtClean="0">
                          <a:latin typeface="+mn-lt"/>
                        </a:rPr>
                        <a:t> MCO resources  and skills may be richer state resources </a:t>
                      </a:r>
                    </a:p>
                    <a:p>
                      <a:pPr>
                        <a:buFontTx/>
                        <a:buChar char="-"/>
                      </a:pPr>
                      <a:r>
                        <a:rPr lang="en-US" sz="700" baseline="0" dirty="0" smtClean="0">
                          <a:latin typeface="+mn-lt"/>
                        </a:rPr>
                        <a:t> Allows states to “buy” rather than “make” the service; hard to make something that is equal to a private company  </a:t>
                      </a:r>
                      <a:endParaRPr lang="en-US" sz="700" dirty="0">
                        <a:latin typeface="+mn-lt"/>
                      </a:endParaRPr>
                    </a:p>
                  </a:txBody>
                  <a:tcPr marL="85874" marR="85874"/>
                </a:tc>
                <a:tc>
                  <a:txBody>
                    <a:bodyPr/>
                    <a:lstStyle/>
                    <a:p>
                      <a:pPr>
                        <a:buFontTx/>
                        <a:buChar char="-"/>
                      </a:pPr>
                      <a:r>
                        <a:rPr lang="en-US" sz="700" dirty="0" smtClean="0">
                          <a:latin typeface="+mn-lt"/>
                        </a:rPr>
                        <a:t> Capitation</a:t>
                      </a:r>
                      <a:r>
                        <a:rPr lang="en-US" sz="700" baseline="0" dirty="0" smtClean="0">
                          <a:latin typeface="+mn-lt"/>
                        </a:rPr>
                        <a:t> r</a:t>
                      </a:r>
                      <a:r>
                        <a:rPr lang="en-US" sz="700" dirty="0" smtClean="0">
                          <a:latin typeface="+mn-lt"/>
                        </a:rPr>
                        <a:t>ates may</a:t>
                      </a:r>
                      <a:r>
                        <a:rPr lang="en-US" sz="700" baseline="0" dirty="0" smtClean="0">
                          <a:latin typeface="+mn-lt"/>
                        </a:rPr>
                        <a:t> or may not be seen as adequate</a:t>
                      </a:r>
                    </a:p>
                    <a:p>
                      <a:pPr>
                        <a:buFontTx/>
                        <a:buChar char="-"/>
                      </a:pPr>
                      <a:r>
                        <a:rPr lang="en-US" sz="700" baseline="0" dirty="0" smtClean="0">
                          <a:latin typeface="+mn-lt"/>
                        </a:rPr>
                        <a:t> Opponents of managed care may (rightly or wrongly) assume that profit motive can negatively impact care</a:t>
                      </a:r>
                      <a:endParaRPr lang="en-US" sz="700" dirty="0" smtClean="0">
                        <a:latin typeface="+mn-lt"/>
                      </a:endParaRPr>
                    </a:p>
                    <a:p>
                      <a:pPr>
                        <a:buFontTx/>
                        <a:buChar char="-"/>
                      </a:pPr>
                      <a:r>
                        <a:rPr lang="en-US" sz="700" dirty="0" smtClean="0">
                          <a:latin typeface="+mn-lt"/>
                        </a:rPr>
                        <a:t> MCO requirements can</a:t>
                      </a:r>
                      <a:r>
                        <a:rPr lang="en-US" sz="700" baseline="0" dirty="0" smtClean="0">
                          <a:latin typeface="+mn-lt"/>
                        </a:rPr>
                        <a:t> be significant relative to reimbursement</a:t>
                      </a:r>
                      <a:endParaRPr lang="en-US" sz="700" dirty="0">
                        <a:latin typeface="+mn-lt"/>
                      </a:endParaRPr>
                    </a:p>
                  </a:txBody>
                  <a:tcPr marL="85874" marR="85874"/>
                </a:tc>
              </a:tr>
              <a:tr h="1017280">
                <a:tc>
                  <a:txBody>
                    <a:bodyPr/>
                    <a:lstStyle/>
                    <a:p>
                      <a:r>
                        <a:rPr lang="en-US" sz="700" b="1" dirty="0" smtClean="0">
                          <a:latin typeface="+mn-lt"/>
                        </a:rPr>
                        <a:t>Payor Feasibility</a:t>
                      </a:r>
                    </a:p>
                    <a:p>
                      <a:pPr>
                        <a:buFont typeface="Arial" pitchFamily="34" charset="0"/>
                        <a:buChar char="•"/>
                      </a:pPr>
                      <a:r>
                        <a:rPr lang="en-US" sz="700" baseline="0" dirty="0" smtClean="0">
                          <a:latin typeface="+mn-lt"/>
                        </a:rPr>
                        <a:t> Levers to manage</a:t>
                      </a:r>
                      <a:r>
                        <a:rPr lang="en-US" sz="700" dirty="0" smtClean="0">
                          <a:latin typeface="+mn-lt"/>
                        </a:rPr>
                        <a:t> </a:t>
                      </a:r>
                    </a:p>
                    <a:p>
                      <a:pPr>
                        <a:buFont typeface="Arial" pitchFamily="34" charset="0"/>
                        <a:buChar char="•"/>
                      </a:pPr>
                      <a:r>
                        <a:rPr lang="en-US" sz="700" baseline="0" dirty="0" smtClean="0">
                          <a:latin typeface="+mn-lt"/>
                        </a:rPr>
                        <a:t> Need resources</a:t>
                      </a:r>
                    </a:p>
                    <a:p>
                      <a:pPr>
                        <a:buFont typeface="Arial" pitchFamily="34" charset="0"/>
                        <a:buChar char="•"/>
                      </a:pPr>
                      <a:r>
                        <a:rPr lang="en-US" sz="700" dirty="0" smtClean="0">
                          <a:latin typeface="+mn-lt"/>
                        </a:rPr>
                        <a:t> Offers</a:t>
                      </a:r>
                      <a:r>
                        <a:rPr lang="en-US" sz="700" baseline="0" dirty="0" smtClean="0">
                          <a:latin typeface="+mn-lt"/>
                        </a:rPr>
                        <a:t> access to care</a:t>
                      </a:r>
                      <a:endParaRPr lang="en-US" sz="700" dirty="0" smtClean="0">
                        <a:latin typeface="+mn-lt"/>
                      </a:endParaRPr>
                    </a:p>
                    <a:p>
                      <a:pPr>
                        <a:buFont typeface="Arial" pitchFamily="34" charset="0"/>
                        <a:buChar char="•"/>
                      </a:pPr>
                      <a:r>
                        <a:rPr lang="en-US" sz="700" dirty="0" smtClean="0">
                          <a:latin typeface="+mn-lt"/>
                        </a:rPr>
                        <a:t>Affordable</a:t>
                      </a:r>
                      <a:endParaRPr lang="en-US" sz="700" baseline="0" dirty="0" smtClean="0">
                        <a:latin typeface="+mn-lt"/>
                      </a:endParaRPr>
                    </a:p>
                    <a:p>
                      <a:pPr>
                        <a:buFont typeface="Arial" pitchFamily="34" charset="0"/>
                        <a:buChar char="•"/>
                      </a:pPr>
                      <a:r>
                        <a:rPr lang="en-US" sz="700" baseline="0" dirty="0" smtClean="0">
                          <a:latin typeface="+mn-lt"/>
                        </a:rPr>
                        <a:t> Delivers quality </a:t>
                      </a:r>
                      <a:endParaRPr lang="en-US" sz="700" dirty="0" smtClean="0">
                        <a:latin typeface="+mn-lt"/>
                      </a:endParaRPr>
                    </a:p>
                  </a:txBody>
                  <a:tcPr marL="85874" marR="85874"/>
                </a:tc>
                <a:tc>
                  <a:txBody>
                    <a:bodyPr/>
                    <a:lstStyle/>
                    <a:p>
                      <a:pPr>
                        <a:buFontTx/>
                        <a:buChar char="-"/>
                      </a:pPr>
                      <a:r>
                        <a:rPr lang="en-US" sz="700" dirty="0" smtClean="0">
                          <a:latin typeface="+mn-lt"/>
                        </a:rPr>
                        <a:t> Allows</a:t>
                      </a:r>
                      <a:r>
                        <a:rPr lang="en-US" sz="700" baseline="0" dirty="0" smtClean="0">
                          <a:latin typeface="+mn-lt"/>
                        </a:rPr>
                        <a:t> the state to “buy” a service from “experts” rather than trying to “make” it themselves</a:t>
                      </a:r>
                    </a:p>
                    <a:p>
                      <a:pPr>
                        <a:buFontTx/>
                        <a:buChar char="-"/>
                      </a:pPr>
                      <a:r>
                        <a:rPr lang="en-US" sz="700" baseline="0" dirty="0" smtClean="0">
                          <a:latin typeface="+mn-lt"/>
                        </a:rPr>
                        <a:t> Capitation supports states’ ability to predict their costs (as long as they know their volume) </a:t>
                      </a:r>
                    </a:p>
                    <a:p>
                      <a:pPr>
                        <a:buFontTx/>
                        <a:buChar char="-"/>
                      </a:pPr>
                      <a:r>
                        <a:rPr lang="en-US" sz="700" baseline="0" dirty="0" smtClean="0">
                          <a:latin typeface="+mn-lt"/>
                        </a:rPr>
                        <a:t> MCOs typically have the ability to attract and retain staff expertise that may not otherwise be available to the state (higher private sector salaries, benefits, etc.)</a:t>
                      </a:r>
                    </a:p>
                    <a:p>
                      <a:pPr>
                        <a:buFontTx/>
                        <a:buChar char="-"/>
                      </a:pPr>
                      <a:r>
                        <a:rPr lang="en-US" sz="700" baseline="0" dirty="0" smtClean="0">
                          <a:latin typeface="+mn-lt"/>
                        </a:rPr>
                        <a:t> The State can benefit from enhanced MCO systems; however, this depends on whether data systems are actually better than what the state has and this varies </a:t>
                      </a:r>
                      <a:endParaRPr lang="en-US" sz="700" dirty="0">
                        <a:latin typeface="+mn-lt"/>
                      </a:endParaRPr>
                    </a:p>
                  </a:txBody>
                  <a:tcPr marL="85874" marR="85874"/>
                </a:tc>
                <a:tc>
                  <a:txBody>
                    <a:bodyPr/>
                    <a:lstStyle/>
                    <a:p>
                      <a:pPr>
                        <a:buFontTx/>
                        <a:buChar char="-"/>
                      </a:pPr>
                      <a:r>
                        <a:rPr lang="en-US" sz="700" dirty="0" smtClean="0">
                          <a:latin typeface="+mn-lt"/>
                        </a:rPr>
                        <a:t>Significant</a:t>
                      </a:r>
                      <a:r>
                        <a:rPr lang="en-US" sz="700" baseline="0" dirty="0" smtClean="0">
                          <a:latin typeface="+mn-lt"/>
                        </a:rPr>
                        <a:t> resources (staff and/or vendors) are required to manage an MCO program effectively</a:t>
                      </a:r>
                    </a:p>
                    <a:p>
                      <a:pPr>
                        <a:buFontTx/>
                        <a:buChar char="-"/>
                      </a:pPr>
                      <a:r>
                        <a:rPr lang="en-US" sz="700" dirty="0" smtClean="0">
                          <a:latin typeface="+mn-lt"/>
                        </a:rPr>
                        <a:t>Effective monitoring</a:t>
                      </a:r>
                      <a:r>
                        <a:rPr lang="en-US" sz="700" baseline="0" dirty="0" smtClean="0">
                          <a:latin typeface="+mn-lt"/>
                        </a:rPr>
                        <a:t> is challenging: it requires knowledge, skill, good relationships and sufficient staff resources</a:t>
                      </a:r>
                    </a:p>
                    <a:p>
                      <a:pPr>
                        <a:buFontTx/>
                        <a:buChar char="-"/>
                      </a:pPr>
                      <a:r>
                        <a:rPr lang="en-US" sz="700" baseline="0" dirty="0" smtClean="0">
                          <a:latin typeface="+mn-lt"/>
                        </a:rPr>
                        <a:t> Claims data is held by the MCOs; burden is on the state to obtain good data from the MCO vendors to evaluate and manage the program; comparability may be challenging relative to other models</a:t>
                      </a:r>
                    </a:p>
                    <a:p>
                      <a:pPr>
                        <a:buFontTx/>
                        <a:buChar char="-"/>
                      </a:pPr>
                      <a:r>
                        <a:rPr lang="en-US" sz="700" baseline="0" dirty="0" smtClean="0">
                          <a:latin typeface="+mn-lt"/>
                        </a:rPr>
                        <a:t> Profit motive may (but does not necessarily) affect care delivery</a:t>
                      </a:r>
                    </a:p>
                    <a:p>
                      <a:pPr>
                        <a:buFontTx/>
                        <a:buChar char="-"/>
                      </a:pPr>
                      <a:r>
                        <a:rPr lang="en-US" sz="700" baseline="0" dirty="0" smtClean="0">
                          <a:latin typeface="+mn-lt"/>
                        </a:rPr>
                        <a:t>The state is depending on the MCOs to implement policy, obtain data, findings, etc.; requires management effort to monitor and ensure compliance</a:t>
                      </a:r>
                      <a:endParaRPr lang="en-US" sz="700" dirty="0">
                        <a:latin typeface="+mn-lt"/>
                      </a:endParaRPr>
                    </a:p>
                  </a:txBody>
                  <a:tcPr marL="85874" marR="85874"/>
                </a:tc>
              </a:tr>
              <a:tr h="558386">
                <a:tc>
                  <a:txBody>
                    <a:bodyPr/>
                    <a:lstStyle/>
                    <a:p>
                      <a:r>
                        <a:rPr lang="en-US" sz="700" b="1" dirty="0" smtClean="0">
                          <a:latin typeface="+mn-lt"/>
                        </a:rPr>
                        <a:t>Data</a:t>
                      </a:r>
                    </a:p>
                    <a:p>
                      <a:pPr>
                        <a:buFont typeface="Arial" pitchFamily="34" charset="0"/>
                        <a:buChar char="•"/>
                      </a:pPr>
                      <a:r>
                        <a:rPr lang="en-US" sz="700" dirty="0" smtClean="0">
                          <a:latin typeface="+mn-lt"/>
                        </a:rPr>
                        <a:t> Timely, transparent,</a:t>
                      </a:r>
                      <a:r>
                        <a:rPr lang="en-US" sz="700" baseline="0" dirty="0" smtClean="0">
                          <a:latin typeface="+mn-lt"/>
                        </a:rPr>
                        <a:t> a</a:t>
                      </a:r>
                      <a:r>
                        <a:rPr lang="en-US" sz="700" dirty="0" smtClean="0">
                          <a:latin typeface="+mn-lt"/>
                        </a:rPr>
                        <a:t>ccessible, credible data</a:t>
                      </a:r>
                    </a:p>
                    <a:p>
                      <a:pPr>
                        <a:buFont typeface="Arial" pitchFamily="34" charset="0"/>
                        <a:buChar char="•"/>
                      </a:pPr>
                      <a:r>
                        <a:rPr lang="en-US" sz="700" dirty="0" smtClean="0">
                          <a:latin typeface="+mn-lt"/>
                        </a:rPr>
                        <a:t> Supports cost and outcomes management</a:t>
                      </a:r>
                    </a:p>
                  </a:txBody>
                  <a:tcPr marL="85874" marR="85874"/>
                </a:tc>
                <a:tc>
                  <a:txBody>
                    <a:bodyPr/>
                    <a:lstStyle/>
                    <a:p>
                      <a:pPr>
                        <a:buFontTx/>
                        <a:buChar char="-"/>
                      </a:pPr>
                      <a:r>
                        <a:rPr lang="en-US" sz="700" baseline="0" dirty="0" smtClean="0">
                          <a:latin typeface="+mn-lt"/>
                        </a:rPr>
                        <a:t> Data s a key component of an MCOs business: data is essential to managing care </a:t>
                      </a:r>
                    </a:p>
                    <a:p>
                      <a:pPr>
                        <a:buFontTx/>
                        <a:buChar char="-"/>
                      </a:pPr>
                      <a:r>
                        <a:rPr lang="en-US" sz="700" baseline="0" dirty="0" smtClean="0">
                          <a:latin typeface="+mn-lt"/>
                        </a:rPr>
                        <a:t> MCOs have claims data to mine and distribute</a:t>
                      </a:r>
                    </a:p>
                    <a:p>
                      <a:pPr>
                        <a:buFontTx/>
                        <a:buChar char="-"/>
                      </a:pPr>
                      <a:r>
                        <a:rPr lang="en-US" sz="700" baseline="0" dirty="0" smtClean="0">
                          <a:latin typeface="+mn-lt"/>
                        </a:rPr>
                        <a:t> MCOs may be more nimble than a state (PCCM) program</a:t>
                      </a:r>
                    </a:p>
                    <a:p>
                      <a:pPr>
                        <a:buFontTx/>
                        <a:buChar char="-"/>
                      </a:pPr>
                      <a:r>
                        <a:rPr lang="en-US" sz="700" baseline="0" dirty="0" smtClean="0">
                          <a:latin typeface="+mn-lt"/>
                        </a:rPr>
                        <a:t> Ability to hire in the private sector may be better than at the state</a:t>
                      </a:r>
                      <a:endParaRPr lang="en-US" sz="700" dirty="0">
                        <a:latin typeface="+mn-lt"/>
                      </a:endParaRPr>
                    </a:p>
                  </a:txBody>
                  <a:tcPr marL="85874" marR="85874"/>
                </a:tc>
                <a:tc>
                  <a:txBody>
                    <a:bodyPr/>
                    <a:lstStyle/>
                    <a:p>
                      <a:pPr>
                        <a:buFontTx/>
                        <a:buChar char="-"/>
                      </a:pPr>
                      <a:r>
                        <a:rPr lang="en-US" sz="700" dirty="0" smtClean="0">
                          <a:latin typeface="+mn-lt"/>
                        </a:rPr>
                        <a:t> Having</a:t>
                      </a:r>
                      <a:r>
                        <a:rPr lang="en-US" sz="700" baseline="0" dirty="0" smtClean="0">
                          <a:latin typeface="+mn-lt"/>
                        </a:rPr>
                        <a:t> knowledgeable </a:t>
                      </a:r>
                      <a:r>
                        <a:rPr lang="en-US" sz="700" dirty="0" smtClean="0">
                          <a:latin typeface="+mn-lt"/>
                        </a:rPr>
                        <a:t>MCOs with  expertise is</a:t>
                      </a:r>
                      <a:r>
                        <a:rPr lang="en-US" sz="700" baseline="0" dirty="0" smtClean="0">
                          <a:latin typeface="+mn-lt"/>
                        </a:rPr>
                        <a:t> essential; willingness to provide resources in this area is necessary but not guaranteed (especially for ABD)</a:t>
                      </a:r>
                      <a:endParaRPr lang="en-US" sz="700" dirty="0" smtClean="0">
                        <a:latin typeface="+mn-lt"/>
                      </a:endParaRPr>
                    </a:p>
                    <a:p>
                      <a:pPr>
                        <a:buFontTx/>
                        <a:buChar char="-"/>
                      </a:pPr>
                      <a:r>
                        <a:rPr lang="en-US" sz="700" dirty="0" smtClean="0">
                          <a:latin typeface="+mn-lt"/>
                        </a:rPr>
                        <a:t> There</a:t>
                      </a:r>
                      <a:r>
                        <a:rPr lang="en-US" sz="700" baseline="0" dirty="0" smtClean="0">
                          <a:latin typeface="+mn-lt"/>
                        </a:rPr>
                        <a:t> are costs (to the Plan) associated with data collection, mining and reporting; data is only as good as its ability to improve care   </a:t>
                      </a:r>
                    </a:p>
                    <a:p>
                      <a:pPr>
                        <a:buFontTx/>
                        <a:buNone/>
                      </a:pPr>
                      <a:r>
                        <a:rPr lang="en-US" sz="700" baseline="0" dirty="0" smtClean="0">
                          <a:latin typeface="+mn-lt"/>
                        </a:rPr>
                        <a:t>- Collecting data alone does not support improvement</a:t>
                      </a:r>
                    </a:p>
                  </a:txBody>
                  <a:tcPr marL="85874" marR="85874"/>
                </a:tc>
              </a:tr>
              <a:tr h="458480">
                <a:tc>
                  <a:txBody>
                    <a:bodyPr/>
                    <a:lstStyle/>
                    <a:p>
                      <a:r>
                        <a:rPr lang="en-US" sz="700" b="1" dirty="0" smtClean="0">
                          <a:latin typeface="+mn-lt"/>
                        </a:rPr>
                        <a:t>Strong Relationships</a:t>
                      </a:r>
                    </a:p>
                    <a:p>
                      <a:pPr>
                        <a:buFont typeface="Arial" pitchFamily="34" charset="0"/>
                        <a:buChar char="•"/>
                      </a:pPr>
                      <a:r>
                        <a:rPr lang="en-US" sz="700" b="0" baseline="0" dirty="0" smtClean="0">
                          <a:latin typeface="+mn-lt"/>
                        </a:rPr>
                        <a:t> </a:t>
                      </a:r>
                      <a:r>
                        <a:rPr lang="en-US" sz="700" dirty="0" smtClean="0">
                          <a:latin typeface="+mn-lt"/>
                        </a:rPr>
                        <a:t>Open and trusting </a:t>
                      </a:r>
                    </a:p>
                    <a:p>
                      <a:pPr>
                        <a:buFont typeface="Arial" pitchFamily="34" charset="0"/>
                        <a:buChar char="•"/>
                      </a:pPr>
                      <a:r>
                        <a:rPr lang="en-US" sz="700" dirty="0" smtClean="0">
                          <a:latin typeface="+mn-lt"/>
                        </a:rPr>
                        <a:t> Accountability</a:t>
                      </a:r>
                      <a:endParaRPr lang="en-US" sz="700" dirty="0">
                        <a:latin typeface="+mn-lt"/>
                      </a:endParaRPr>
                    </a:p>
                  </a:txBody>
                  <a:tcPr marL="85874" marR="85874"/>
                </a:tc>
                <a:tc>
                  <a:txBody>
                    <a:bodyPr/>
                    <a:lstStyle/>
                    <a:p>
                      <a:pPr>
                        <a:buFontTx/>
                        <a:buChar char="-"/>
                      </a:pPr>
                      <a:r>
                        <a:rPr lang="en-US" sz="700" baseline="0" dirty="0" smtClean="0">
                          <a:latin typeface="+mn-lt"/>
                        </a:rPr>
                        <a:t> Ability to create true partnerships with MCOs</a:t>
                      </a:r>
                    </a:p>
                    <a:p>
                      <a:pPr>
                        <a:buFontTx/>
                        <a:buChar char="-"/>
                      </a:pPr>
                      <a:r>
                        <a:rPr lang="en-US" sz="700" baseline="0" dirty="0" smtClean="0">
                          <a:latin typeface="+mn-lt"/>
                        </a:rPr>
                        <a:t> single points of contact with a reasonable number of MCOs offers a manageable opportunity to aggressively address needs (but still requires significant skills and resources)</a:t>
                      </a:r>
                    </a:p>
                  </a:txBody>
                  <a:tcPr marL="85874" marR="85874"/>
                </a:tc>
                <a:tc>
                  <a:txBody>
                    <a:bodyPr/>
                    <a:lstStyle/>
                    <a:p>
                      <a:pPr>
                        <a:buFontTx/>
                        <a:buChar char="-"/>
                      </a:pPr>
                      <a:r>
                        <a:rPr lang="en-US" sz="700" dirty="0" smtClean="0">
                          <a:latin typeface="+mn-lt"/>
                        </a:rPr>
                        <a:t>Historic events, budgets, nature of a regulatory relationship</a:t>
                      </a:r>
                      <a:r>
                        <a:rPr lang="en-US" sz="700" baseline="0" dirty="0" smtClean="0">
                          <a:latin typeface="+mn-lt"/>
                        </a:rPr>
                        <a:t> with levers  can make it difficult to foster trust</a:t>
                      </a:r>
                    </a:p>
                    <a:p>
                      <a:pPr>
                        <a:buFontTx/>
                        <a:buChar char="-"/>
                      </a:pPr>
                      <a:r>
                        <a:rPr lang="en-US" sz="700" baseline="0" dirty="0" smtClean="0">
                          <a:latin typeface="+mn-lt"/>
                        </a:rPr>
                        <a:t>There is a delicate balance in a collaborative relationship that also has a regulatory aspect with levers (e.g. contractual requirements and levers) to it</a:t>
                      </a:r>
                      <a:endParaRPr lang="en-US" sz="700" dirty="0">
                        <a:latin typeface="+mn-lt"/>
                      </a:endParaRPr>
                    </a:p>
                  </a:txBody>
                  <a:tcPr marL="85874" marR="85874"/>
                </a:tc>
              </a:tr>
              <a:tr h="835102">
                <a:tc>
                  <a:txBody>
                    <a:bodyPr/>
                    <a:lstStyle/>
                    <a:p>
                      <a:r>
                        <a:rPr lang="en-US" sz="700" b="1" dirty="0" smtClean="0">
                          <a:latin typeface="+mn-lt"/>
                        </a:rPr>
                        <a:t>Care Management </a:t>
                      </a:r>
                    </a:p>
                    <a:p>
                      <a:pPr>
                        <a:buFont typeface="Arial" pitchFamily="34" charset="0"/>
                        <a:buChar char="•"/>
                      </a:pPr>
                      <a:r>
                        <a:rPr lang="en-US" sz="700" b="0" dirty="0" smtClean="0">
                          <a:latin typeface="+mn-lt"/>
                        </a:rPr>
                        <a:t>Focus on high-cost/high-risk </a:t>
                      </a:r>
                    </a:p>
                    <a:p>
                      <a:pPr>
                        <a:buFont typeface="Arial" pitchFamily="34" charset="0"/>
                        <a:buChar char="•"/>
                      </a:pPr>
                      <a:r>
                        <a:rPr lang="en-US" sz="700" dirty="0" smtClean="0">
                          <a:latin typeface="+mn-lt"/>
                        </a:rPr>
                        <a:t>Integration and</a:t>
                      </a:r>
                      <a:r>
                        <a:rPr lang="en-US" sz="700" baseline="0" dirty="0" smtClean="0">
                          <a:latin typeface="+mn-lt"/>
                        </a:rPr>
                        <a:t> coordination of care dominates</a:t>
                      </a:r>
                      <a:endParaRPr lang="en-US" sz="700" dirty="0">
                        <a:latin typeface="+mn-lt"/>
                      </a:endParaRPr>
                    </a:p>
                  </a:txBody>
                  <a:tcPr marL="85874" marR="85874"/>
                </a:tc>
                <a:tc>
                  <a:txBody>
                    <a:bodyPr/>
                    <a:lstStyle/>
                    <a:p>
                      <a:pPr>
                        <a:buFontTx/>
                        <a:buChar char="-"/>
                      </a:pPr>
                      <a:r>
                        <a:rPr lang="en-US" sz="700" baseline="0" dirty="0" smtClean="0">
                          <a:latin typeface="+mn-lt"/>
                        </a:rPr>
                        <a:t> Care management has the ability to improve quality and cost- effectiveness</a:t>
                      </a:r>
                    </a:p>
                    <a:p>
                      <a:pPr>
                        <a:buFontTx/>
                        <a:buChar char="-"/>
                      </a:pPr>
                      <a:r>
                        <a:rPr lang="en-US" sz="700" baseline="0" dirty="0" smtClean="0">
                          <a:latin typeface="+mn-lt"/>
                        </a:rPr>
                        <a:t>Technology in MCOs can support the ability to identify and address the needs of high-cost, high-risk, multi-morbid consumers</a:t>
                      </a:r>
                    </a:p>
                    <a:p>
                      <a:pPr>
                        <a:buFontTx/>
                        <a:buChar char="-"/>
                      </a:pPr>
                      <a:r>
                        <a:rPr lang="en-US" sz="700" baseline="0" dirty="0" smtClean="0">
                          <a:latin typeface="+mn-lt"/>
                        </a:rPr>
                        <a:t> CM resources is typically available even if it is not expressly reimbursed in capitated payments</a:t>
                      </a:r>
                    </a:p>
                    <a:p>
                      <a:pPr>
                        <a:buFontTx/>
                        <a:buChar char="-"/>
                      </a:pPr>
                      <a:r>
                        <a:rPr lang="en-US" sz="700" baseline="0" dirty="0" smtClean="0">
                          <a:latin typeface="+mn-lt"/>
                        </a:rPr>
                        <a:t> MCOs “own their data” as they pay claims and have encounters to promote care management, analysis, improvement, etc.</a:t>
                      </a:r>
                      <a:endParaRPr lang="en-US" sz="700" dirty="0">
                        <a:latin typeface="+mn-lt"/>
                      </a:endParaRPr>
                    </a:p>
                  </a:txBody>
                  <a:tcPr marL="85874" marR="85874"/>
                </a:tc>
                <a:tc>
                  <a:txBody>
                    <a:bodyPr/>
                    <a:lstStyle/>
                    <a:p>
                      <a:pPr>
                        <a:buFontTx/>
                        <a:buChar char="-"/>
                      </a:pPr>
                      <a:r>
                        <a:rPr lang="en-US" sz="700" baseline="0" dirty="0" smtClean="0">
                          <a:latin typeface="+mn-lt"/>
                        </a:rPr>
                        <a:t>CM may not be reimbursed in the states’ methodology and therefore, a plan may not be willing to provide the level of effort required to provide effective case management or other required services</a:t>
                      </a:r>
                    </a:p>
                    <a:p>
                      <a:pPr>
                        <a:buFontTx/>
                        <a:buChar char="-"/>
                      </a:pPr>
                      <a:r>
                        <a:rPr lang="en-US" sz="700" baseline="0" dirty="0" smtClean="0">
                          <a:latin typeface="+mn-lt"/>
                        </a:rPr>
                        <a:t> Client needs are complex and plans may or may not have the resources to address such needs (e.g. multi-morbid conditions with physical and BH needs)</a:t>
                      </a:r>
                    </a:p>
                  </a:txBody>
                  <a:tcPr marL="85874" marR="85874"/>
                </a:tc>
              </a:tr>
            </a:tbl>
          </a:graphicData>
        </a:graphic>
      </p:graphicFrame>
      <p:sp>
        <p:nvSpPr>
          <p:cNvPr id="2" name="Title 1"/>
          <p:cNvSpPr>
            <a:spLocks noGrp="1"/>
          </p:cNvSpPr>
          <p:nvPr>
            <p:ph type="title"/>
          </p:nvPr>
        </p:nvSpPr>
        <p:spPr>
          <a:xfrm>
            <a:off x="457201" y="0"/>
            <a:ext cx="8229600" cy="465667"/>
          </a:xfrm>
        </p:spPr>
        <p:txBody>
          <a:bodyPr/>
          <a:lstStyle/>
          <a:p>
            <a:pPr eaLnBrk="1" fontAlgn="auto" hangingPunct="1">
              <a:spcAft>
                <a:spcPts val="0"/>
              </a:spcAft>
              <a:defRPr/>
            </a:pPr>
            <a:r>
              <a:rPr lang="en-US" sz="3200" dirty="0" smtClean="0"/>
              <a:t>Analysis: MCO</a:t>
            </a:r>
            <a:endParaRPr lang="en-US" sz="3200" dirty="0"/>
          </a:p>
        </p:txBody>
      </p:sp>
      <p:sp>
        <p:nvSpPr>
          <p:cNvPr id="65537"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5538"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FE1608F7-7909-41BC-996B-FC7A94935C81}" type="slidenum">
              <a:rPr lang="en-US" smtClean="0">
                <a:cs typeface="Arial" charset="0"/>
              </a:rPr>
              <a:pPr fontAlgn="base">
                <a:spcBef>
                  <a:spcPct val="0"/>
                </a:spcBef>
                <a:spcAft>
                  <a:spcPct val="0"/>
                </a:spcAft>
                <a:defRPr/>
              </a:pPr>
              <a:t>28</a:t>
            </a:fld>
            <a:endParaRPr lang="en-US" dirty="0" smtClean="0">
              <a:cs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152400" y="671513"/>
          <a:ext cx="8839200" cy="5289550"/>
        </p:xfrm>
        <a:graphic>
          <a:graphicData uri="http://schemas.openxmlformats.org/drawingml/2006/table">
            <a:tbl>
              <a:tblPr firstRow="1" bandRow="1">
                <a:tableStyleId>{5C22544A-7EE6-4342-B048-85BDC9FD1C3A}</a:tableStyleId>
              </a:tblPr>
              <a:tblGrid>
                <a:gridCol w="1716349"/>
                <a:gridCol w="3712401"/>
                <a:gridCol w="3410450"/>
              </a:tblGrid>
              <a:tr h="192667">
                <a:tc>
                  <a:txBody>
                    <a:bodyPr/>
                    <a:lstStyle/>
                    <a:p>
                      <a:r>
                        <a:rPr lang="en-US" sz="700" dirty="0" smtClean="0">
                          <a:latin typeface="+mn-lt"/>
                        </a:rPr>
                        <a:t>Criteria Defined for all Models</a:t>
                      </a:r>
                      <a:endParaRPr lang="en-US" sz="700" dirty="0">
                        <a:latin typeface="+mn-lt"/>
                      </a:endParaRPr>
                    </a:p>
                  </a:txBody>
                  <a:tcPr marL="87394" marR="87394"/>
                </a:tc>
                <a:tc>
                  <a:txBody>
                    <a:bodyPr/>
                    <a:lstStyle/>
                    <a:p>
                      <a:pPr algn="ctr"/>
                      <a:r>
                        <a:rPr lang="en-US" sz="700" dirty="0" smtClean="0">
                          <a:latin typeface="+mn-lt"/>
                        </a:rPr>
                        <a:t>Potential Advantages</a:t>
                      </a:r>
                      <a:endParaRPr lang="en-US" sz="700" dirty="0">
                        <a:latin typeface="+mn-lt"/>
                      </a:endParaRPr>
                    </a:p>
                  </a:txBody>
                  <a:tcPr marL="87394" marR="87394"/>
                </a:tc>
                <a:tc>
                  <a:txBody>
                    <a:bodyPr/>
                    <a:lstStyle/>
                    <a:p>
                      <a:pPr algn="ctr"/>
                      <a:r>
                        <a:rPr lang="en-US" sz="700" dirty="0" smtClean="0">
                          <a:latin typeface="+mn-lt"/>
                        </a:rPr>
                        <a:t>Potential Disadvantages</a:t>
                      </a:r>
                      <a:endParaRPr lang="en-US" sz="700" dirty="0">
                        <a:latin typeface="+mn-lt"/>
                      </a:endParaRPr>
                    </a:p>
                  </a:txBody>
                  <a:tcPr marL="87394" marR="87394"/>
                </a:tc>
              </a:tr>
              <a:tr h="711385">
                <a:tc>
                  <a:txBody>
                    <a:bodyPr/>
                    <a:lstStyle/>
                    <a:p>
                      <a:r>
                        <a:rPr lang="en-US" sz="700" b="1" dirty="0" smtClean="0">
                          <a:latin typeface="+mn-lt"/>
                        </a:rPr>
                        <a:t>Value</a:t>
                      </a:r>
                      <a:r>
                        <a:rPr lang="en-US" sz="700" b="1" baseline="0" dirty="0" smtClean="0">
                          <a:latin typeface="+mn-lt"/>
                        </a:rPr>
                        <a:t> </a:t>
                      </a:r>
                    </a:p>
                    <a:p>
                      <a:pPr>
                        <a:buFont typeface="Arial" pitchFamily="34" charset="0"/>
                        <a:buChar char="•"/>
                      </a:pPr>
                      <a:r>
                        <a:rPr lang="en-US" sz="700" baseline="0" dirty="0" smtClean="0">
                          <a:latin typeface="+mn-lt"/>
                        </a:rPr>
                        <a:t>Cost-effective (MLR)</a:t>
                      </a:r>
                    </a:p>
                    <a:p>
                      <a:pPr>
                        <a:buFont typeface="Arial" pitchFamily="34" charset="0"/>
                        <a:buChar char="•"/>
                      </a:pPr>
                      <a:r>
                        <a:rPr lang="en-US" sz="700" baseline="0" dirty="0" smtClean="0">
                          <a:latin typeface="+mn-lt"/>
                        </a:rPr>
                        <a:t>Quality driven with continuous improvement</a:t>
                      </a:r>
                    </a:p>
                  </a:txBody>
                  <a:tcPr marL="87394" marR="87394"/>
                </a:tc>
                <a:tc>
                  <a:txBody>
                    <a:bodyPr/>
                    <a:lstStyle/>
                    <a:p>
                      <a:pPr>
                        <a:buFontTx/>
                        <a:buChar char="-"/>
                      </a:pPr>
                      <a:r>
                        <a:rPr lang="en-US" sz="700" dirty="0" smtClean="0">
                          <a:latin typeface="+mn-lt"/>
                        </a:rPr>
                        <a:t>Can</a:t>
                      </a:r>
                      <a:r>
                        <a:rPr lang="en-US" sz="700" baseline="0" dirty="0" smtClean="0">
                          <a:latin typeface="+mn-lt"/>
                        </a:rPr>
                        <a:t> </a:t>
                      </a:r>
                      <a:r>
                        <a:rPr lang="en-US" sz="700" dirty="0" smtClean="0">
                          <a:latin typeface="+mn-lt"/>
                        </a:rPr>
                        <a:t>deliver  v</a:t>
                      </a:r>
                      <a:r>
                        <a:rPr lang="en-US" sz="700" baseline="0" dirty="0" smtClean="0">
                          <a:latin typeface="+mn-lt"/>
                        </a:rPr>
                        <a:t>alue depending on how/what is provided</a:t>
                      </a:r>
                    </a:p>
                    <a:p>
                      <a:pPr>
                        <a:buFontTx/>
                        <a:buChar char="-"/>
                      </a:pPr>
                      <a:r>
                        <a:rPr lang="en-US" sz="700" baseline="0" dirty="0" smtClean="0">
                          <a:latin typeface="+mn-lt"/>
                        </a:rPr>
                        <a:t>Alternative to an MCO offering for consumers and providers</a:t>
                      </a:r>
                    </a:p>
                    <a:p>
                      <a:pPr>
                        <a:buFontTx/>
                        <a:buChar char="-"/>
                      </a:pPr>
                      <a:r>
                        <a:rPr lang="en-US" sz="700" baseline="0" dirty="0" smtClean="0">
                          <a:latin typeface="+mn-lt"/>
                        </a:rPr>
                        <a:t>Potentially provides leverage to states  by having a option in addition to MCO</a:t>
                      </a:r>
                    </a:p>
                    <a:p>
                      <a:pPr>
                        <a:buFontTx/>
                        <a:buChar char="-"/>
                      </a:pPr>
                      <a:r>
                        <a:rPr lang="en-US" sz="700" baseline="0" dirty="0" smtClean="0">
                          <a:latin typeface="+mn-lt"/>
                        </a:rPr>
                        <a:t>Continuous improvement approach is possible </a:t>
                      </a:r>
                    </a:p>
                    <a:p>
                      <a:pPr>
                        <a:buFontTx/>
                        <a:buChar char="-"/>
                      </a:pPr>
                      <a:r>
                        <a:rPr lang="en-US" sz="700" baseline="0" dirty="0" smtClean="0">
                          <a:latin typeface="+mn-lt"/>
                        </a:rPr>
                        <a:t> Enhanced in an ACO, medical or health home model</a:t>
                      </a:r>
                    </a:p>
                    <a:p>
                      <a:pPr>
                        <a:buFontTx/>
                        <a:buNone/>
                      </a:pPr>
                      <a:endParaRPr lang="en-US" sz="700" dirty="0">
                        <a:latin typeface="+mn-lt"/>
                      </a:endParaRPr>
                    </a:p>
                  </a:txBody>
                  <a:tcPr marL="87394" marR="87394"/>
                </a:tc>
                <a:tc>
                  <a:txBody>
                    <a:bodyPr/>
                    <a:lstStyle/>
                    <a:p>
                      <a:pPr>
                        <a:buFontTx/>
                        <a:buChar char="-"/>
                      </a:pPr>
                      <a:r>
                        <a:rPr lang="en-US" sz="700" baseline="0" dirty="0" smtClean="0">
                          <a:latin typeface="+mn-lt"/>
                        </a:rPr>
                        <a:t> Resources (staff, vendors, data systems) cost money</a:t>
                      </a:r>
                    </a:p>
                    <a:p>
                      <a:pPr>
                        <a:buFontTx/>
                        <a:buChar char="-"/>
                      </a:pPr>
                      <a:r>
                        <a:rPr lang="en-US" sz="700" baseline="0" dirty="0" smtClean="0">
                          <a:latin typeface="+mn-lt"/>
                        </a:rPr>
                        <a:t> Significant effort required to “make” an effective product</a:t>
                      </a:r>
                    </a:p>
                    <a:p>
                      <a:pPr>
                        <a:buFontTx/>
                        <a:buChar char="-"/>
                      </a:pPr>
                      <a:r>
                        <a:rPr lang="en-US" sz="700" baseline="0" dirty="0" smtClean="0">
                          <a:latin typeface="+mn-lt"/>
                        </a:rPr>
                        <a:t> Favorable rates and provider support are key to access ; no $., no performance</a:t>
                      </a:r>
                    </a:p>
                    <a:p>
                      <a:pPr>
                        <a:buFontTx/>
                        <a:buChar char="-"/>
                      </a:pPr>
                      <a:r>
                        <a:rPr lang="en-US" sz="700" baseline="0" dirty="0" smtClean="0">
                          <a:latin typeface="+mn-lt"/>
                        </a:rPr>
                        <a:t> The model does not typically promote accountability but it depends on….</a:t>
                      </a:r>
                    </a:p>
                    <a:p>
                      <a:pPr>
                        <a:buFontTx/>
                        <a:buChar char="-"/>
                      </a:pPr>
                      <a:r>
                        <a:rPr lang="en-US" sz="700" baseline="0" dirty="0" smtClean="0">
                          <a:latin typeface="+mn-lt"/>
                        </a:rPr>
                        <a:t> Costs  associated with utilization cannot be predicted</a:t>
                      </a:r>
                    </a:p>
                    <a:p>
                      <a:pPr>
                        <a:buFontTx/>
                        <a:buChar char="-"/>
                      </a:pPr>
                      <a:r>
                        <a:rPr lang="en-US" sz="700" baseline="0" dirty="0" smtClean="0">
                          <a:latin typeface="+mn-lt"/>
                        </a:rPr>
                        <a:t> Incentives are not aligned in a “basic” PCCM</a:t>
                      </a:r>
                    </a:p>
                  </a:txBody>
                  <a:tcPr marL="87394" marR="87394"/>
                </a:tc>
              </a:tr>
              <a:tr h="503898">
                <a:tc>
                  <a:txBody>
                    <a:bodyPr/>
                    <a:lstStyle/>
                    <a:p>
                      <a:r>
                        <a:rPr lang="en-US" sz="700" b="1" dirty="0" smtClean="0">
                          <a:latin typeface="+mn-lt"/>
                        </a:rPr>
                        <a:t>Consumer Feasibility</a:t>
                      </a:r>
                    </a:p>
                    <a:p>
                      <a:pPr>
                        <a:buFont typeface="Arial" pitchFamily="34" charset="0"/>
                        <a:buChar char="•"/>
                      </a:pPr>
                      <a:r>
                        <a:rPr lang="en-US" sz="700" dirty="0" smtClean="0">
                          <a:latin typeface="+mn-lt"/>
                        </a:rPr>
                        <a:t> Offers access</a:t>
                      </a:r>
                    </a:p>
                    <a:p>
                      <a:pPr>
                        <a:buFont typeface="Arial" pitchFamily="34" charset="0"/>
                        <a:buChar char="•"/>
                      </a:pPr>
                      <a:r>
                        <a:rPr lang="en-US" sz="700" baseline="0" dirty="0" smtClean="0">
                          <a:latin typeface="+mn-lt"/>
                        </a:rPr>
                        <a:t> Offers choice</a:t>
                      </a:r>
                    </a:p>
                    <a:p>
                      <a:pPr>
                        <a:buFont typeface="Arial" pitchFamily="34" charset="0"/>
                        <a:buChar char="•"/>
                      </a:pPr>
                      <a:r>
                        <a:rPr lang="en-US" sz="700" baseline="0" dirty="0" smtClean="0">
                          <a:latin typeface="+mn-lt"/>
                        </a:rPr>
                        <a:t> Offers convenience</a:t>
                      </a:r>
                      <a:endParaRPr lang="en-US" sz="700" dirty="0">
                        <a:latin typeface="+mn-lt"/>
                      </a:endParaRPr>
                    </a:p>
                  </a:txBody>
                  <a:tcPr marL="87394" marR="87394"/>
                </a:tc>
                <a:tc>
                  <a:txBody>
                    <a:bodyPr/>
                    <a:lstStyle/>
                    <a:p>
                      <a:pPr>
                        <a:buFontTx/>
                        <a:buChar char="-"/>
                      </a:pPr>
                      <a:r>
                        <a:rPr lang="en-US" sz="700" dirty="0" smtClean="0">
                          <a:latin typeface="+mn-lt"/>
                        </a:rPr>
                        <a:t> Offers consumers access, choice and control (often with few rules)</a:t>
                      </a:r>
                      <a:endParaRPr lang="en-US" sz="700" baseline="0" dirty="0" smtClean="0">
                        <a:latin typeface="+mn-lt"/>
                      </a:endParaRPr>
                    </a:p>
                    <a:p>
                      <a:pPr>
                        <a:buFontTx/>
                        <a:buChar char="-"/>
                      </a:pPr>
                      <a:r>
                        <a:rPr lang="en-US" sz="700" baseline="0" dirty="0" smtClean="0">
                          <a:latin typeface="+mn-lt"/>
                        </a:rPr>
                        <a:t> Consumers view PCCM favorably </a:t>
                      </a:r>
                    </a:p>
                    <a:p>
                      <a:pPr>
                        <a:buFontTx/>
                        <a:buChar char="-"/>
                      </a:pPr>
                      <a:r>
                        <a:rPr lang="en-US" sz="700" baseline="0" dirty="0" smtClean="0">
                          <a:latin typeface="+mn-lt"/>
                        </a:rPr>
                        <a:t> Has the ability to incorporate case management of high-cost, high-risk cases with DM or ASO overlay (e.g. BH for high-risk co-morbid cases)</a:t>
                      </a:r>
                    </a:p>
                    <a:p>
                      <a:pPr>
                        <a:buFontTx/>
                        <a:buChar char="-"/>
                      </a:pPr>
                      <a:r>
                        <a:rPr lang="en-US" sz="700" baseline="0" dirty="0" smtClean="0">
                          <a:latin typeface="+mn-lt"/>
                        </a:rPr>
                        <a:t> Advocates often provide strong support for this model which can influence resources, etc. </a:t>
                      </a:r>
                      <a:endParaRPr lang="en-US" sz="700" dirty="0">
                        <a:latin typeface="+mn-lt"/>
                      </a:endParaRPr>
                    </a:p>
                  </a:txBody>
                  <a:tcPr marL="87394" marR="87394"/>
                </a:tc>
                <a:tc>
                  <a:txBody>
                    <a:bodyPr/>
                    <a:lstStyle/>
                    <a:p>
                      <a:pPr>
                        <a:buFontTx/>
                        <a:buChar char="-"/>
                      </a:pPr>
                      <a:r>
                        <a:rPr lang="en-US" sz="700" dirty="0" smtClean="0">
                          <a:latin typeface="+mn-lt"/>
                        </a:rPr>
                        <a:t>Lack</a:t>
                      </a:r>
                      <a:r>
                        <a:rPr lang="en-US" sz="700" baseline="0" dirty="0" smtClean="0">
                          <a:latin typeface="+mn-lt"/>
                        </a:rPr>
                        <a:t> of care coordination and management (depending on the model)</a:t>
                      </a:r>
                    </a:p>
                    <a:p>
                      <a:pPr>
                        <a:buFontTx/>
                        <a:buChar char="-"/>
                      </a:pPr>
                      <a:r>
                        <a:rPr lang="en-US" sz="700" baseline="0" dirty="0" smtClean="0">
                          <a:latin typeface="+mn-lt"/>
                        </a:rPr>
                        <a:t> Lack of access and choice depending on network adequacy </a:t>
                      </a:r>
                      <a:r>
                        <a:rPr lang="en-US" sz="700" dirty="0" smtClean="0">
                          <a:latin typeface="+mn-lt"/>
                        </a:rPr>
                        <a:t> </a:t>
                      </a:r>
                      <a:endParaRPr lang="en-US" sz="700" dirty="0">
                        <a:latin typeface="+mn-lt"/>
                      </a:endParaRPr>
                    </a:p>
                  </a:txBody>
                  <a:tcPr marL="87394" marR="87394"/>
                </a:tc>
              </a:tr>
              <a:tr h="607642">
                <a:tc>
                  <a:txBody>
                    <a:bodyPr/>
                    <a:lstStyle/>
                    <a:p>
                      <a:r>
                        <a:rPr lang="en-US" sz="700" b="1" dirty="0" smtClean="0">
                          <a:latin typeface="+mn-lt"/>
                        </a:rPr>
                        <a:t>Provider Feasibility</a:t>
                      </a:r>
                    </a:p>
                    <a:p>
                      <a:pPr>
                        <a:buFont typeface="Arial" pitchFamily="34" charset="0"/>
                        <a:buChar char="•"/>
                      </a:pPr>
                      <a:r>
                        <a:rPr lang="en-US" sz="700" dirty="0" smtClean="0">
                          <a:latin typeface="+mn-lt"/>
                        </a:rPr>
                        <a:t> Rates are seen as adequate (closer to Medicare is better)</a:t>
                      </a:r>
                    </a:p>
                    <a:p>
                      <a:pPr>
                        <a:buFont typeface="Arial" pitchFamily="34" charset="0"/>
                        <a:buChar char="•"/>
                      </a:pPr>
                      <a:r>
                        <a:rPr lang="en-US" sz="700" dirty="0" smtClean="0">
                          <a:latin typeface="+mn-lt"/>
                        </a:rPr>
                        <a:t> Claim</a:t>
                      </a:r>
                      <a:r>
                        <a:rPr lang="en-US" sz="700" baseline="0" dirty="0" smtClean="0">
                          <a:latin typeface="+mn-lt"/>
                        </a:rPr>
                        <a:t> payment is timely</a:t>
                      </a:r>
                    </a:p>
                    <a:p>
                      <a:pPr>
                        <a:buFont typeface="Arial" pitchFamily="34" charset="0"/>
                        <a:buChar char="•"/>
                      </a:pPr>
                      <a:r>
                        <a:rPr lang="en-US" sz="700" baseline="0" dirty="0" smtClean="0">
                          <a:latin typeface="+mn-lt"/>
                        </a:rPr>
                        <a:t> Low hassle factor</a:t>
                      </a:r>
                      <a:endParaRPr lang="en-US" sz="700" dirty="0">
                        <a:latin typeface="+mn-lt"/>
                      </a:endParaRPr>
                    </a:p>
                  </a:txBody>
                  <a:tcPr marL="87394" marR="87394"/>
                </a:tc>
                <a:tc>
                  <a:txBody>
                    <a:bodyPr/>
                    <a:lstStyle/>
                    <a:p>
                      <a:pPr>
                        <a:buFontTx/>
                        <a:buChar char="-"/>
                      </a:pPr>
                      <a:r>
                        <a:rPr lang="en-US" sz="700" dirty="0" smtClean="0">
                          <a:latin typeface="+mn-lt"/>
                        </a:rPr>
                        <a:t> Can be viewed favorably by providers</a:t>
                      </a:r>
                      <a:r>
                        <a:rPr lang="en-US" sz="700" baseline="0" dirty="0" smtClean="0">
                          <a:latin typeface="+mn-lt"/>
                        </a:rPr>
                        <a:t>  if rates are acceptable and interest in Medicaid </a:t>
                      </a:r>
                    </a:p>
                    <a:p>
                      <a:pPr>
                        <a:buFontTx/>
                        <a:buChar char="-"/>
                      </a:pPr>
                      <a:r>
                        <a:rPr lang="en-US" sz="700" baseline="0" dirty="0" smtClean="0">
                          <a:latin typeface="+mn-lt"/>
                        </a:rPr>
                        <a:t> Varies based on climate in state (e.g. managed care acceptance)</a:t>
                      </a:r>
                      <a:endParaRPr lang="en-US" sz="700" dirty="0" smtClean="0">
                        <a:latin typeface="+mn-lt"/>
                      </a:endParaRPr>
                    </a:p>
                    <a:p>
                      <a:pPr>
                        <a:buFontTx/>
                        <a:buChar char="-"/>
                      </a:pPr>
                      <a:r>
                        <a:rPr lang="en-US" sz="700" dirty="0" smtClean="0">
                          <a:latin typeface="+mn-lt"/>
                        </a:rPr>
                        <a:t> Key elements of success are rates, administrative ease and ability to obtain support to treat (hard</a:t>
                      </a:r>
                      <a:r>
                        <a:rPr lang="en-US" sz="700" baseline="0" dirty="0" smtClean="0">
                          <a:latin typeface="+mn-lt"/>
                        </a:rPr>
                        <a:t> to serve) clients</a:t>
                      </a:r>
                    </a:p>
                    <a:p>
                      <a:pPr>
                        <a:buFontTx/>
                        <a:buChar char="-"/>
                      </a:pPr>
                      <a:r>
                        <a:rPr lang="en-US" sz="700" baseline="0" dirty="0" smtClean="0">
                          <a:latin typeface="+mn-lt"/>
                        </a:rPr>
                        <a:t> With ASO supports (e.g. BH) can potentially function better for providers</a:t>
                      </a:r>
                      <a:endParaRPr lang="en-US" sz="700" dirty="0">
                        <a:latin typeface="+mn-lt"/>
                      </a:endParaRPr>
                    </a:p>
                  </a:txBody>
                  <a:tcPr marL="87394" marR="87394"/>
                </a:tc>
                <a:tc>
                  <a:txBody>
                    <a:bodyPr/>
                    <a:lstStyle/>
                    <a:p>
                      <a:pPr>
                        <a:buFontTx/>
                        <a:buChar char="-"/>
                      </a:pPr>
                      <a:r>
                        <a:rPr lang="en-US" sz="700" dirty="0" smtClean="0">
                          <a:latin typeface="+mn-lt"/>
                        </a:rPr>
                        <a:t> Rates of payment may not be adequate</a:t>
                      </a:r>
                    </a:p>
                    <a:p>
                      <a:pPr>
                        <a:buFontTx/>
                        <a:buChar char="-"/>
                      </a:pPr>
                      <a:r>
                        <a:rPr lang="en-US" sz="700" dirty="0" smtClean="0">
                          <a:latin typeface="+mn-lt"/>
                        </a:rPr>
                        <a:t> Care management can be absent , especially for high-risk, high-need consumers</a:t>
                      </a:r>
                    </a:p>
                    <a:p>
                      <a:pPr>
                        <a:buFontTx/>
                        <a:buChar char="-"/>
                      </a:pPr>
                      <a:r>
                        <a:rPr lang="en-US" sz="700" dirty="0" smtClean="0">
                          <a:latin typeface="+mn-lt"/>
                        </a:rPr>
                        <a:t> PCCM</a:t>
                      </a:r>
                      <a:r>
                        <a:rPr lang="en-US" sz="700" baseline="0" dirty="0" smtClean="0">
                          <a:latin typeface="+mn-lt"/>
                        </a:rPr>
                        <a:t> re</a:t>
                      </a:r>
                      <a:r>
                        <a:rPr lang="en-US" sz="700" dirty="0" smtClean="0">
                          <a:latin typeface="+mn-lt"/>
                        </a:rPr>
                        <a:t>quirements can</a:t>
                      </a:r>
                      <a:r>
                        <a:rPr lang="en-US" sz="700" baseline="0" dirty="0" smtClean="0">
                          <a:latin typeface="+mn-lt"/>
                        </a:rPr>
                        <a:t> be significant relative to reimbursement</a:t>
                      </a:r>
                      <a:endParaRPr lang="en-US" sz="700" dirty="0">
                        <a:latin typeface="+mn-lt"/>
                      </a:endParaRPr>
                    </a:p>
                  </a:txBody>
                  <a:tcPr marL="87394" marR="87394"/>
                </a:tc>
              </a:tr>
              <a:tr h="1022617">
                <a:tc>
                  <a:txBody>
                    <a:bodyPr/>
                    <a:lstStyle/>
                    <a:p>
                      <a:r>
                        <a:rPr lang="en-US" sz="700" b="1" dirty="0" smtClean="0">
                          <a:latin typeface="+mn-lt"/>
                        </a:rPr>
                        <a:t>Payor Feasibility</a:t>
                      </a:r>
                    </a:p>
                    <a:p>
                      <a:pPr>
                        <a:buFont typeface="Arial" pitchFamily="34" charset="0"/>
                        <a:buChar char="•"/>
                      </a:pPr>
                      <a:r>
                        <a:rPr lang="en-US" sz="700" baseline="0" dirty="0" smtClean="0">
                          <a:latin typeface="+mn-lt"/>
                        </a:rPr>
                        <a:t>Levers to manage</a:t>
                      </a:r>
                      <a:r>
                        <a:rPr lang="en-US" sz="700" dirty="0" smtClean="0">
                          <a:latin typeface="+mn-lt"/>
                        </a:rPr>
                        <a:t> </a:t>
                      </a:r>
                    </a:p>
                    <a:p>
                      <a:pPr>
                        <a:buFont typeface="Arial" pitchFamily="34" charset="0"/>
                        <a:buChar char="•"/>
                      </a:pPr>
                      <a:r>
                        <a:rPr lang="en-US" sz="700" baseline="0" dirty="0" smtClean="0">
                          <a:latin typeface="+mn-lt"/>
                        </a:rPr>
                        <a:t> Need resources</a:t>
                      </a:r>
                    </a:p>
                    <a:p>
                      <a:pPr>
                        <a:buFont typeface="Arial" pitchFamily="34" charset="0"/>
                        <a:buChar char="•"/>
                      </a:pPr>
                      <a:r>
                        <a:rPr lang="en-US" sz="700" dirty="0" smtClean="0">
                          <a:latin typeface="+mn-lt"/>
                        </a:rPr>
                        <a:t> Offers</a:t>
                      </a:r>
                      <a:r>
                        <a:rPr lang="en-US" sz="700" baseline="0" dirty="0" smtClean="0">
                          <a:latin typeface="+mn-lt"/>
                        </a:rPr>
                        <a:t> access to care</a:t>
                      </a:r>
                      <a:endParaRPr lang="en-US" sz="700" dirty="0" smtClean="0">
                        <a:latin typeface="+mn-lt"/>
                      </a:endParaRPr>
                    </a:p>
                    <a:p>
                      <a:pPr>
                        <a:buFont typeface="Arial" pitchFamily="34" charset="0"/>
                        <a:buChar char="•"/>
                      </a:pPr>
                      <a:r>
                        <a:rPr lang="en-US" sz="700" dirty="0" smtClean="0">
                          <a:latin typeface="+mn-lt"/>
                        </a:rPr>
                        <a:t>Affordable</a:t>
                      </a:r>
                      <a:endParaRPr lang="en-US" sz="700" baseline="0" dirty="0" smtClean="0">
                        <a:latin typeface="+mn-lt"/>
                      </a:endParaRPr>
                    </a:p>
                    <a:p>
                      <a:pPr>
                        <a:buFont typeface="Arial" pitchFamily="34" charset="0"/>
                        <a:buChar char="•"/>
                      </a:pPr>
                      <a:r>
                        <a:rPr lang="en-US" sz="700" baseline="0" dirty="0" smtClean="0">
                          <a:latin typeface="+mn-lt"/>
                        </a:rPr>
                        <a:t> Delivers quality </a:t>
                      </a:r>
                      <a:endParaRPr lang="en-US" sz="700" dirty="0" smtClean="0">
                        <a:latin typeface="+mn-lt"/>
                      </a:endParaRPr>
                    </a:p>
                    <a:p>
                      <a:pPr>
                        <a:buFont typeface="Arial" pitchFamily="34" charset="0"/>
                        <a:buChar char="•"/>
                      </a:pPr>
                      <a:r>
                        <a:rPr lang="en-US" sz="700" dirty="0" smtClean="0">
                          <a:latin typeface="+mn-lt"/>
                        </a:rPr>
                        <a:t> Stakeholder acceptability</a:t>
                      </a:r>
                      <a:endParaRPr lang="en-US" sz="700" baseline="0" dirty="0" smtClean="0">
                        <a:latin typeface="+mn-lt"/>
                      </a:endParaRPr>
                    </a:p>
                  </a:txBody>
                  <a:tcPr marL="87394" marR="87394"/>
                </a:tc>
                <a:tc>
                  <a:txBody>
                    <a:bodyPr/>
                    <a:lstStyle/>
                    <a:p>
                      <a:pPr>
                        <a:buFontTx/>
                        <a:buChar char="-"/>
                      </a:pPr>
                      <a:r>
                        <a:rPr lang="en-US" sz="700" dirty="0" smtClean="0">
                          <a:latin typeface="+mn-lt"/>
                        </a:rPr>
                        <a:t> Acts</a:t>
                      </a:r>
                      <a:r>
                        <a:rPr lang="en-US" sz="700" baseline="0" dirty="0" smtClean="0">
                          <a:latin typeface="+mn-lt"/>
                        </a:rPr>
                        <a:t> as an </a:t>
                      </a:r>
                      <a:r>
                        <a:rPr lang="en-US" sz="700" dirty="0" smtClean="0">
                          <a:latin typeface="+mn-lt"/>
                        </a:rPr>
                        <a:t>alterative to MCOs </a:t>
                      </a:r>
                    </a:p>
                    <a:p>
                      <a:pPr>
                        <a:buFontTx/>
                        <a:buChar char="-"/>
                      </a:pPr>
                      <a:r>
                        <a:rPr lang="en-US" sz="700" baseline="0" dirty="0" smtClean="0">
                          <a:latin typeface="+mn-lt"/>
                        </a:rPr>
                        <a:t> Benefit to contracting directly with MDs</a:t>
                      </a:r>
                    </a:p>
                    <a:p>
                      <a:pPr>
                        <a:buFontTx/>
                        <a:buChar char="-"/>
                      </a:pPr>
                      <a:r>
                        <a:rPr lang="en-US" sz="700" baseline="0" dirty="0" smtClean="0">
                          <a:latin typeface="+mn-lt"/>
                        </a:rPr>
                        <a:t> States can use an “NCQA Plus” model (medical home) within PCCM</a:t>
                      </a:r>
                      <a:endParaRPr lang="en-US" sz="700" dirty="0" smtClean="0">
                        <a:latin typeface="+mn-lt"/>
                      </a:endParaRPr>
                    </a:p>
                    <a:p>
                      <a:pPr>
                        <a:buFontTx/>
                        <a:buChar char="-"/>
                      </a:pPr>
                      <a:r>
                        <a:rPr lang="en-US" sz="700" dirty="0" smtClean="0">
                          <a:latin typeface="+mn-lt"/>
                        </a:rPr>
                        <a:t> O</a:t>
                      </a:r>
                      <a:r>
                        <a:rPr lang="en-US" sz="700" baseline="0" dirty="0" smtClean="0">
                          <a:latin typeface="+mn-lt"/>
                        </a:rPr>
                        <a:t>ffers states leverage w/ MCO providers (another option)</a:t>
                      </a:r>
                      <a:endParaRPr lang="en-US" sz="700" dirty="0" smtClean="0">
                        <a:latin typeface="+mn-lt"/>
                      </a:endParaRPr>
                    </a:p>
                    <a:p>
                      <a:pPr>
                        <a:buFontTx/>
                        <a:buChar char="-"/>
                      </a:pPr>
                      <a:r>
                        <a:rPr lang="en-US" sz="700" dirty="0" smtClean="0">
                          <a:latin typeface="+mn-lt"/>
                        </a:rPr>
                        <a:t> Offers  accessibility in </a:t>
                      </a:r>
                      <a:r>
                        <a:rPr lang="en-US" sz="700" baseline="0" dirty="0" smtClean="0">
                          <a:latin typeface="+mn-lt"/>
                        </a:rPr>
                        <a:t>rural areas that lack managed care presence</a:t>
                      </a:r>
                    </a:p>
                    <a:p>
                      <a:pPr>
                        <a:buFontTx/>
                        <a:buChar char="-"/>
                      </a:pPr>
                      <a:r>
                        <a:rPr lang="en-US" sz="700" baseline="0" dirty="0" smtClean="0">
                          <a:latin typeface="+mn-lt"/>
                        </a:rPr>
                        <a:t> Provides the state with more direct control of care delivery</a:t>
                      </a:r>
                    </a:p>
                    <a:p>
                      <a:pPr>
                        <a:buFontTx/>
                        <a:buChar char="-"/>
                      </a:pPr>
                      <a:r>
                        <a:rPr lang="en-US" sz="700" baseline="0" dirty="0" smtClean="0">
                          <a:latin typeface="+mn-lt"/>
                        </a:rPr>
                        <a:t> Some states have created significant effort and  value  with limited resources (but this varies across the country)</a:t>
                      </a:r>
                      <a:endParaRPr lang="en-US" sz="700" dirty="0">
                        <a:latin typeface="+mn-lt"/>
                      </a:endParaRPr>
                    </a:p>
                  </a:txBody>
                  <a:tcPr marL="87394" marR="87394"/>
                </a:tc>
                <a:tc>
                  <a:txBody>
                    <a:bodyPr/>
                    <a:lstStyle/>
                    <a:p>
                      <a:pPr>
                        <a:buFontTx/>
                        <a:buChar char="-"/>
                      </a:pPr>
                      <a:r>
                        <a:rPr lang="en-US" sz="700" dirty="0" smtClean="0">
                          <a:latin typeface="+mn-lt"/>
                        </a:rPr>
                        <a:t>Significant</a:t>
                      </a:r>
                      <a:r>
                        <a:rPr lang="en-US" sz="700" baseline="0" dirty="0" smtClean="0">
                          <a:latin typeface="+mn-lt"/>
                        </a:rPr>
                        <a:t> resources (staff and/or vendors) are required to manage a PCCM program </a:t>
                      </a:r>
                      <a:r>
                        <a:rPr lang="en-US" sz="700" b="1" baseline="0" dirty="0" smtClean="0">
                          <a:latin typeface="+mn-lt"/>
                        </a:rPr>
                        <a:t>effectively </a:t>
                      </a:r>
                    </a:p>
                    <a:p>
                      <a:pPr>
                        <a:buFontTx/>
                        <a:buChar char="-"/>
                      </a:pPr>
                      <a:r>
                        <a:rPr lang="en-US" sz="700" baseline="0" dirty="0" smtClean="0">
                          <a:latin typeface="+mn-lt"/>
                        </a:rPr>
                        <a:t> Focus on primary care services – not specialty care; need to look at community-based supports to truly serve this population</a:t>
                      </a:r>
                    </a:p>
                    <a:p>
                      <a:pPr>
                        <a:buFontTx/>
                        <a:buChar char="-"/>
                      </a:pPr>
                      <a:r>
                        <a:rPr lang="en-US" sz="700" baseline="0" dirty="0" smtClean="0">
                          <a:latin typeface="+mn-lt"/>
                        </a:rPr>
                        <a:t> Classic “make or buy” argument: Better to purchase or create?</a:t>
                      </a:r>
                    </a:p>
                    <a:p>
                      <a:pPr>
                        <a:buFontTx/>
                        <a:buChar char="-"/>
                      </a:pPr>
                      <a:r>
                        <a:rPr lang="en-US" sz="700" baseline="0" dirty="0" smtClean="0">
                          <a:latin typeface="+mn-lt"/>
                        </a:rPr>
                        <a:t> Requires the state </a:t>
                      </a:r>
                    </a:p>
                    <a:p>
                      <a:pPr>
                        <a:buFontTx/>
                        <a:buChar char="-"/>
                      </a:pPr>
                      <a:r>
                        <a:rPr lang="en-US" sz="700" baseline="0" dirty="0" smtClean="0">
                          <a:latin typeface="+mn-lt"/>
                        </a:rPr>
                        <a:t>Challenging to manage in states with many “small” providers to take more  responsibility for care delivery</a:t>
                      </a:r>
                      <a:endParaRPr lang="en-US" sz="700" dirty="0">
                        <a:latin typeface="+mn-lt"/>
                      </a:endParaRPr>
                    </a:p>
                  </a:txBody>
                  <a:tcPr marL="87394" marR="87394"/>
                </a:tc>
              </a:tr>
              <a:tr h="918873">
                <a:tc>
                  <a:txBody>
                    <a:bodyPr/>
                    <a:lstStyle/>
                    <a:p>
                      <a:r>
                        <a:rPr lang="en-US" sz="700" b="1" dirty="0" smtClean="0">
                          <a:latin typeface="+mn-lt"/>
                        </a:rPr>
                        <a:t>Data</a:t>
                      </a:r>
                    </a:p>
                    <a:p>
                      <a:pPr>
                        <a:buFont typeface="Arial" pitchFamily="34" charset="0"/>
                        <a:buChar char="•"/>
                      </a:pPr>
                      <a:r>
                        <a:rPr lang="en-US" sz="700" dirty="0" smtClean="0">
                          <a:latin typeface="+mn-lt"/>
                        </a:rPr>
                        <a:t> Timely</a:t>
                      </a:r>
                    </a:p>
                    <a:p>
                      <a:pPr>
                        <a:buFont typeface="Arial" pitchFamily="34" charset="0"/>
                        <a:buChar char="•"/>
                      </a:pPr>
                      <a:r>
                        <a:rPr lang="en-US" sz="700" dirty="0" smtClean="0">
                          <a:latin typeface="+mn-lt"/>
                        </a:rPr>
                        <a:t> Transparent </a:t>
                      </a:r>
                    </a:p>
                    <a:p>
                      <a:pPr>
                        <a:buFont typeface="Arial" pitchFamily="34" charset="0"/>
                        <a:buChar char="•"/>
                      </a:pPr>
                      <a:r>
                        <a:rPr lang="en-US" sz="700" baseline="0" dirty="0" smtClean="0">
                          <a:latin typeface="+mn-lt"/>
                        </a:rPr>
                        <a:t> A</a:t>
                      </a:r>
                      <a:r>
                        <a:rPr lang="en-US" sz="700" dirty="0" smtClean="0">
                          <a:latin typeface="+mn-lt"/>
                        </a:rPr>
                        <a:t>ccessible</a:t>
                      </a:r>
                    </a:p>
                    <a:p>
                      <a:pPr>
                        <a:buFont typeface="Arial" pitchFamily="34" charset="0"/>
                        <a:buChar char="•"/>
                      </a:pPr>
                      <a:r>
                        <a:rPr lang="en-US" sz="700" dirty="0" smtClean="0">
                          <a:latin typeface="+mn-lt"/>
                        </a:rPr>
                        <a:t> Credible </a:t>
                      </a:r>
                    </a:p>
                    <a:p>
                      <a:pPr>
                        <a:buFont typeface="Arial" pitchFamily="34" charset="0"/>
                        <a:buChar char="•"/>
                      </a:pPr>
                      <a:r>
                        <a:rPr lang="en-US" sz="700" dirty="0" smtClean="0">
                          <a:latin typeface="+mn-lt"/>
                        </a:rPr>
                        <a:t> Supports improvement </a:t>
                      </a:r>
                      <a:endParaRPr lang="en-US" sz="700" dirty="0">
                        <a:latin typeface="+mn-lt"/>
                      </a:endParaRPr>
                    </a:p>
                  </a:txBody>
                  <a:tcPr marL="87394" marR="87394"/>
                </a:tc>
                <a:tc>
                  <a:txBody>
                    <a:bodyPr/>
                    <a:lstStyle/>
                    <a:p>
                      <a:pPr>
                        <a:buFontTx/>
                        <a:buChar char="-"/>
                      </a:pPr>
                      <a:r>
                        <a:rPr lang="en-US" sz="700" baseline="0" dirty="0" smtClean="0">
                          <a:latin typeface="+mn-lt"/>
                        </a:rPr>
                        <a:t>The state is “in the drivers’ seat” with regard to defining data priorities and products</a:t>
                      </a:r>
                    </a:p>
                    <a:p>
                      <a:pPr>
                        <a:buFontTx/>
                        <a:buChar char="-"/>
                      </a:pPr>
                      <a:r>
                        <a:rPr lang="en-US" sz="700" baseline="0" dirty="0" smtClean="0">
                          <a:latin typeface="+mn-lt"/>
                        </a:rPr>
                        <a:t>States have direct access to claims data to mine and distribute</a:t>
                      </a:r>
                      <a:endParaRPr lang="en-US" sz="700" dirty="0">
                        <a:latin typeface="+mn-lt"/>
                      </a:endParaRPr>
                    </a:p>
                  </a:txBody>
                  <a:tcPr marL="87394" marR="87394"/>
                </a:tc>
                <a:tc>
                  <a:txBody>
                    <a:bodyPr/>
                    <a:lstStyle/>
                    <a:p>
                      <a:pPr>
                        <a:buFontTx/>
                        <a:buChar char="-"/>
                      </a:pPr>
                      <a:r>
                        <a:rPr lang="en-US" sz="700" dirty="0" smtClean="0">
                          <a:latin typeface="+mn-lt"/>
                        </a:rPr>
                        <a:t>Developing, mining,</a:t>
                      </a:r>
                      <a:r>
                        <a:rPr lang="en-US" sz="700" baseline="0" dirty="0" smtClean="0">
                          <a:latin typeface="+mn-lt"/>
                        </a:rPr>
                        <a:t> distributing and re-measuring data requires considerable expertise and resources</a:t>
                      </a:r>
                    </a:p>
                    <a:p>
                      <a:pPr>
                        <a:buFontTx/>
                        <a:buChar char="-"/>
                      </a:pPr>
                      <a:r>
                        <a:rPr lang="en-US" sz="700" baseline="0" dirty="0" smtClean="0">
                          <a:latin typeface="+mn-lt"/>
                        </a:rPr>
                        <a:t> Often state data isn’t timely, suffers from credibility issues; requires resources and very diligent efforts</a:t>
                      </a:r>
                    </a:p>
                    <a:p>
                      <a:pPr>
                        <a:buFontTx/>
                        <a:buChar char="-"/>
                      </a:pPr>
                      <a:r>
                        <a:rPr lang="en-US" sz="700" baseline="0" dirty="0" smtClean="0">
                          <a:latin typeface="+mn-lt"/>
                        </a:rPr>
                        <a:t> Structure and process proceeds outcomes: outcomes take time</a:t>
                      </a:r>
                    </a:p>
                    <a:p>
                      <a:pPr>
                        <a:buFontTx/>
                        <a:buChar char="-"/>
                      </a:pPr>
                      <a:r>
                        <a:rPr lang="en-US" sz="700" dirty="0" smtClean="0">
                          <a:latin typeface="+mn-lt"/>
                        </a:rPr>
                        <a:t>There</a:t>
                      </a:r>
                      <a:r>
                        <a:rPr lang="en-US" sz="700" baseline="0" dirty="0" smtClean="0">
                          <a:latin typeface="+mn-lt"/>
                        </a:rPr>
                        <a:t> are costs (to the  State) associated with data collection, mining and reporting; data is only as good as its ability to improve care</a:t>
                      </a:r>
                    </a:p>
                    <a:p>
                      <a:pPr>
                        <a:buFontTx/>
                        <a:buChar char="-"/>
                      </a:pPr>
                      <a:r>
                        <a:rPr lang="en-US" sz="700" baseline="0" dirty="0" smtClean="0">
                          <a:latin typeface="+mn-lt"/>
                        </a:rPr>
                        <a:t> Collecting data alone does not support improvement</a:t>
                      </a:r>
                    </a:p>
                  </a:txBody>
                  <a:tcPr marL="87394" marR="87394"/>
                </a:tc>
              </a:tr>
              <a:tr h="503898">
                <a:tc>
                  <a:txBody>
                    <a:bodyPr/>
                    <a:lstStyle/>
                    <a:p>
                      <a:r>
                        <a:rPr lang="en-US" sz="700" b="1" dirty="0" smtClean="0">
                          <a:latin typeface="+mn-lt"/>
                        </a:rPr>
                        <a:t>Strong Relationships</a:t>
                      </a:r>
                    </a:p>
                    <a:p>
                      <a:pPr>
                        <a:buFont typeface="Arial" pitchFamily="34" charset="0"/>
                        <a:buChar char="•"/>
                      </a:pPr>
                      <a:r>
                        <a:rPr lang="en-US" sz="700" b="0" baseline="0" dirty="0" smtClean="0">
                          <a:latin typeface="+mn-lt"/>
                        </a:rPr>
                        <a:t> </a:t>
                      </a:r>
                      <a:r>
                        <a:rPr lang="en-US" sz="700" dirty="0" smtClean="0">
                          <a:latin typeface="+mn-lt"/>
                        </a:rPr>
                        <a:t>Open and trusting </a:t>
                      </a:r>
                    </a:p>
                    <a:p>
                      <a:pPr>
                        <a:buFont typeface="Arial" pitchFamily="34" charset="0"/>
                        <a:buChar char="•"/>
                      </a:pPr>
                      <a:r>
                        <a:rPr lang="en-US" sz="700" dirty="0" smtClean="0">
                          <a:latin typeface="+mn-lt"/>
                        </a:rPr>
                        <a:t> Accountability</a:t>
                      </a:r>
                      <a:endParaRPr lang="en-US" sz="700" dirty="0">
                        <a:latin typeface="+mn-lt"/>
                      </a:endParaRPr>
                    </a:p>
                  </a:txBody>
                  <a:tcPr marL="87394" marR="87394"/>
                </a:tc>
                <a:tc>
                  <a:txBody>
                    <a:bodyPr/>
                    <a:lstStyle/>
                    <a:p>
                      <a:pPr>
                        <a:buFontTx/>
                        <a:buChar char="-"/>
                      </a:pPr>
                      <a:r>
                        <a:rPr lang="en-US" sz="700" baseline="0" dirty="0" smtClean="0">
                          <a:latin typeface="+mn-lt"/>
                        </a:rPr>
                        <a:t>Ability to create trust, transparency and accountability based on an intensive delivery system effort with good infrastructure, attitude, etc.</a:t>
                      </a:r>
                    </a:p>
                    <a:p>
                      <a:pPr>
                        <a:buFontTx/>
                        <a:buChar char="-"/>
                      </a:pPr>
                      <a:r>
                        <a:rPr lang="en-US" sz="700" baseline="0" dirty="0" smtClean="0">
                          <a:latin typeface="+mn-lt"/>
                        </a:rPr>
                        <a:t> With significant volume (and rates), a state can get providers’ attention</a:t>
                      </a:r>
                    </a:p>
                    <a:p>
                      <a:pPr>
                        <a:buFontTx/>
                        <a:buChar char="-"/>
                      </a:pPr>
                      <a:r>
                        <a:rPr lang="en-US" sz="700" baseline="0" dirty="0" smtClean="0">
                          <a:latin typeface="+mn-lt"/>
                        </a:rPr>
                        <a:t> When a provider commits, they are typically supportive of this  approach</a:t>
                      </a:r>
                    </a:p>
                  </a:txBody>
                  <a:tcPr marL="87394" marR="87394"/>
                </a:tc>
                <a:tc>
                  <a:txBody>
                    <a:bodyPr/>
                    <a:lstStyle/>
                    <a:p>
                      <a:pPr>
                        <a:buFontTx/>
                        <a:buChar char="-"/>
                      </a:pPr>
                      <a:r>
                        <a:rPr lang="en-US" sz="700" dirty="0" smtClean="0">
                          <a:latin typeface="+mn-lt"/>
                        </a:rPr>
                        <a:t>Historic events and factors</a:t>
                      </a:r>
                      <a:r>
                        <a:rPr lang="en-US" sz="700" baseline="0" dirty="0" smtClean="0">
                          <a:latin typeface="+mn-lt"/>
                        </a:rPr>
                        <a:t> can make it difficult to foster trust</a:t>
                      </a:r>
                    </a:p>
                    <a:p>
                      <a:pPr>
                        <a:buFontTx/>
                        <a:buChar char="-"/>
                      </a:pPr>
                      <a:r>
                        <a:rPr lang="en-US" sz="700" baseline="0" dirty="0" smtClean="0">
                          <a:latin typeface="+mn-lt"/>
                        </a:rPr>
                        <a:t>Incentives may not be aligned across stakeholders and therefore, do not necessarily promote harmony</a:t>
                      </a:r>
                    </a:p>
                    <a:p>
                      <a:pPr>
                        <a:buFontTx/>
                        <a:buChar char="-"/>
                      </a:pPr>
                      <a:r>
                        <a:rPr lang="en-US" sz="700" baseline="0" dirty="0" smtClean="0">
                          <a:latin typeface="+mn-lt"/>
                        </a:rPr>
                        <a:t> Hard to get a providers’ attention without significant volume (and  rates)</a:t>
                      </a:r>
                      <a:endParaRPr lang="en-US" sz="700" dirty="0">
                        <a:latin typeface="+mn-lt"/>
                      </a:endParaRPr>
                    </a:p>
                  </a:txBody>
                  <a:tcPr marL="87394" marR="87394"/>
                </a:tc>
              </a:tr>
              <a:tr h="512017">
                <a:tc>
                  <a:txBody>
                    <a:bodyPr/>
                    <a:lstStyle/>
                    <a:p>
                      <a:r>
                        <a:rPr lang="en-US" sz="700" b="1" dirty="0" smtClean="0">
                          <a:latin typeface="+mn-lt"/>
                        </a:rPr>
                        <a:t>Care Management </a:t>
                      </a:r>
                    </a:p>
                    <a:p>
                      <a:pPr>
                        <a:buFont typeface="Arial" pitchFamily="34" charset="0"/>
                        <a:buChar char="•"/>
                      </a:pPr>
                      <a:r>
                        <a:rPr lang="en-US" sz="700" b="0" dirty="0" smtClean="0">
                          <a:latin typeface="+mn-lt"/>
                        </a:rPr>
                        <a:t>Focus on high-cost/high-risk </a:t>
                      </a:r>
                    </a:p>
                    <a:p>
                      <a:pPr>
                        <a:buFont typeface="Arial" pitchFamily="34" charset="0"/>
                        <a:buChar char="•"/>
                      </a:pPr>
                      <a:r>
                        <a:rPr lang="en-US" sz="700" dirty="0" smtClean="0">
                          <a:latin typeface="+mn-lt"/>
                        </a:rPr>
                        <a:t>Integration and</a:t>
                      </a:r>
                      <a:r>
                        <a:rPr lang="en-US" sz="700" baseline="0" dirty="0" smtClean="0">
                          <a:latin typeface="+mn-lt"/>
                        </a:rPr>
                        <a:t> coordination of care dominates</a:t>
                      </a:r>
                      <a:endParaRPr lang="en-US" sz="700" dirty="0">
                        <a:latin typeface="+mn-lt"/>
                      </a:endParaRPr>
                    </a:p>
                  </a:txBody>
                  <a:tcPr marL="87394" marR="87394"/>
                </a:tc>
                <a:tc>
                  <a:txBody>
                    <a:bodyPr/>
                    <a:lstStyle/>
                    <a:p>
                      <a:pPr>
                        <a:buFontTx/>
                        <a:buChar char="-"/>
                      </a:pPr>
                      <a:r>
                        <a:rPr lang="en-US" sz="700" dirty="0" smtClean="0">
                          <a:latin typeface="+mn-lt"/>
                        </a:rPr>
                        <a:t>States (largely those</a:t>
                      </a:r>
                      <a:r>
                        <a:rPr lang="en-US" sz="700" baseline="0" dirty="0" smtClean="0">
                          <a:latin typeface="+mn-lt"/>
                        </a:rPr>
                        <a:t> with vendors to manage high-cost/high-risk cases) have robust strategies to integrate and coordinate care to make or buy within a PCCM</a:t>
                      </a:r>
                    </a:p>
                    <a:p>
                      <a:pPr>
                        <a:buFontTx/>
                        <a:buChar char="-"/>
                      </a:pPr>
                      <a:r>
                        <a:rPr lang="en-US" sz="700" baseline="0" dirty="0" smtClean="0">
                          <a:latin typeface="+mn-lt"/>
                        </a:rPr>
                        <a:t> Technology can support identification of high-cost, high-risk consumers</a:t>
                      </a:r>
                    </a:p>
                    <a:p>
                      <a:pPr>
                        <a:buFontTx/>
                        <a:buChar char="-"/>
                      </a:pPr>
                      <a:r>
                        <a:rPr lang="en-US" sz="700" baseline="0" dirty="0" smtClean="0">
                          <a:latin typeface="+mn-lt"/>
                        </a:rPr>
                        <a:t> Opportunity to focus on decreased ED utilization with enhanced primary care access</a:t>
                      </a:r>
                      <a:endParaRPr lang="en-US" sz="700" dirty="0">
                        <a:latin typeface="+mn-lt"/>
                      </a:endParaRPr>
                    </a:p>
                  </a:txBody>
                  <a:tcPr marL="87394" marR="87394"/>
                </a:tc>
                <a:tc>
                  <a:txBody>
                    <a:bodyPr/>
                    <a:lstStyle/>
                    <a:p>
                      <a:pPr>
                        <a:buFontTx/>
                        <a:buChar char="-"/>
                      </a:pPr>
                      <a:r>
                        <a:rPr lang="en-US" sz="700" dirty="0" smtClean="0">
                          <a:latin typeface="+mn-lt"/>
                        </a:rPr>
                        <a:t> Integration and coordination require expertise and</a:t>
                      </a:r>
                      <a:r>
                        <a:rPr lang="en-US" sz="700" baseline="0" dirty="0" smtClean="0">
                          <a:latin typeface="+mn-lt"/>
                        </a:rPr>
                        <a:t> resources</a:t>
                      </a:r>
                    </a:p>
                    <a:p>
                      <a:pPr>
                        <a:buFontTx/>
                        <a:buChar char="-"/>
                      </a:pPr>
                      <a:r>
                        <a:rPr lang="en-US" sz="700" baseline="0" dirty="0" smtClean="0">
                          <a:latin typeface="+mn-lt"/>
                        </a:rPr>
                        <a:t> Enhancements such as predictive modeling , case management resources, care plan technology and community-based resources are all central to integration and coordination of care; these are resource and time intensive</a:t>
                      </a:r>
                    </a:p>
                  </a:txBody>
                  <a:tcPr marL="87394" marR="87394"/>
                </a:tc>
              </a:tr>
            </a:tbl>
          </a:graphicData>
        </a:graphic>
      </p:graphicFrame>
      <p:sp>
        <p:nvSpPr>
          <p:cNvPr id="2" name="Title 1"/>
          <p:cNvSpPr>
            <a:spLocks noGrp="1"/>
          </p:cNvSpPr>
          <p:nvPr>
            <p:ph type="title"/>
          </p:nvPr>
        </p:nvSpPr>
        <p:spPr>
          <a:xfrm>
            <a:off x="457200" y="137111"/>
            <a:ext cx="8229600" cy="508000"/>
          </a:xfrm>
        </p:spPr>
        <p:txBody>
          <a:bodyPr/>
          <a:lstStyle/>
          <a:p>
            <a:pPr eaLnBrk="1" fontAlgn="auto" hangingPunct="1">
              <a:spcAft>
                <a:spcPts val="0"/>
              </a:spcAft>
              <a:defRPr/>
            </a:pPr>
            <a:r>
              <a:rPr lang="en-US" sz="3200" dirty="0" smtClean="0"/>
              <a:t>Analysis: PCCM</a:t>
            </a:r>
            <a:endParaRPr lang="en-US" sz="3200" dirty="0"/>
          </a:p>
        </p:txBody>
      </p:sp>
      <p:sp>
        <p:nvSpPr>
          <p:cNvPr id="61441"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1442"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72BDB910-C3FC-4D60-A28E-5F2C073E6CAC}" type="slidenum">
              <a:rPr lang="en-US" smtClean="0">
                <a:cs typeface="Arial" charset="0"/>
              </a:rPr>
              <a:pPr fontAlgn="base">
                <a:spcBef>
                  <a:spcPct val="0"/>
                </a:spcBef>
                <a:spcAft>
                  <a:spcPct val="0"/>
                </a:spcAft>
                <a:defRPr/>
              </a:pPr>
              <a:t>29</a:t>
            </a:fld>
            <a:endParaRPr lang="en-US" dirty="0" smtClean="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p:txBody>
          <a:bodyPr/>
          <a:lstStyle/>
          <a:p>
            <a:pPr eaLnBrk="1" hangingPunct="1"/>
            <a:r>
              <a:rPr lang="en-US" sz="2400" smtClean="0"/>
              <a:t>Senator Toni Harp asked the Connecticut Health Foundation (CT Health) to objectively assess models of care to re-structure the HUSKY A&amp;B Program for the Managed Care Council</a:t>
            </a:r>
          </a:p>
          <a:p>
            <a:pPr eaLnBrk="1" hangingPunct="1"/>
            <a:r>
              <a:rPr lang="en-US" sz="2400" smtClean="0"/>
              <a:t>CT Health responded by funding this effort</a:t>
            </a:r>
          </a:p>
          <a:p>
            <a:pPr eaLnBrk="1" hangingPunct="1"/>
            <a:r>
              <a:rPr lang="en-US" sz="2400" smtClean="0"/>
              <a:t>Project done in collaboration with the HUSKY A&amp;B Re-structuring Workgroup with broad participation </a:t>
            </a:r>
          </a:p>
          <a:p>
            <a:pPr lvl="1" eaLnBrk="1" hangingPunct="1"/>
            <a:r>
              <a:rPr lang="en-US" sz="2400" smtClean="0"/>
              <a:t>Oversight and leadership from CT Health</a:t>
            </a:r>
          </a:p>
          <a:p>
            <a:pPr lvl="1" eaLnBrk="1" hangingPunct="1"/>
            <a:r>
              <a:rPr lang="en-US" sz="2400" smtClean="0"/>
              <a:t>Open, collaborative process with stakeholder input </a:t>
            </a:r>
          </a:p>
          <a:p>
            <a:pPr lvl="1" eaLnBrk="1" hangingPunct="1"/>
            <a:r>
              <a:rPr lang="en-US" sz="2400" smtClean="0"/>
              <a:t>Objective and data-driven process</a:t>
            </a:r>
          </a:p>
          <a:p>
            <a:pPr eaLnBrk="1" hangingPunct="1">
              <a:buFont typeface="Wingdings" pitchFamily="2" charset="2"/>
              <a:buNone/>
            </a:pPr>
            <a:endParaRPr lang="en-US" smtClean="0"/>
          </a:p>
        </p:txBody>
      </p:sp>
      <p:sp>
        <p:nvSpPr>
          <p:cNvPr id="3" name="Title 2"/>
          <p:cNvSpPr>
            <a:spLocks noGrp="1"/>
          </p:cNvSpPr>
          <p:nvPr>
            <p:ph type="title"/>
          </p:nvPr>
        </p:nvSpPr>
        <p:spPr/>
        <p:txBody>
          <a:bodyPr/>
          <a:lstStyle/>
          <a:p>
            <a:pPr eaLnBrk="1" hangingPunct="1">
              <a:defRPr/>
            </a:pPr>
            <a:r>
              <a:rPr lang="en-US" dirty="0" smtClean="0"/>
              <a:t>Background and Context</a:t>
            </a:r>
            <a:endParaRPr lang="en-US" dirty="0"/>
          </a:p>
        </p:txBody>
      </p:sp>
      <p:sp>
        <p:nvSpPr>
          <p:cNvPr id="4" name="Footer Placeholder 3"/>
          <p:cNvSpPr>
            <a:spLocks noGrp="1"/>
          </p:cNvSpPr>
          <p:nvPr>
            <p:ph type="ftr" sz="quarter" idx="10"/>
          </p:nvPr>
        </p:nvSpPr>
        <p:spPr/>
        <p:txBody>
          <a:bodyPr/>
          <a:lstStyle/>
          <a:p>
            <a:pPr>
              <a:defRPr/>
            </a:pPr>
            <a:r>
              <a:rPr lang="en-US"/>
              <a:t>HUSKY A&amp;B Restructuring Workgroup</a:t>
            </a:r>
          </a:p>
        </p:txBody>
      </p:sp>
      <p:sp>
        <p:nvSpPr>
          <p:cNvPr id="5" name="Slide Number Placeholder 4"/>
          <p:cNvSpPr>
            <a:spLocks noGrp="1"/>
          </p:cNvSpPr>
          <p:nvPr>
            <p:ph type="sldNum" sz="quarter" idx="11"/>
          </p:nvPr>
        </p:nvSpPr>
        <p:spPr/>
        <p:txBody>
          <a:bodyPr/>
          <a:lstStyle/>
          <a:p>
            <a:pPr>
              <a:defRPr/>
            </a:pPr>
            <a:fld id="{70B3E19B-B81A-4811-A2F6-BB7A7BEB401C}"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838200"/>
          <a:ext cx="8229600" cy="5059363"/>
        </p:xfrm>
        <a:graphic>
          <a:graphicData uri="http://schemas.openxmlformats.org/drawingml/2006/table">
            <a:tbl>
              <a:tblPr firstRow="1" bandRow="1">
                <a:tableStyleId>{5C22544A-7EE6-4342-B048-85BDC9FD1C3A}</a:tableStyleId>
              </a:tblPr>
              <a:tblGrid>
                <a:gridCol w="1597980"/>
                <a:gridCol w="3456372"/>
                <a:gridCol w="3175246"/>
              </a:tblGrid>
              <a:tr h="152400">
                <a:tc>
                  <a:txBody>
                    <a:bodyPr/>
                    <a:lstStyle/>
                    <a:p>
                      <a:r>
                        <a:rPr lang="en-US" sz="700" dirty="0" smtClean="0">
                          <a:latin typeface="+mn-lt"/>
                        </a:rPr>
                        <a:t>Criteria Defined for all Models</a:t>
                      </a:r>
                      <a:endParaRPr lang="en-US" sz="700" dirty="0">
                        <a:latin typeface="+mn-lt"/>
                      </a:endParaRPr>
                    </a:p>
                  </a:txBody>
                  <a:tcPr marL="86627" marR="86627"/>
                </a:tc>
                <a:tc>
                  <a:txBody>
                    <a:bodyPr/>
                    <a:lstStyle/>
                    <a:p>
                      <a:pPr algn="ctr"/>
                      <a:r>
                        <a:rPr lang="en-US" sz="700" dirty="0" smtClean="0">
                          <a:latin typeface="+mn-lt"/>
                        </a:rPr>
                        <a:t>Potential Advantages</a:t>
                      </a:r>
                      <a:endParaRPr lang="en-US" sz="700" dirty="0">
                        <a:latin typeface="+mn-lt"/>
                      </a:endParaRPr>
                    </a:p>
                  </a:txBody>
                  <a:tcPr marL="86627" marR="86627"/>
                </a:tc>
                <a:tc>
                  <a:txBody>
                    <a:bodyPr/>
                    <a:lstStyle/>
                    <a:p>
                      <a:pPr algn="ctr"/>
                      <a:r>
                        <a:rPr lang="en-US" sz="700" dirty="0" smtClean="0">
                          <a:latin typeface="+mn-lt"/>
                        </a:rPr>
                        <a:t>Potential Disadvantages</a:t>
                      </a:r>
                      <a:endParaRPr lang="en-US" sz="700" dirty="0">
                        <a:latin typeface="+mn-lt"/>
                      </a:endParaRPr>
                    </a:p>
                  </a:txBody>
                  <a:tcPr marL="86627" marR="86627"/>
                </a:tc>
              </a:tr>
              <a:tr h="685800">
                <a:tc>
                  <a:txBody>
                    <a:bodyPr/>
                    <a:lstStyle/>
                    <a:p>
                      <a:r>
                        <a:rPr lang="en-US" sz="700" b="1" dirty="0" smtClean="0">
                          <a:latin typeface="+mn-lt"/>
                        </a:rPr>
                        <a:t>Value</a:t>
                      </a:r>
                      <a:r>
                        <a:rPr lang="en-US" sz="700" b="1" baseline="0" dirty="0" smtClean="0">
                          <a:latin typeface="+mn-lt"/>
                        </a:rPr>
                        <a:t> </a:t>
                      </a:r>
                    </a:p>
                    <a:p>
                      <a:pPr>
                        <a:buFont typeface="Arial" pitchFamily="34" charset="0"/>
                        <a:buChar char="•"/>
                      </a:pPr>
                      <a:r>
                        <a:rPr lang="en-US" sz="700" baseline="0" dirty="0" smtClean="0">
                          <a:latin typeface="+mn-lt"/>
                        </a:rPr>
                        <a:t>Cost-effective (MLR)</a:t>
                      </a:r>
                    </a:p>
                    <a:p>
                      <a:pPr>
                        <a:buFont typeface="Arial" pitchFamily="34" charset="0"/>
                        <a:buChar char="•"/>
                      </a:pPr>
                      <a:r>
                        <a:rPr lang="en-US" sz="700" baseline="0" dirty="0" smtClean="0">
                          <a:latin typeface="+mn-lt"/>
                        </a:rPr>
                        <a:t>Quality driven with continuous improvement</a:t>
                      </a:r>
                    </a:p>
                  </a:txBody>
                  <a:tcPr marL="86627" marR="86627"/>
                </a:tc>
                <a:tc>
                  <a:txBody>
                    <a:bodyPr/>
                    <a:lstStyle/>
                    <a:p>
                      <a:pPr>
                        <a:buFontTx/>
                        <a:buChar char="-"/>
                      </a:pPr>
                      <a:r>
                        <a:rPr lang="en-US" sz="700" dirty="0" smtClean="0">
                          <a:latin typeface="+mn-lt"/>
                        </a:rPr>
                        <a:t>Can</a:t>
                      </a:r>
                      <a:r>
                        <a:rPr lang="en-US" sz="700" baseline="0" dirty="0" smtClean="0">
                          <a:latin typeface="+mn-lt"/>
                        </a:rPr>
                        <a:t> </a:t>
                      </a:r>
                      <a:r>
                        <a:rPr lang="en-US" sz="700" dirty="0" smtClean="0">
                          <a:latin typeface="+mn-lt"/>
                        </a:rPr>
                        <a:t>deliver  </a:t>
                      </a:r>
                      <a:r>
                        <a:rPr lang="en-US" sz="700" baseline="0" dirty="0" smtClean="0">
                          <a:latin typeface="+mn-lt"/>
                        </a:rPr>
                        <a:t>value but incentives are lacking</a:t>
                      </a:r>
                    </a:p>
                    <a:p>
                      <a:pPr>
                        <a:buFontTx/>
                        <a:buChar char="-"/>
                      </a:pPr>
                      <a:r>
                        <a:rPr lang="en-US" sz="700" baseline="0" dirty="0" smtClean="0">
                          <a:latin typeface="+mn-lt"/>
                        </a:rPr>
                        <a:t>Alternative to an MCO offering</a:t>
                      </a:r>
                    </a:p>
                    <a:p>
                      <a:pPr>
                        <a:buFontTx/>
                        <a:buChar char="-"/>
                      </a:pPr>
                      <a:r>
                        <a:rPr lang="en-US" sz="700" baseline="0" dirty="0" smtClean="0">
                          <a:latin typeface="+mn-lt"/>
                        </a:rPr>
                        <a:t>Potentially provides leverage to states as a strong enhancement to PCCM</a:t>
                      </a:r>
                    </a:p>
                    <a:p>
                      <a:pPr>
                        <a:buFontTx/>
                        <a:buChar char="-"/>
                      </a:pPr>
                      <a:r>
                        <a:rPr lang="en-US" sz="700" baseline="0" dirty="0" smtClean="0">
                          <a:latin typeface="+mn-lt"/>
                        </a:rPr>
                        <a:t>Continuous improvement approach is possible </a:t>
                      </a:r>
                    </a:p>
                  </a:txBody>
                  <a:tcPr marL="86627" marR="86627"/>
                </a:tc>
                <a:tc>
                  <a:txBody>
                    <a:bodyPr/>
                    <a:lstStyle/>
                    <a:p>
                      <a:pPr>
                        <a:buFontTx/>
                        <a:buChar char="-"/>
                      </a:pPr>
                      <a:r>
                        <a:rPr lang="en-US" sz="700" baseline="0" dirty="0" smtClean="0">
                          <a:latin typeface="+mn-lt"/>
                        </a:rPr>
                        <a:t> Resources (staff, vendors, data systems) cost money</a:t>
                      </a:r>
                    </a:p>
                    <a:p>
                      <a:pPr>
                        <a:buFontTx/>
                        <a:buChar char="-"/>
                      </a:pPr>
                      <a:r>
                        <a:rPr lang="en-US" sz="700" baseline="0" dirty="0" smtClean="0">
                          <a:latin typeface="+mn-lt"/>
                        </a:rPr>
                        <a:t> Significant effort required to “make” an effective product</a:t>
                      </a:r>
                    </a:p>
                    <a:p>
                      <a:pPr>
                        <a:buFontTx/>
                        <a:buChar char="-"/>
                      </a:pPr>
                      <a:r>
                        <a:rPr lang="en-US" sz="700" baseline="0" dirty="0" smtClean="0">
                          <a:latin typeface="+mn-lt"/>
                        </a:rPr>
                        <a:t> Favorable rates and provider support are key to access </a:t>
                      </a:r>
                    </a:p>
                    <a:p>
                      <a:pPr>
                        <a:buFontTx/>
                        <a:buChar char="-"/>
                      </a:pPr>
                      <a:r>
                        <a:rPr lang="en-US" sz="700" baseline="0" dirty="0" smtClean="0">
                          <a:latin typeface="+mn-lt"/>
                        </a:rPr>
                        <a:t> The model does not typically promote accountability</a:t>
                      </a:r>
                    </a:p>
                    <a:p>
                      <a:pPr>
                        <a:buFontTx/>
                        <a:buChar char="-"/>
                      </a:pPr>
                      <a:r>
                        <a:rPr lang="en-US" sz="700" baseline="0" dirty="0" smtClean="0">
                          <a:latin typeface="+mn-lt"/>
                        </a:rPr>
                        <a:t> Costs cannot be predicted for services</a:t>
                      </a:r>
                    </a:p>
                    <a:p>
                      <a:pPr>
                        <a:buFontTx/>
                        <a:buChar char="-"/>
                      </a:pPr>
                      <a:r>
                        <a:rPr lang="en-US" sz="700" baseline="0" dirty="0" smtClean="0">
                          <a:latin typeface="+mn-lt"/>
                        </a:rPr>
                        <a:t> Incentives are not aligned in a “basic” PCCM w/ medical home</a:t>
                      </a:r>
                    </a:p>
                  </a:txBody>
                  <a:tcPr marL="86627" marR="86627"/>
                </a:tc>
              </a:tr>
              <a:tr h="370840">
                <a:tc>
                  <a:txBody>
                    <a:bodyPr/>
                    <a:lstStyle/>
                    <a:p>
                      <a:r>
                        <a:rPr lang="en-US" sz="700" b="1" dirty="0" smtClean="0">
                          <a:latin typeface="+mn-lt"/>
                        </a:rPr>
                        <a:t>Consumer Feasibility</a:t>
                      </a:r>
                    </a:p>
                    <a:p>
                      <a:pPr>
                        <a:buFont typeface="Arial" pitchFamily="34" charset="0"/>
                        <a:buChar char="•"/>
                      </a:pPr>
                      <a:r>
                        <a:rPr lang="en-US" sz="700" dirty="0" smtClean="0">
                          <a:latin typeface="+mn-lt"/>
                        </a:rPr>
                        <a:t> Offers access</a:t>
                      </a:r>
                    </a:p>
                    <a:p>
                      <a:pPr>
                        <a:buFont typeface="Arial" pitchFamily="34" charset="0"/>
                        <a:buChar char="•"/>
                      </a:pPr>
                      <a:r>
                        <a:rPr lang="en-US" sz="700" baseline="0" dirty="0" smtClean="0">
                          <a:latin typeface="+mn-lt"/>
                        </a:rPr>
                        <a:t> Offers choice</a:t>
                      </a:r>
                    </a:p>
                    <a:p>
                      <a:pPr>
                        <a:buFont typeface="Arial" pitchFamily="34" charset="0"/>
                        <a:buChar char="•"/>
                      </a:pPr>
                      <a:r>
                        <a:rPr lang="en-US" sz="700" baseline="0" dirty="0" smtClean="0">
                          <a:latin typeface="+mn-lt"/>
                        </a:rPr>
                        <a:t> Offers convenience</a:t>
                      </a:r>
                      <a:endParaRPr lang="en-US" sz="700" dirty="0">
                        <a:latin typeface="+mn-lt"/>
                      </a:endParaRPr>
                    </a:p>
                  </a:txBody>
                  <a:tcPr marL="86627" marR="86627"/>
                </a:tc>
                <a:tc>
                  <a:txBody>
                    <a:bodyPr/>
                    <a:lstStyle/>
                    <a:p>
                      <a:pPr>
                        <a:buFontTx/>
                        <a:buChar char="-"/>
                      </a:pPr>
                      <a:r>
                        <a:rPr lang="en-US" sz="700" dirty="0" smtClean="0">
                          <a:latin typeface="+mn-lt"/>
                        </a:rPr>
                        <a:t> Offers consumers access to primary care but possibly less choice</a:t>
                      </a:r>
                      <a:endParaRPr lang="en-US" sz="700" baseline="0" dirty="0" smtClean="0">
                        <a:latin typeface="+mn-lt"/>
                      </a:endParaRPr>
                    </a:p>
                    <a:p>
                      <a:pPr>
                        <a:buFontTx/>
                        <a:buChar char="-"/>
                      </a:pPr>
                      <a:r>
                        <a:rPr lang="en-US" sz="700" baseline="0" dirty="0" smtClean="0">
                          <a:latin typeface="+mn-lt"/>
                        </a:rPr>
                        <a:t> Consumers view medical home favorably </a:t>
                      </a:r>
                    </a:p>
                    <a:p>
                      <a:pPr>
                        <a:buFontTx/>
                        <a:buChar char="-"/>
                      </a:pPr>
                      <a:r>
                        <a:rPr lang="en-US" sz="700" baseline="0" dirty="0" smtClean="0">
                          <a:latin typeface="+mn-lt"/>
                        </a:rPr>
                        <a:t> Has the ability to incorporate case management of high-cost, high-risk cases</a:t>
                      </a:r>
                    </a:p>
                    <a:p>
                      <a:pPr>
                        <a:buFontTx/>
                        <a:buChar char="-"/>
                      </a:pPr>
                      <a:r>
                        <a:rPr lang="en-US" sz="700" baseline="0" dirty="0" smtClean="0">
                          <a:latin typeface="+mn-lt"/>
                        </a:rPr>
                        <a:t> Strong primary care relationship: education, access, coordination </a:t>
                      </a:r>
                      <a:endParaRPr lang="en-US" sz="700" dirty="0">
                        <a:latin typeface="+mn-lt"/>
                      </a:endParaRPr>
                    </a:p>
                  </a:txBody>
                  <a:tcPr marL="86627" marR="86627"/>
                </a:tc>
                <a:tc>
                  <a:txBody>
                    <a:bodyPr/>
                    <a:lstStyle/>
                    <a:p>
                      <a:pPr>
                        <a:buFontTx/>
                        <a:buChar char="-"/>
                      </a:pPr>
                      <a:r>
                        <a:rPr lang="en-US" sz="700" baseline="0" dirty="0" smtClean="0">
                          <a:latin typeface="+mn-lt"/>
                        </a:rPr>
                        <a:t>Lack of choice depending on network adequacy </a:t>
                      </a:r>
                      <a:r>
                        <a:rPr lang="en-US" sz="700" dirty="0" smtClean="0">
                          <a:latin typeface="+mn-lt"/>
                        </a:rPr>
                        <a:t> and the extent of the model in the state</a:t>
                      </a:r>
                      <a:r>
                        <a:rPr lang="en-US" sz="700" baseline="0" dirty="0" smtClean="0">
                          <a:latin typeface="+mn-lt"/>
                        </a:rPr>
                        <a:t> (e.g. now many states have pilots with limited access</a:t>
                      </a:r>
                      <a:endParaRPr lang="en-US" sz="700" dirty="0" smtClean="0">
                        <a:latin typeface="+mn-lt"/>
                      </a:endParaRPr>
                    </a:p>
                  </a:txBody>
                  <a:tcPr marL="86627" marR="86627"/>
                </a:tc>
              </a:tr>
              <a:tr h="370840">
                <a:tc>
                  <a:txBody>
                    <a:bodyPr/>
                    <a:lstStyle/>
                    <a:p>
                      <a:r>
                        <a:rPr lang="en-US" sz="700" b="1" dirty="0" smtClean="0">
                          <a:latin typeface="+mn-lt"/>
                        </a:rPr>
                        <a:t>Provider Feasibility</a:t>
                      </a:r>
                    </a:p>
                    <a:p>
                      <a:pPr>
                        <a:buFont typeface="Arial" pitchFamily="34" charset="0"/>
                        <a:buChar char="•"/>
                      </a:pPr>
                      <a:r>
                        <a:rPr lang="en-US" sz="700" dirty="0" smtClean="0">
                          <a:latin typeface="+mn-lt"/>
                        </a:rPr>
                        <a:t> Rates are seen as adequate (closer to Medicare is better)</a:t>
                      </a:r>
                    </a:p>
                    <a:p>
                      <a:pPr>
                        <a:buFont typeface="Arial" pitchFamily="34" charset="0"/>
                        <a:buChar char="•"/>
                      </a:pPr>
                      <a:r>
                        <a:rPr lang="en-US" sz="700" dirty="0" smtClean="0">
                          <a:latin typeface="+mn-lt"/>
                        </a:rPr>
                        <a:t> Claim</a:t>
                      </a:r>
                      <a:r>
                        <a:rPr lang="en-US" sz="700" baseline="0" dirty="0" smtClean="0">
                          <a:latin typeface="+mn-lt"/>
                        </a:rPr>
                        <a:t> payment is timely</a:t>
                      </a:r>
                    </a:p>
                    <a:p>
                      <a:pPr>
                        <a:buFont typeface="Arial" pitchFamily="34" charset="0"/>
                        <a:buChar char="•"/>
                      </a:pPr>
                      <a:r>
                        <a:rPr lang="en-US" sz="700" baseline="0" dirty="0" smtClean="0">
                          <a:latin typeface="+mn-lt"/>
                        </a:rPr>
                        <a:t> Low hassle factor</a:t>
                      </a:r>
                      <a:endParaRPr lang="en-US" sz="700" dirty="0">
                        <a:latin typeface="+mn-lt"/>
                      </a:endParaRPr>
                    </a:p>
                  </a:txBody>
                  <a:tcPr marL="86627" marR="86627"/>
                </a:tc>
                <a:tc>
                  <a:txBody>
                    <a:bodyPr/>
                    <a:lstStyle/>
                    <a:p>
                      <a:pPr>
                        <a:buFontTx/>
                        <a:buChar char="-"/>
                      </a:pPr>
                      <a:r>
                        <a:rPr lang="en-US" sz="700" dirty="0" smtClean="0">
                          <a:latin typeface="+mn-lt"/>
                        </a:rPr>
                        <a:t> Can be viewed favorably by providers</a:t>
                      </a:r>
                      <a:r>
                        <a:rPr lang="en-US" sz="700" baseline="0" dirty="0" smtClean="0">
                          <a:latin typeface="+mn-lt"/>
                        </a:rPr>
                        <a:t> </a:t>
                      </a:r>
                    </a:p>
                    <a:p>
                      <a:pPr>
                        <a:buFontTx/>
                        <a:buChar char="-"/>
                      </a:pPr>
                      <a:r>
                        <a:rPr lang="en-US" sz="700" baseline="0" dirty="0" smtClean="0">
                          <a:latin typeface="+mn-lt"/>
                        </a:rPr>
                        <a:t> Varies based on climate in state (e.g. managed care acceptance</a:t>
                      </a:r>
                      <a:endParaRPr lang="en-US" sz="700" dirty="0" smtClean="0">
                        <a:latin typeface="+mn-lt"/>
                      </a:endParaRPr>
                    </a:p>
                    <a:p>
                      <a:pPr>
                        <a:buFontTx/>
                        <a:buChar char="-"/>
                      </a:pPr>
                      <a:r>
                        <a:rPr lang="en-US" sz="700" dirty="0" smtClean="0">
                          <a:latin typeface="+mn-lt"/>
                        </a:rPr>
                        <a:t> Key elements of success are rates, administrative ease and ability to obtain support to treat (hard</a:t>
                      </a:r>
                      <a:r>
                        <a:rPr lang="en-US" sz="700" baseline="0" dirty="0" smtClean="0">
                          <a:latin typeface="+mn-lt"/>
                        </a:rPr>
                        <a:t> to serve) clients</a:t>
                      </a:r>
                      <a:endParaRPr lang="en-US" sz="700" dirty="0">
                        <a:latin typeface="+mn-lt"/>
                      </a:endParaRPr>
                    </a:p>
                  </a:txBody>
                  <a:tcPr marL="86627" marR="86627"/>
                </a:tc>
                <a:tc>
                  <a:txBody>
                    <a:bodyPr/>
                    <a:lstStyle/>
                    <a:p>
                      <a:pPr>
                        <a:buFontTx/>
                        <a:buChar char="-"/>
                      </a:pPr>
                      <a:r>
                        <a:rPr lang="en-US" sz="700" dirty="0" smtClean="0">
                          <a:latin typeface="+mn-lt"/>
                        </a:rPr>
                        <a:t> Rates of payment may be inadequate to incent participation </a:t>
                      </a:r>
                    </a:p>
                    <a:p>
                      <a:pPr>
                        <a:buFontTx/>
                        <a:buChar char="-"/>
                      </a:pPr>
                      <a:r>
                        <a:rPr lang="en-US" sz="700" dirty="0" smtClean="0">
                          <a:latin typeface="+mn-lt"/>
                        </a:rPr>
                        <a:t> Care management can be challenging especially for high-risk, high-need consumers</a:t>
                      </a:r>
                    </a:p>
                    <a:p>
                      <a:pPr>
                        <a:buFontTx/>
                        <a:buChar char="-"/>
                      </a:pPr>
                      <a:r>
                        <a:rPr lang="en-US" sz="700" dirty="0" smtClean="0">
                          <a:latin typeface="+mn-lt"/>
                        </a:rPr>
                        <a:t> Practices vary in  ability to meet medical home requirements </a:t>
                      </a:r>
                    </a:p>
                    <a:p>
                      <a:pPr>
                        <a:buFontTx/>
                        <a:buChar char="-"/>
                      </a:pPr>
                      <a:r>
                        <a:rPr lang="en-US" sz="700" dirty="0" smtClean="0">
                          <a:latin typeface="+mn-lt"/>
                        </a:rPr>
                        <a:t> Requirements can</a:t>
                      </a:r>
                      <a:r>
                        <a:rPr lang="en-US" sz="700" baseline="0" dirty="0" smtClean="0">
                          <a:latin typeface="+mn-lt"/>
                        </a:rPr>
                        <a:t> be significant relative to reimbursement</a:t>
                      </a:r>
                      <a:endParaRPr lang="en-US" sz="700" dirty="0">
                        <a:latin typeface="+mn-lt"/>
                      </a:endParaRPr>
                    </a:p>
                  </a:txBody>
                  <a:tcPr marL="86627" marR="86627"/>
                </a:tc>
              </a:tr>
              <a:tr h="899160">
                <a:tc>
                  <a:txBody>
                    <a:bodyPr/>
                    <a:lstStyle/>
                    <a:p>
                      <a:r>
                        <a:rPr lang="en-US" sz="700" b="1" dirty="0" smtClean="0">
                          <a:latin typeface="+mn-lt"/>
                        </a:rPr>
                        <a:t>Payor Feasibility</a:t>
                      </a:r>
                    </a:p>
                    <a:p>
                      <a:pPr>
                        <a:buFont typeface="Arial" pitchFamily="34" charset="0"/>
                        <a:buChar char="•"/>
                      </a:pPr>
                      <a:r>
                        <a:rPr lang="en-US" sz="700" baseline="0" dirty="0" smtClean="0">
                          <a:latin typeface="+mn-lt"/>
                        </a:rPr>
                        <a:t>Levers to manage</a:t>
                      </a:r>
                      <a:r>
                        <a:rPr lang="en-US" sz="700" dirty="0" smtClean="0">
                          <a:latin typeface="+mn-lt"/>
                        </a:rPr>
                        <a:t> </a:t>
                      </a:r>
                    </a:p>
                    <a:p>
                      <a:pPr>
                        <a:buFont typeface="Arial" pitchFamily="34" charset="0"/>
                        <a:buChar char="•"/>
                      </a:pPr>
                      <a:r>
                        <a:rPr lang="en-US" sz="700" baseline="0" dirty="0" smtClean="0">
                          <a:latin typeface="+mn-lt"/>
                        </a:rPr>
                        <a:t> Need resources</a:t>
                      </a:r>
                    </a:p>
                    <a:p>
                      <a:pPr>
                        <a:buFont typeface="Arial" pitchFamily="34" charset="0"/>
                        <a:buChar char="•"/>
                      </a:pPr>
                      <a:r>
                        <a:rPr lang="en-US" sz="700" dirty="0" smtClean="0">
                          <a:latin typeface="+mn-lt"/>
                        </a:rPr>
                        <a:t> Offers</a:t>
                      </a:r>
                      <a:r>
                        <a:rPr lang="en-US" sz="700" baseline="0" dirty="0" smtClean="0">
                          <a:latin typeface="+mn-lt"/>
                        </a:rPr>
                        <a:t> access to care</a:t>
                      </a:r>
                      <a:endParaRPr lang="en-US" sz="700" dirty="0" smtClean="0">
                        <a:latin typeface="+mn-lt"/>
                      </a:endParaRPr>
                    </a:p>
                    <a:p>
                      <a:pPr>
                        <a:buFont typeface="Arial" pitchFamily="34" charset="0"/>
                        <a:buChar char="•"/>
                      </a:pPr>
                      <a:r>
                        <a:rPr lang="en-US" sz="700" dirty="0" smtClean="0">
                          <a:latin typeface="+mn-lt"/>
                        </a:rPr>
                        <a:t>Affordable</a:t>
                      </a:r>
                      <a:endParaRPr lang="en-US" sz="700" baseline="0" dirty="0" smtClean="0">
                        <a:latin typeface="+mn-lt"/>
                      </a:endParaRPr>
                    </a:p>
                    <a:p>
                      <a:pPr>
                        <a:buFont typeface="Arial" pitchFamily="34" charset="0"/>
                        <a:buChar char="•"/>
                      </a:pPr>
                      <a:r>
                        <a:rPr lang="en-US" sz="700" baseline="0" dirty="0" smtClean="0">
                          <a:latin typeface="+mn-lt"/>
                        </a:rPr>
                        <a:t> Delivers quality </a:t>
                      </a:r>
                      <a:endParaRPr lang="en-US" sz="700" dirty="0" smtClean="0">
                        <a:latin typeface="+mn-lt"/>
                      </a:endParaRPr>
                    </a:p>
                    <a:p>
                      <a:pPr>
                        <a:buFont typeface="Arial" pitchFamily="34" charset="0"/>
                        <a:buChar char="•"/>
                      </a:pPr>
                      <a:r>
                        <a:rPr lang="en-US" sz="700" dirty="0" smtClean="0">
                          <a:latin typeface="+mn-lt"/>
                        </a:rPr>
                        <a:t> Stakeholder acceptability</a:t>
                      </a:r>
                      <a:endParaRPr lang="en-US" sz="700" baseline="0" dirty="0" smtClean="0">
                        <a:latin typeface="+mn-lt"/>
                      </a:endParaRPr>
                    </a:p>
                  </a:txBody>
                  <a:tcPr marL="86627" marR="86627"/>
                </a:tc>
                <a:tc>
                  <a:txBody>
                    <a:bodyPr/>
                    <a:lstStyle/>
                    <a:p>
                      <a:pPr>
                        <a:buFontTx/>
                        <a:buChar char="-"/>
                      </a:pPr>
                      <a:r>
                        <a:rPr lang="en-US" sz="700" dirty="0" smtClean="0">
                          <a:latin typeface="+mn-lt"/>
                        </a:rPr>
                        <a:t> Acts</a:t>
                      </a:r>
                      <a:r>
                        <a:rPr lang="en-US" sz="700" baseline="0" dirty="0" smtClean="0">
                          <a:latin typeface="+mn-lt"/>
                        </a:rPr>
                        <a:t> as an </a:t>
                      </a:r>
                      <a:r>
                        <a:rPr lang="en-US" sz="700" dirty="0" smtClean="0">
                          <a:latin typeface="+mn-lt"/>
                        </a:rPr>
                        <a:t>alterative to MCOs </a:t>
                      </a:r>
                    </a:p>
                    <a:p>
                      <a:pPr>
                        <a:buFontTx/>
                        <a:buChar char="-"/>
                      </a:pPr>
                      <a:r>
                        <a:rPr lang="en-US" sz="700" dirty="0" smtClean="0">
                          <a:latin typeface="+mn-lt"/>
                        </a:rPr>
                        <a:t> O</a:t>
                      </a:r>
                      <a:r>
                        <a:rPr lang="en-US" sz="700" baseline="0" dirty="0" smtClean="0">
                          <a:latin typeface="+mn-lt"/>
                        </a:rPr>
                        <a:t>ffers states leverage w/ MCO providers (another option)</a:t>
                      </a:r>
                      <a:endParaRPr lang="en-US" sz="700" dirty="0" smtClean="0">
                        <a:latin typeface="+mn-lt"/>
                      </a:endParaRPr>
                    </a:p>
                    <a:p>
                      <a:pPr>
                        <a:buFontTx/>
                        <a:buChar char="-"/>
                      </a:pPr>
                      <a:r>
                        <a:rPr lang="en-US" sz="700" dirty="0" smtClean="0">
                          <a:latin typeface="+mn-lt"/>
                        </a:rPr>
                        <a:t> Offers accessibility in </a:t>
                      </a:r>
                      <a:r>
                        <a:rPr lang="en-US" sz="700" baseline="0" dirty="0" smtClean="0">
                          <a:latin typeface="+mn-lt"/>
                        </a:rPr>
                        <a:t>rural areas that lack managed care presence</a:t>
                      </a:r>
                    </a:p>
                    <a:p>
                      <a:pPr>
                        <a:buFontTx/>
                        <a:buChar char="-"/>
                      </a:pPr>
                      <a:r>
                        <a:rPr lang="en-US" sz="700" baseline="0" dirty="0" smtClean="0">
                          <a:latin typeface="+mn-lt"/>
                        </a:rPr>
                        <a:t> Provides the state with more direct control of care delivery</a:t>
                      </a:r>
                    </a:p>
                    <a:p>
                      <a:pPr>
                        <a:buFontTx/>
                        <a:buChar char="-"/>
                      </a:pPr>
                      <a:r>
                        <a:rPr lang="en-US" sz="700" baseline="0" dirty="0" smtClean="0">
                          <a:latin typeface="+mn-lt"/>
                        </a:rPr>
                        <a:t> Challenging to manage in states with many “small” providers</a:t>
                      </a:r>
                    </a:p>
                    <a:p>
                      <a:pPr>
                        <a:buFontTx/>
                        <a:buChar char="-"/>
                      </a:pPr>
                      <a:r>
                        <a:rPr lang="en-US" sz="700" baseline="0" dirty="0" smtClean="0">
                          <a:latin typeface="+mn-lt"/>
                        </a:rPr>
                        <a:t> Some states have created significant effort and infrastructure with somewhat limited resources (but this varies across the country)</a:t>
                      </a:r>
                      <a:endParaRPr lang="en-US" sz="700" dirty="0">
                        <a:latin typeface="+mn-lt"/>
                      </a:endParaRPr>
                    </a:p>
                  </a:txBody>
                  <a:tcPr marL="86627" marR="86627"/>
                </a:tc>
                <a:tc>
                  <a:txBody>
                    <a:bodyPr/>
                    <a:lstStyle/>
                    <a:p>
                      <a:pPr>
                        <a:buFontTx/>
                        <a:buChar char="-"/>
                      </a:pPr>
                      <a:r>
                        <a:rPr lang="en-US" sz="700" dirty="0" smtClean="0">
                          <a:latin typeface="+mn-lt"/>
                        </a:rPr>
                        <a:t>Significant</a:t>
                      </a:r>
                      <a:r>
                        <a:rPr lang="en-US" sz="700" baseline="0" dirty="0" smtClean="0">
                          <a:latin typeface="+mn-lt"/>
                        </a:rPr>
                        <a:t> resources (staff and/or vendors) are required to manage a medical home program effectively </a:t>
                      </a:r>
                    </a:p>
                    <a:p>
                      <a:pPr>
                        <a:buFontTx/>
                        <a:buChar char="-"/>
                      </a:pPr>
                      <a:r>
                        <a:rPr lang="en-US" sz="700" baseline="0" dirty="0" smtClean="0">
                          <a:latin typeface="+mn-lt"/>
                        </a:rPr>
                        <a:t> An effective medical home requires many resources</a:t>
                      </a:r>
                    </a:p>
                    <a:p>
                      <a:pPr>
                        <a:buFontTx/>
                        <a:buChar char="-"/>
                      </a:pPr>
                      <a:r>
                        <a:rPr lang="en-US" sz="700" baseline="0" dirty="0" smtClean="0">
                          <a:latin typeface="+mn-lt"/>
                        </a:rPr>
                        <a:t> Classic “make or buy” argument: Better to purchase or create? –</a:t>
                      </a:r>
                    </a:p>
                    <a:p>
                      <a:pPr>
                        <a:buFontTx/>
                        <a:buChar char="-"/>
                      </a:pPr>
                      <a:r>
                        <a:rPr lang="en-US" sz="700" baseline="0" dirty="0" smtClean="0">
                          <a:latin typeface="+mn-lt"/>
                        </a:rPr>
                        <a:t> Requires the state to take more control for care delivery</a:t>
                      </a:r>
                    </a:p>
                    <a:p>
                      <a:pPr>
                        <a:buFontTx/>
                        <a:buChar char="-"/>
                      </a:pPr>
                      <a:r>
                        <a:rPr lang="en-US" sz="700" baseline="0" dirty="0" smtClean="0">
                          <a:latin typeface="+mn-lt"/>
                        </a:rPr>
                        <a:t> very “high touch” especially as medical homes are new</a:t>
                      </a:r>
                      <a:endParaRPr lang="en-US" sz="700" dirty="0">
                        <a:latin typeface="+mn-lt"/>
                      </a:endParaRPr>
                    </a:p>
                  </a:txBody>
                  <a:tcPr marL="86627" marR="86627"/>
                </a:tc>
              </a:tr>
              <a:tr h="370840">
                <a:tc>
                  <a:txBody>
                    <a:bodyPr/>
                    <a:lstStyle/>
                    <a:p>
                      <a:r>
                        <a:rPr lang="en-US" sz="700" b="1" dirty="0" smtClean="0">
                          <a:latin typeface="+mn-lt"/>
                        </a:rPr>
                        <a:t>Data</a:t>
                      </a:r>
                    </a:p>
                    <a:p>
                      <a:pPr>
                        <a:buFont typeface="Arial" pitchFamily="34" charset="0"/>
                        <a:buChar char="•"/>
                      </a:pPr>
                      <a:r>
                        <a:rPr lang="en-US" sz="700" dirty="0" smtClean="0">
                          <a:latin typeface="+mn-lt"/>
                        </a:rPr>
                        <a:t> Timely</a:t>
                      </a:r>
                    </a:p>
                    <a:p>
                      <a:pPr>
                        <a:buFont typeface="Arial" pitchFamily="34" charset="0"/>
                        <a:buChar char="•"/>
                      </a:pPr>
                      <a:r>
                        <a:rPr lang="en-US" sz="700" dirty="0" smtClean="0">
                          <a:latin typeface="+mn-lt"/>
                        </a:rPr>
                        <a:t> Transparent </a:t>
                      </a:r>
                    </a:p>
                    <a:p>
                      <a:pPr>
                        <a:buFont typeface="Arial" pitchFamily="34" charset="0"/>
                        <a:buChar char="•"/>
                      </a:pPr>
                      <a:r>
                        <a:rPr lang="en-US" sz="700" baseline="0" dirty="0" smtClean="0">
                          <a:latin typeface="+mn-lt"/>
                        </a:rPr>
                        <a:t> A</a:t>
                      </a:r>
                      <a:r>
                        <a:rPr lang="en-US" sz="700" dirty="0" smtClean="0">
                          <a:latin typeface="+mn-lt"/>
                        </a:rPr>
                        <a:t>ccessible</a:t>
                      </a:r>
                    </a:p>
                    <a:p>
                      <a:pPr>
                        <a:buFont typeface="Arial" pitchFamily="34" charset="0"/>
                        <a:buChar char="•"/>
                      </a:pPr>
                      <a:r>
                        <a:rPr lang="en-US" sz="700" dirty="0" smtClean="0">
                          <a:latin typeface="+mn-lt"/>
                        </a:rPr>
                        <a:t> Credible </a:t>
                      </a:r>
                    </a:p>
                    <a:p>
                      <a:pPr>
                        <a:buFont typeface="Arial" pitchFamily="34" charset="0"/>
                        <a:buChar char="•"/>
                      </a:pPr>
                      <a:r>
                        <a:rPr lang="en-US" sz="700" dirty="0" smtClean="0">
                          <a:latin typeface="+mn-lt"/>
                        </a:rPr>
                        <a:t> Supports cost and outcomes management</a:t>
                      </a:r>
                      <a:endParaRPr lang="en-US" sz="700" dirty="0">
                        <a:latin typeface="+mn-lt"/>
                      </a:endParaRPr>
                    </a:p>
                  </a:txBody>
                  <a:tcPr marL="86627" marR="86627"/>
                </a:tc>
                <a:tc>
                  <a:txBody>
                    <a:bodyPr/>
                    <a:lstStyle/>
                    <a:p>
                      <a:pPr>
                        <a:buFontTx/>
                        <a:buChar char="-"/>
                      </a:pPr>
                      <a:r>
                        <a:rPr lang="en-US" sz="700" baseline="0" dirty="0" smtClean="0">
                          <a:latin typeface="+mn-lt"/>
                        </a:rPr>
                        <a:t>Data services can be “made” or “bought” (e.g. CO is purchasing data services) ; the state is “in the drivers’ seat” with regard to defining data priorities and products</a:t>
                      </a:r>
                    </a:p>
                    <a:p>
                      <a:pPr>
                        <a:buFontTx/>
                        <a:buChar char="-"/>
                      </a:pPr>
                      <a:r>
                        <a:rPr lang="en-US" sz="700" baseline="0" dirty="0" smtClean="0">
                          <a:latin typeface="+mn-lt"/>
                        </a:rPr>
                        <a:t>States have direct access to claims data to mine and distribute</a:t>
                      </a:r>
                      <a:endParaRPr lang="en-US" sz="700" dirty="0">
                        <a:latin typeface="+mn-lt"/>
                      </a:endParaRPr>
                    </a:p>
                  </a:txBody>
                  <a:tcPr marL="86627" marR="86627"/>
                </a:tc>
                <a:tc>
                  <a:txBody>
                    <a:bodyPr/>
                    <a:lstStyle/>
                    <a:p>
                      <a:pPr>
                        <a:buFontTx/>
                        <a:buChar char="-"/>
                      </a:pPr>
                      <a:r>
                        <a:rPr lang="en-US" sz="700" dirty="0" smtClean="0">
                          <a:latin typeface="+mn-lt"/>
                        </a:rPr>
                        <a:t>Developing, mining,</a:t>
                      </a:r>
                      <a:r>
                        <a:rPr lang="en-US" sz="700" baseline="0" dirty="0" smtClean="0">
                          <a:latin typeface="+mn-lt"/>
                        </a:rPr>
                        <a:t> distributing and re-measuring data requires considerable expertise and resources</a:t>
                      </a:r>
                    </a:p>
                    <a:p>
                      <a:pPr>
                        <a:buFontTx/>
                        <a:buChar char="-"/>
                      </a:pPr>
                      <a:r>
                        <a:rPr lang="en-US" sz="700" baseline="0" dirty="0" smtClean="0">
                          <a:latin typeface="+mn-lt"/>
                        </a:rPr>
                        <a:t> Often state data isn’t timely, suffers from credibility issues; requires resources and very diligent efforts</a:t>
                      </a:r>
                    </a:p>
                    <a:p>
                      <a:pPr>
                        <a:buFontTx/>
                        <a:buChar char="-"/>
                      </a:pPr>
                      <a:r>
                        <a:rPr lang="en-US" sz="700" baseline="0" dirty="0" smtClean="0">
                          <a:latin typeface="+mn-lt"/>
                        </a:rPr>
                        <a:t> Structure and process proceeds outcomes and take time </a:t>
                      </a:r>
                    </a:p>
                    <a:p>
                      <a:pPr>
                        <a:buFontTx/>
                        <a:buChar char="-"/>
                      </a:pPr>
                      <a:r>
                        <a:rPr lang="en-US" sz="700" dirty="0" smtClean="0">
                          <a:latin typeface="+mn-lt"/>
                        </a:rPr>
                        <a:t>There</a:t>
                      </a:r>
                      <a:r>
                        <a:rPr lang="en-US" sz="700" baseline="0" dirty="0" smtClean="0">
                          <a:latin typeface="+mn-lt"/>
                        </a:rPr>
                        <a:t> are costs associated with data collection, mining and reporting; data is only as good as ability to improve care</a:t>
                      </a:r>
                    </a:p>
                    <a:p>
                      <a:pPr>
                        <a:buFontTx/>
                        <a:buNone/>
                      </a:pPr>
                      <a:r>
                        <a:rPr lang="en-US" sz="700" baseline="0" dirty="0" smtClean="0">
                          <a:latin typeface="+mn-lt"/>
                        </a:rPr>
                        <a:t>-Collecting data alone does not support improvement</a:t>
                      </a:r>
                    </a:p>
                  </a:txBody>
                  <a:tcPr marL="86627" marR="86627"/>
                </a:tc>
              </a:tr>
              <a:tr h="370840">
                <a:tc>
                  <a:txBody>
                    <a:bodyPr/>
                    <a:lstStyle/>
                    <a:p>
                      <a:r>
                        <a:rPr lang="en-US" sz="700" b="1" dirty="0" smtClean="0">
                          <a:latin typeface="+mn-lt"/>
                        </a:rPr>
                        <a:t>Strong Relationships</a:t>
                      </a:r>
                    </a:p>
                    <a:p>
                      <a:pPr>
                        <a:buFont typeface="Arial" pitchFamily="34" charset="0"/>
                        <a:buChar char="•"/>
                      </a:pPr>
                      <a:r>
                        <a:rPr lang="en-US" sz="700" b="0" baseline="0" dirty="0" smtClean="0">
                          <a:latin typeface="+mn-lt"/>
                        </a:rPr>
                        <a:t> </a:t>
                      </a:r>
                      <a:r>
                        <a:rPr lang="en-US" sz="700" dirty="0" smtClean="0">
                          <a:latin typeface="+mn-lt"/>
                        </a:rPr>
                        <a:t>Open and trusting </a:t>
                      </a:r>
                    </a:p>
                    <a:p>
                      <a:pPr>
                        <a:buFont typeface="Arial" pitchFamily="34" charset="0"/>
                        <a:buChar char="•"/>
                      </a:pPr>
                      <a:r>
                        <a:rPr lang="en-US" sz="700" dirty="0" smtClean="0">
                          <a:latin typeface="+mn-lt"/>
                        </a:rPr>
                        <a:t> Accountability</a:t>
                      </a:r>
                      <a:endParaRPr lang="en-US" sz="700" dirty="0">
                        <a:latin typeface="+mn-lt"/>
                      </a:endParaRPr>
                    </a:p>
                  </a:txBody>
                  <a:tcPr marL="86627" marR="86627"/>
                </a:tc>
                <a:tc>
                  <a:txBody>
                    <a:bodyPr/>
                    <a:lstStyle/>
                    <a:p>
                      <a:pPr>
                        <a:buFontTx/>
                        <a:buChar char="-"/>
                      </a:pPr>
                      <a:r>
                        <a:rPr lang="en-US" sz="700" baseline="0" dirty="0" smtClean="0">
                          <a:latin typeface="+mn-lt"/>
                        </a:rPr>
                        <a:t>Ability to create trust, transparency and accountability at the core of the medical home (but no real incentives)</a:t>
                      </a:r>
                    </a:p>
                    <a:p>
                      <a:pPr>
                        <a:buFontTx/>
                        <a:buChar char="-"/>
                      </a:pPr>
                      <a:r>
                        <a:rPr lang="en-US" sz="700" baseline="0" dirty="0" smtClean="0">
                          <a:latin typeface="+mn-lt"/>
                        </a:rPr>
                        <a:t> With significant volume, a state can get the providers’ attention</a:t>
                      </a:r>
                    </a:p>
                  </a:txBody>
                  <a:tcPr marL="86627" marR="86627"/>
                </a:tc>
                <a:tc>
                  <a:txBody>
                    <a:bodyPr/>
                    <a:lstStyle/>
                    <a:p>
                      <a:pPr>
                        <a:buFontTx/>
                        <a:buChar char="-"/>
                      </a:pPr>
                      <a:r>
                        <a:rPr lang="en-US" sz="700" dirty="0" smtClean="0">
                          <a:latin typeface="+mn-lt"/>
                        </a:rPr>
                        <a:t>Historic events and factors</a:t>
                      </a:r>
                      <a:r>
                        <a:rPr lang="en-US" sz="700" baseline="0" dirty="0" smtClean="0">
                          <a:latin typeface="+mn-lt"/>
                        </a:rPr>
                        <a:t> can make it difficult to foster trust</a:t>
                      </a:r>
                    </a:p>
                    <a:p>
                      <a:pPr>
                        <a:buFontTx/>
                        <a:buChar char="-"/>
                      </a:pPr>
                      <a:r>
                        <a:rPr lang="en-US" sz="700" baseline="0" dirty="0" smtClean="0">
                          <a:latin typeface="+mn-lt"/>
                        </a:rPr>
                        <a:t>Incentives  may not be aligned across stakeholder and therefore, do not promote harmony</a:t>
                      </a:r>
                    </a:p>
                    <a:p>
                      <a:pPr>
                        <a:buFontTx/>
                        <a:buChar char="-"/>
                      </a:pPr>
                      <a:r>
                        <a:rPr lang="en-US" sz="700" baseline="0" dirty="0" smtClean="0">
                          <a:latin typeface="+mn-lt"/>
                        </a:rPr>
                        <a:t> Hard to get a providers’ attention without significant volume</a:t>
                      </a:r>
                      <a:endParaRPr lang="en-US" sz="700" dirty="0">
                        <a:latin typeface="+mn-lt"/>
                      </a:endParaRPr>
                    </a:p>
                  </a:txBody>
                  <a:tcPr marL="86627" marR="86627"/>
                </a:tc>
              </a:tr>
              <a:tr h="370840">
                <a:tc>
                  <a:txBody>
                    <a:bodyPr/>
                    <a:lstStyle/>
                    <a:p>
                      <a:r>
                        <a:rPr lang="en-US" sz="700" b="1" dirty="0" smtClean="0">
                          <a:latin typeface="+mn-lt"/>
                        </a:rPr>
                        <a:t>Care Management </a:t>
                      </a:r>
                    </a:p>
                    <a:p>
                      <a:pPr>
                        <a:buFont typeface="Arial" pitchFamily="34" charset="0"/>
                        <a:buChar char="•"/>
                      </a:pPr>
                      <a:r>
                        <a:rPr lang="en-US" sz="700" b="0" dirty="0" smtClean="0">
                          <a:latin typeface="+mn-lt"/>
                        </a:rPr>
                        <a:t>Focus on high-cost/high-risk </a:t>
                      </a:r>
                    </a:p>
                    <a:p>
                      <a:pPr>
                        <a:buFont typeface="Arial" pitchFamily="34" charset="0"/>
                        <a:buChar char="•"/>
                      </a:pPr>
                      <a:r>
                        <a:rPr lang="en-US" sz="700" dirty="0" smtClean="0">
                          <a:latin typeface="+mn-lt"/>
                        </a:rPr>
                        <a:t>Integration and</a:t>
                      </a:r>
                      <a:r>
                        <a:rPr lang="en-US" sz="700" baseline="0" dirty="0" smtClean="0">
                          <a:latin typeface="+mn-lt"/>
                        </a:rPr>
                        <a:t> coordination of care dominates</a:t>
                      </a:r>
                      <a:endParaRPr lang="en-US" sz="700" dirty="0">
                        <a:latin typeface="+mn-lt"/>
                      </a:endParaRPr>
                    </a:p>
                  </a:txBody>
                  <a:tcPr marL="86627" marR="86627"/>
                </a:tc>
                <a:tc>
                  <a:txBody>
                    <a:bodyPr/>
                    <a:lstStyle/>
                    <a:p>
                      <a:pPr>
                        <a:buFontTx/>
                        <a:buChar char="-"/>
                      </a:pPr>
                      <a:r>
                        <a:rPr lang="en-US" sz="700" baseline="0" dirty="0" smtClean="0">
                          <a:latin typeface="+mn-lt"/>
                        </a:rPr>
                        <a:t> Medical home seeks to manage care; however, the original PCCM model is less focused on BH or co-morbid conditions (this is not implicit in the medical home model but IS incorporated in health homes)</a:t>
                      </a:r>
                    </a:p>
                    <a:p>
                      <a:pPr>
                        <a:buFontTx/>
                        <a:buChar char="-"/>
                      </a:pPr>
                      <a:r>
                        <a:rPr lang="en-US" sz="700" baseline="0" dirty="0" smtClean="0">
                          <a:latin typeface="+mn-lt"/>
                        </a:rPr>
                        <a:t> Technology supports the ability to identify and address the needs of high-cost, high-risk, multi-morbid consumers (in the health home)</a:t>
                      </a:r>
                      <a:endParaRPr lang="en-US" sz="700" dirty="0">
                        <a:latin typeface="+mn-lt"/>
                      </a:endParaRPr>
                    </a:p>
                  </a:txBody>
                  <a:tcPr marL="86627" marR="86627"/>
                </a:tc>
                <a:tc>
                  <a:txBody>
                    <a:bodyPr/>
                    <a:lstStyle/>
                    <a:p>
                      <a:pPr>
                        <a:buFontTx/>
                        <a:buChar char="-"/>
                      </a:pPr>
                      <a:r>
                        <a:rPr lang="en-US" sz="700" dirty="0" smtClean="0">
                          <a:latin typeface="+mn-lt"/>
                        </a:rPr>
                        <a:t>Integration and coordination require expertise and</a:t>
                      </a:r>
                      <a:r>
                        <a:rPr lang="en-US" sz="700" baseline="0" dirty="0" smtClean="0">
                          <a:latin typeface="+mn-lt"/>
                        </a:rPr>
                        <a:t> resources</a:t>
                      </a:r>
                    </a:p>
                    <a:p>
                      <a:pPr>
                        <a:buFontTx/>
                        <a:buChar char="-"/>
                      </a:pPr>
                      <a:r>
                        <a:rPr lang="en-US" sz="700" baseline="0" dirty="0" smtClean="0">
                          <a:latin typeface="+mn-lt"/>
                        </a:rPr>
                        <a:t> Resources such as predictive modeling, case management resources, care plan technology and community-based resources are all central to integration and coordination of care are resource and time intensive</a:t>
                      </a:r>
                    </a:p>
                  </a:txBody>
                  <a:tcPr marL="86627" marR="86627"/>
                </a:tc>
              </a:tr>
            </a:tbl>
          </a:graphicData>
        </a:graphic>
      </p:graphicFrame>
      <p:sp>
        <p:nvSpPr>
          <p:cNvPr id="2" name="Title 1"/>
          <p:cNvSpPr>
            <a:spLocks noGrp="1"/>
          </p:cNvSpPr>
          <p:nvPr>
            <p:ph type="title"/>
          </p:nvPr>
        </p:nvSpPr>
        <p:spPr>
          <a:xfrm>
            <a:off x="341790" y="152400"/>
            <a:ext cx="8229600" cy="567267"/>
          </a:xfrm>
        </p:spPr>
        <p:txBody>
          <a:bodyPr/>
          <a:lstStyle/>
          <a:p>
            <a:pPr eaLnBrk="1" fontAlgn="auto" hangingPunct="1">
              <a:spcAft>
                <a:spcPts val="0"/>
              </a:spcAft>
              <a:defRPr/>
            </a:pPr>
            <a:r>
              <a:rPr lang="en-US" sz="3200" dirty="0" smtClean="0"/>
              <a:t>Analysis: Medical/Health Home</a:t>
            </a:r>
            <a:endParaRPr lang="en-US" sz="3200" dirty="0"/>
          </a:p>
        </p:txBody>
      </p:sp>
      <p:sp>
        <p:nvSpPr>
          <p:cNvPr id="63489"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3490"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D52E06C-3CB5-4FDA-BEC7-E2C15DF8D2D0}" type="slidenum">
              <a:rPr lang="en-US" smtClean="0">
                <a:cs typeface="Arial" charset="0"/>
              </a:rPr>
              <a:pPr fontAlgn="base">
                <a:spcBef>
                  <a:spcPct val="0"/>
                </a:spcBef>
                <a:spcAft>
                  <a:spcPct val="0"/>
                </a:spcAft>
                <a:defRPr/>
              </a:pPr>
              <a:t>30</a:t>
            </a:fld>
            <a:endParaRPr lang="en-US" dirty="0" smtClean="0">
              <a:cs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7653" name="Group 69"/>
          <p:cNvGraphicFramePr>
            <a:graphicFrameLocks noGrp="1"/>
          </p:cNvGraphicFramePr>
          <p:nvPr>
            <p:ph idx="1"/>
          </p:nvPr>
        </p:nvGraphicFramePr>
        <p:xfrm>
          <a:off x="457200" y="838200"/>
          <a:ext cx="8229600" cy="5091113"/>
        </p:xfrm>
        <a:graphic>
          <a:graphicData uri="http://schemas.openxmlformats.org/drawingml/2006/table">
            <a:tbl>
              <a:tblPr/>
              <a:tblGrid>
                <a:gridCol w="1597980"/>
                <a:gridCol w="3455633"/>
                <a:gridCol w="3175987"/>
              </a:tblGrid>
              <a:tr h="192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FFFFFF"/>
                          </a:solidFill>
                          <a:effectLst/>
                          <a:latin typeface="Arial" charset="0"/>
                          <a:cs typeface="Arial" charset="0"/>
                        </a:rPr>
                        <a:t>Criteria Defined For All Models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FFFFFF"/>
                          </a:solidFill>
                          <a:effectLst/>
                          <a:latin typeface="Arial" charset="0"/>
                          <a:cs typeface="Arial" charset="0"/>
                        </a:rPr>
                        <a:t>Potential Advantages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FFFFFF"/>
                          </a:solidFill>
                          <a:effectLst/>
                          <a:latin typeface="Arial" charset="0"/>
                          <a:cs typeface="Arial" charset="0"/>
                        </a:rPr>
                        <a:t>Potential Disadvantages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201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Value </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Cost-effective (MLR)</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Quality driven with continuous improvement</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Can deliver cost/quality value but strong, effective management is required</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Continuous improvement approach is possible with monitoring and strong relationship management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Contract “levers” support value-based purchasing</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Enhanced by medical homes (in combination with alignment of financial incentives at the plan or provider level)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Depending on financial model, costs can be predicted </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700" b="0" i="0" u="none" strike="noStrike" cap="none" normalizeH="0" baseline="0" dirty="0" smtClean="0">
                        <a:ln>
                          <a:noFill/>
                        </a:ln>
                        <a:solidFill>
                          <a:srgbClr val="000000"/>
                        </a:solidFill>
                        <a:effectLst/>
                        <a:latin typeface="Arial" charset="0"/>
                        <a:cs typeface="Arial" charset="0"/>
                      </a:endParaRP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ACOs may have differing internal capacity to align quality and cost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Significant resources are required on state level to coordinate and monitor local ACOs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Fair rates are key to participation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0" i="0" u="none" strike="noStrike" cap="none" normalizeH="0" baseline="0" dirty="0" smtClean="0">
                        <a:ln>
                          <a:noFill/>
                        </a:ln>
                        <a:solidFill>
                          <a:srgbClr val="000000"/>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700" b="0" i="0" u="none" strike="noStrike" cap="none" normalizeH="0" baseline="0" dirty="0" smtClean="0">
                        <a:ln>
                          <a:noFill/>
                        </a:ln>
                        <a:solidFill>
                          <a:srgbClr val="000000"/>
                        </a:solidFill>
                        <a:effectLst/>
                        <a:latin typeface="Arial" charset="0"/>
                        <a:cs typeface="Arial" charset="0"/>
                      </a:endParaRP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r h="5738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Consumer Feasibility</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Offers access</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Offers choice</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Offers convenience</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Offers consumers access, choice and control</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Although the ACO concept is new, emphasis on local, coordinated care should be viewed favorably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Has the ability to incorporate case management of high-cost, high-risk cases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Great variation in capabilities of ACO’s; potential for consumer dissatisfaction.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Lack of access and choice depending on network adequacy  </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r>
              <a:tr h="7672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Provider Feasibility</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Provider driven organizations</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Ability to determine rates</a:t>
                      </a:r>
                    </a:p>
                    <a:p>
                      <a:pPr marL="0" marR="0" lvl="0" indent="0" algn="l" defTabSz="914400" rtl="0" eaLnBrk="1" fontAlgn="base" latinLnBrk="0" hangingPunct="1">
                        <a:lnSpc>
                          <a:spcPct val="100000"/>
                        </a:lnSpc>
                        <a:spcBef>
                          <a:spcPct val="0"/>
                        </a:spcBef>
                        <a:spcAft>
                          <a:spcPct val="0"/>
                        </a:spcAft>
                        <a:buClrTx/>
                        <a:buSzTx/>
                        <a:buFont typeface="Arial" charset="0"/>
                        <a:buNone/>
                        <a:tabLst/>
                      </a:pPr>
                      <a:endParaRPr kumimoji="0" lang="en-US" sz="700" b="0" i="0" u="none" strike="noStrike" cap="none" normalizeH="0" baseline="0" dirty="0" smtClean="0">
                        <a:ln>
                          <a:noFill/>
                        </a:ln>
                        <a:solidFill>
                          <a:srgbClr val="000000"/>
                        </a:solidFill>
                        <a:effectLst/>
                        <a:latin typeface="Arial" charset="0"/>
                        <a:cs typeface="Arial" charset="0"/>
                      </a:endParaRP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charset="0"/>
                          <a:cs typeface="Arial" charset="0"/>
                        </a:rPr>
                        <a:t>- Varies based on climate in state (e.g.provider community readiness to look at new models of care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Key elements of success are ACO rates, state/provider relationship management and the cost of doing business relative to rates of payment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ACO resources  and skills may be richer state resources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Allows states to bypass MCOs and provide richer payment directly to providers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ACO rates may or may not be seen as adequate versus investment required on provider level to make the ACO functional</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Risk sharing model between provider and state needs to be defined</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New ACOs may have significant internal investment requirements to provide case management and other ACO services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r h="8224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Payor Feasibility</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Levers to manage </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Need resources</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Offers access to care</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Affordable</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Delivers quality </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Stakeholder acceptability</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Acts as an alterative to MCOs (and can offer leverage w/ MCO providers)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Offers accessibility in rural areas that lack managed care presence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Provides the state with more direct control</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700" b="0" i="0" u="none" strike="noStrike" cap="none" normalizeH="0" baseline="0" dirty="0" smtClean="0">
                        <a:ln>
                          <a:noFill/>
                        </a:ln>
                        <a:solidFill>
                          <a:srgbClr val="000000"/>
                        </a:solidFill>
                        <a:effectLst/>
                        <a:latin typeface="Arial" charset="0"/>
                        <a:cs typeface="Arial" charset="0"/>
                      </a:endParaRP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Significant resources (staff and/or vendors) are required to manage a ACO program effectively</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Classic “make or buy” argument in that the providers will be required to create care management and quality infrastructure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Effective monitoring is challenging: it requires knowledge, skill, good relationships and sufficient staff resources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r>
              <a:tr h="60849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Data</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Timely, transparent, accessible, credible data</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Supports cost and outcomes management</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Data s a key element for success of ACOs; quality improvement activities integral to ACO programs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Claims payment may be on the state level to critical to develop a way to quickly share data with ACOs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Ability to hire in the private sector may be better than at the state</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ACO expertise may be limited</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There are costs associated with data collection, mining and reporting; data is only as good as its ability to improve care delivery.   - Collecting data alone does not support improvement</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r h="57196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Strong Relationships</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Open and trusting </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 Accountability</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Opportunity to recast provider/state relationships </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Historic events and factors can make it difficult to foster trust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There is a delicate balance in a collaborative relationship that also has a regulatory aspect to it</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r>
              <a:tr h="57196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charset="0"/>
                          <a:cs typeface="Arial" charset="0"/>
                        </a:rPr>
                        <a:t>Care Management </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Focus on high-cost/high-risk </a:t>
                      </a:r>
                    </a:p>
                    <a:p>
                      <a:pPr marL="0" marR="0" lvl="0" indent="0" algn="l" defTabSz="914400" rtl="0" eaLnBrk="1" fontAlgn="base" latinLnBrk="0" hangingPunct="1">
                        <a:lnSpc>
                          <a:spcPct val="100000"/>
                        </a:lnSpc>
                        <a:spcBef>
                          <a:spcPct val="0"/>
                        </a:spcBef>
                        <a:spcAft>
                          <a:spcPct val="0"/>
                        </a:spcAft>
                        <a:buClrTx/>
                        <a:buSzTx/>
                        <a:buFont typeface="Arial" charset="0"/>
                        <a:buChar char="•"/>
                        <a:tabLst/>
                      </a:pPr>
                      <a:r>
                        <a:rPr kumimoji="0" lang="en-US" sz="700" b="0" i="0" u="none" strike="noStrike" cap="none" normalizeH="0" baseline="0" dirty="0" smtClean="0">
                          <a:ln>
                            <a:noFill/>
                          </a:ln>
                          <a:solidFill>
                            <a:srgbClr val="000000"/>
                          </a:solidFill>
                          <a:effectLst/>
                          <a:latin typeface="Arial" charset="0"/>
                          <a:cs typeface="Arial" charset="0"/>
                        </a:rPr>
                        <a:t>Integration and coordination of care dominates</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Care management has the ability to improve cost effectiveness and quality</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Patient registries in ACOs can support the ability to identify and address the needs of high-cost, high-risk, multi-morbid consumers</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700" b="0" i="0" u="none" strike="noStrike" cap="none" normalizeH="0" baseline="0" dirty="0" smtClean="0">
                        <a:ln>
                          <a:noFill/>
                        </a:ln>
                        <a:solidFill>
                          <a:srgbClr val="000000"/>
                        </a:solidFill>
                        <a:effectLst/>
                        <a:latin typeface="Arial" charset="0"/>
                        <a:cs typeface="Arial" charset="0"/>
                      </a:endParaRP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If CM is not reimbursed under the ACO payment system providers may not be able/willing to provide the level of effort required</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700" b="0" i="0" u="none" strike="noStrike" cap="none" normalizeH="0" baseline="0" dirty="0" smtClean="0">
                          <a:ln>
                            <a:noFill/>
                          </a:ln>
                          <a:solidFill>
                            <a:srgbClr val="000000"/>
                          </a:solidFill>
                          <a:effectLst/>
                          <a:latin typeface="Arial" charset="0"/>
                          <a:cs typeface="Arial" charset="0"/>
                        </a:rPr>
                        <a:t> Client needs are complex and multi-faceted, ACOs will have varying internal capabilities to manage them</a:t>
                      </a:r>
                    </a:p>
                  </a:txBody>
                  <a:tcPr marL="87394" marR="873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r>
            </a:tbl>
          </a:graphicData>
        </a:graphic>
      </p:graphicFrame>
      <p:sp>
        <p:nvSpPr>
          <p:cNvPr id="2" name="Title 1"/>
          <p:cNvSpPr>
            <a:spLocks noGrp="1"/>
          </p:cNvSpPr>
          <p:nvPr>
            <p:ph type="title"/>
          </p:nvPr>
        </p:nvSpPr>
        <p:spPr>
          <a:xfrm>
            <a:off x="457200" y="152400"/>
            <a:ext cx="8229600" cy="508000"/>
          </a:xfrm>
        </p:spPr>
        <p:txBody>
          <a:bodyPr/>
          <a:lstStyle/>
          <a:p>
            <a:pPr eaLnBrk="1" fontAlgn="auto" hangingPunct="1">
              <a:spcAft>
                <a:spcPts val="0"/>
              </a:spcAft>
              <a:defRPr/>
            </a:pPr>
            <a:r>
              <a:rPr lang="en-US" sz="3200" dirty="0" smtClean="0">
                <a:solidFill>
                  <a:schemeClr val="tx1"/>
                </a:solidFill>
              </a:rPr>
              <a:t>Analysis: ACO</a:t>
            </a:r>
            <a:endParaRPr lang="en-US" sz="3200" dirty="0">
              <a:solidFill>
                <a:schemeClr val="tx1"/>
              </a:solidFill>
            </a:endParaRPr>
          </a:p>
        </p:txBody>
      </p:sp>
      <p:sp>
        <p:nvSpPr>
          <p:cNvPr id="67585"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7586"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121D94D2-24B4-48E2-9D3C-BC853D5CBC95}" type="slidenum">
              <a:rPr lang="en-US" smtClean="0">
                <a:cs typeface="Arial" charset="0"/>
              </a:rPr>
              <a:pPr fontAlgn="base">
                <a:spcBef>
                  <a:spcPct val="0"/>
                </a:spcBef>
                <a:spcAft>
                  <a:spcPct val="0"/>
                </a:spcAft>
                <a:defRPr/>
              </a:pPr>
              <a:t>31</a:t>
            </a:fld>
            <a:endParaRPr lang="en-US" dirty="0" smtClean="0">
              <a:cs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52400" y="798513"/>
          <a:ext cx="8839200" cy="5022850"/>
        </p:xfrm>
        <a:graphic>
          <a:graphicData uri="http://schemas.openxmlformats.org/drawingml/2006/table">
            <a:tbl>
              <a:tblPr firstRow="1" bandRow="1">
                <a:tableStyleId>{5C22544A-7EE6-4342-B048-85BDC9FD1C3A}</a:tableStyleId>
              </a:tblPr>
              <a:tblGrid>
                <a:gridCol w="1025978"/>
                <a:gridCol w="1420585"/>
                <a:gridCol w="1183822"/>
                <a:gridCol w="1420585"/>
                <a:gridCol w="1183822"/>
                <a:gridCol w="1341665"/>
                <a:gridCol w="1262743"/>
              </a:tblGrid>
              <a:tr h="252309">
                <a:tc>
                  <a:txBody>
                    <a:bodyPr/>
                    <a:lstStyle/>
                    <a:p>
                      <a:endParaRPr lang="en-US" sz="1100" dirty="0"/>
                    </a:p>
                  </a:txBody>
                  <a:tcPr marL="88174" marR="88174"/>
                </a:tc>
                <a:tc>
                  <a:txBody>
                    <a:bodyPr/>
                    <a:lstStyle/>
                    <a:p>
                      <a:pPr algn="ctr"/>
                      <a:r>
                        <a:rPr lang="en-US" sz="1100" dirty="0" smtClean="0"/>
                        <a:t>IL</a:t>
                      </a:r>
                      <a:endParaRPr lang="en-US" sz="1100" dirty="0"/>
                    </a:p>
                  </a:txBody>
                  <a:tcPr marL="88174" marR="88174"/>
                </a:tc>
                <a:tc>
                  <a:txBody>
                    <a:bodyPr/>
                    <a:lstStyle/>
                    <a:p>
                      <a:pPr algn="ctr"/>
                      <a:r>
                        <a:rPr lang="en-US" sz="1100" dirty="0" smtClean="0"/>
                        <a:t>MA</a:t>
                      </a:r>
                      <a:endParaRPr lang="en-US" sz="1100" dirty="0"/>
                    </a:p>
                  </a:txBody>
                  <a:tcPr marL="88174" marR="88174"/>
                </a:tc>
                <a:tc>
                  <a:txBody>
                    <a:bodyPr/>
                    <a:lstStyle/>
                    <a:p>
                      <a:pPr algn="ctr"/>
                      <a:r>
                        <a:rPr lang="en-US" sz="1100" dirty="0" smtClean="0"/>
                        <a:t>NC</a:t>
                      </a:r>
                      <a:endParaRPr lang="en-US" sz="1100" dirty="0"/>
                    </a:p>
                  </a:txBody>
                  <a:tcPr marL="88174" marR="88174"/>
                </a:tc>
                <a:tc>
                  <a:txBody>
                    <a:bodyPr/>
                    <a:lstStyle/>
                    <a:p>
                      <a:pPr algn="ctr"/>
                      <a:r>
                        <a:rPr lang="en-US" sz="1100" dirty="0" smtClean="0"/>
                        <a:t>OK</a:t>
                      </a:r>
                      <a:endParaRPr lang="en-US" sz="1100" dirty="0"/>
                    </a:p>
                  </a:txBody>
                  <a:tcPr marL="88174" marR="88174"/>
                </a:tc>
                <a:tc>
                  <a:txBody>
                    <a:bodyPr/>
                    <a:lstStyle/>
                    <a:p>
                      <a:pPr algn="ctr"/>
                      <a:r>
                        <a:rPr lang="en-US" sz="1100" dirty="0" smtClean="0"/>
                        <a:t>RI </a:t>
                      </a:r>
                      <a:endParaRPr lang="en-US" sz="1100" dirty="0"/>
                    </a:p>
                  </a:txBody>
                  <a:tcPr marL="88174" marR="88174"/>
                </a:tc>
                <a:tc>
                  <a:txBody>
                    <a:bodyPr/>
                    <a:lstStyle/>
                    <a:p>
                      <a:pPr algn="ctr"/>
                      <a:r>
                        <a:rPr lang="en-US" sz="1100" dirty="0" smtClean="0"/>
                        <a:t>TX</a:t>
                      </a:r>
                      <a:endParaRPr lang="en-US" sz="1100" dirty="0"/>
                    </a:p>
                  </a:txBody>
                  <a:tcPr marL="88174" marR="88174"/>
                </a:tc>
              </a:tr>
              <a:tr h="356057">
                <a:tc>
                  <a:txBody>
                    <a:bodyPr/>
                    <a:lstStyle/>
                    <a:p>
                      <a:r>
                        <a:rPr lang="en-US" sz="800" dirty="0" smtClean="0"/>
                        <a:t>Models offered</a:t>
                      </a:r>
                      <a:endParaRPr lang="en-US" sz="800" dirty="0"/>
                    </a:p>
                  </a:txBody>
                  <a:tcPr marL="88174" marR="88174"/>
                </a:tc>
                <a:tc>
                  <a:txBody>
                    <a:bodyPr/>
                    <a:lstStyle/>
                    <a:p>
                      <a:r>
                        <a:rPr lang="en-US" sz="800" dirty="0" smtClean="0"/>
                        <a:t>PCCM, MCO, Medical Home</a:t>
                      </a:r>
                      <a:endParaRPr lang="en-US" sz="800" dirty="0"/>
                    </a:p>
                  </a:txBody>
                  <a:tcPr marL="88174" marR="88174"/>
                </a:tc>
                <a:tc>
                  <a:txBody>
                    <a:bodyPr/>
                    <a:lstStyle/>
                    <a:p>
                      <a:r>
                        <a:rPr lang="en-US" sz="800" dirty="0" smtClean="0"/>
                        <a:t>PCCM, MCO, Medical Home (new)</a:t>
                      </a:r>
                      <a:endParaRPr lang="en-US" sz="800" dirty="0"/>
                    </a:p>
                  </a:txBody>
                  <a:tcPr marL="88174" marR="88174"/>
                </a:tc>
                <a:tc>
                  <a:txBody>
                    <a:bodyPr/>
                    <a:lstStyle/>
                    <a:p>
                      <a:r>
                        <a:rPr lang="en-US" sz="800" dirty="0" smtClean="0"/>
                        <a:t>PCCM/Medical Home</a:t>
                      </a:r>
                      <a:endParaRPr lang="en-US" sz="800" dirty="0"/>
                    </a:p>
                  </a:txBody>
                  <a:tcPr marL="88174" marR="88174"/>
                </a:tc>
                <a:tc>
                  <a:txBody>
                    <a:bodyPr/>
                    <a:lstStyle/>
                    <a:p>
                      <a:r>
                        <a:rPr lang="en-US" sz="800" dirty="0" smtClean="0"/>
                        <a:t>PCCM</a:t>
                      </a:r>
                      <a:endParaRPr lang="en-US" sz="800" dirty="0"/>
                    </a:p>
                  </a:txBody>
                  <a:tcPr marL="88174" marR="88174"/>
                </a:tc>
                <a:tc>
                  <a:txBody>
                    <a:bodyPr/>
                    <a:lstStyle/>
                    <a:p>
                      <a:r>
                        <a:rPr lang="en-US" sz="800" dirty="0" smtClean="0"/>
                        <a:t>PCCM/medical home,</a:t>
                      </a:r>
                      <a:r>
                        <a:rPr lang="en-US" sz="800" baseline="0" dirty="0" smtClean="0"/>
                        <a:t> MCO</a:t>
                      </a:r>
                      <a:endParaRPr lang="en-US" sz="800" dirty="0"/>
                    </a:p>
                  </a:txBody>
                  <a:tcPr marL="88174" marR="88174"/>
                </a:tc>
                <a:tc>
                  <a:txBody>
                    <a:bodyPr/>
                    <a:lstStyle/>
                    <a:p>
                      <a:r>
                        <a:rPr lang="en-US" sz="800" dirty="0" smtClean="0"/>
                        <a:t>PCCM, MCO</a:t>
                      </a:r>
                      <a:endParaRPr lang="en-US" sz="800" dirty="0"/>
                    </a:p>
                  </a:txBody>
                  <a:tcPr marL="88174" marR="88174"/>
                </a:tc>
              </a:tr>
              <a:tr h="920185">
                <a:tc>
                  <a:txBody>
                    <a:bodyPr/>
                    <a:lstStyle/>
                    <a:p>
                      <a:r>
                        <a:rPr lang="en-US" sz="800" dirty="0" smtClean="0"/>
                        <a:t>Coordination</a:t>
                      </a:r>
                      <a:r>
                        <a:rPr lang="en-US" sz="800" baseline="0" dirty="0" smtClean="0"/>
                        <a:t> of care</a:t>
                      </a:r>
                      <a:endParaRPr lang="en-US" sz="800" dirty="0"/>
                    </a:p>
                  </a:txBody>
                  <a:tcPr marL="88174" marR="88174"/>
                </a:tc>
                <a:tc>
                  <a:txBody>
                    <a:bodyPr/>
                    <a:lstStyle/>
                    <a:p>
                      <a:r>
                        <a:rPr lang="en-US" sz="800" dirty="0" smtClean="0"/>
                        <a:t>DM for ABD (high-risk)</a:t>
                      </a:r>
                      <a:r>
                        <a:rPr lang="en-US" sz="800" baseline="0" dirty="0" smtClean="0"/>
                        <a:t> consumers with a move toward “whole person” management. More coordination for ABD</a:t>
                      </a:r>
                      <a:endParaRPr lang="en-US" sz="800" dirty="0"/>
                    </a:p>
                  </a:txBody>
                  <a:tcPr marL="88174" marR="88174"/>
                </a:tc>
                <a:tc>
                  <a:txBody>
                    <a:bodyPr/>
                    <a:lstStyle/>
                    <a:p>
                      <a:r>
                        <a:rPr lang="en-US" sz="800" dirty="0" smtClean="0"/>
                        <a:t>Limited:</a:t>
                      </a:r>
                      <a:r>
                        <a:rPr lang="en-US" sz="800" baseline="0" dirty="0" smtClean="0"/>
                        <a:t> BH focus in a carve-out ASO model; BH/SA is coordinated w/ a past pilot to coordinate medical and BH</a:t>
                      </a:r>
                      <a:endParaRPr lang="en-US" sz="800" dirty="0"/>
                    </a:p>
                  </a:txBody>
                  <a:tcPr marL="88174" marR="88174"/>
                </a:tc>
                <a:tc>
                  <a:txBody>
                    <a:bodyPr/>
                    <a:lstStyle/>
                    <a:p>
                      <a:r>
                        <a:rPr lang="en-US" sz="800" dirty="0" smtClean="0"/>
                        <a:t>Community Care Networks coordinate care</a:t>
                      </a:r>
                      <a:r>
                        <a:rPr lang="en-US" sz="800" baseline="0" dirty="0" smtClean="0"/>
                        <a:t>; CMs are part of the clinical team plus </a:t>
                      </a:r>
                      <a:br>
                        <a:rPr lang="en-US" sz="800" baseline="0" dirty="0" smtClean="0"/>
                      </a:br>
                      <a:r>
                        <a:rPr lang="en-US" sz="800" baseline="0" dirty="0" smtClean="0"/>
                        <a:t>Rx integration</a:t>
                      </a:r>
                      <a:endParaRPr lang="en-US" sz="800" dirty="0">
                        <a:solidFill>
                          <a:srgbClr val="FF0000"/>
                        </a:solidFill>
                      </a:endParaRPr>
                    </a:p>
                  </a:txBody>
                  <a:tcPr marL="88174" marR="88174"/>
                </a:tc>
                <a:tc>
                  <a:txBody>
                    <a:bodyPr/>
                    <a:lstStyle/>
                    <a:p>
                      <a:r>
                        <a:rPr lang="en-US" sz="800" dirty="0" smtClean="0"/>
                        <a:t>Two vendor programs coordinate high-risk; medical</a:t>
                      </a:r>
                      <a:r>
                        <a:rPr lang="en-US" sz="800" baseline="0" dirty="0" smtClean="0"/>
                        <a:t> homes and staff coordinate care.  More coordination for ABD</a:t>
                      </a:r>
                      <a:endParaRPr lang="en-US" sz="800" dirty="0"/>
                    </a:p>
                  </a:txBody>
                  <a:tcPr marL="88174" marR="88174"/>
                </a:tc>
                <a:tc>
                  <a:txBody>
                    <a:bodyPr/>
                    <a:lstStyle/>
                    <a:p>
                      <a:r>
                        <a:rPr lang="en-US" sz="800" dirty="0" smtClean="0"/>
                        <a:t>Coordination is provided</a:t>
                      </a:r>
                      <a:r>
                        <a:rPr lang="en-US" sz="800" baseline="0" dirty="0" smtClean="0"/>
                        <a:t> through medical home for high-risk consumers.  Coordination for ABD only</a:t>
                      </a:r>
                      <a:endParaRPr lang="en-US" sz="800" dirty="0"/>
                    </a:p>
                  </a:txBody>
                  <a:tcPr marL="88174" marR="88174"/>
                </a:tc>
                <a:tc>
                  <a:txBody>
                    <a:bodyPr/>
                    <a:lstStyle/>
                    <a:p>
                      <a:r>
                        <a:rPr lang="en-US" sz="800" dirty="0" smtClean="0"/>
                        <a:t>Medical</a:t>
                      </a:r>
                      <a:r>
                        <a:rPr lang="en-US" sz="800" baseline="0" dirty="0" smtClean="0"/>
                        <a:t> homes coordinate but no formal responsibility for coordination</a:t>
                      </a:r>
                      <a:endParaRPr lang="en-US" sz="800" dirty="0"/>
                    </a:p>
                  </a:txBody>
                  <a:tcPr marL="88174" marR="88174"/>
                </a:tc>
              </a:tr>
              <a:tr h="682718">
                <a:tc>
                  <a:txBody>
                    <a:bodyPr/>
                    <a:lstStyle/>
                    <a:p>
                      <a:r>
                        <a:rPr lang="en-US" sz="800" dirty="0" smtClean="0"/>
                        <a:t>PCC Compensation</a:t>
                      </a:r>
                      <a:endParaRPr lang="en-US" sz="800" dirty="0"/>
                    </a:p>
                  </a:txBody>
                  <a:tcPr marL="88174" marR="88174"/>
                </a:tc>
                <a:tc>
                  <a:txBody>
                    <a:bodyPr/>
                    <a:lstStyle/>
                    <a:p>
                      <a:r>
                        <a:rPr lang="en-US" sz="800" dirty="0" smtClean="0"/>
                        <a:t>$2</a:t>
                      </a:r>
                      <a:r>
                        <a:rPr lang="en-US" sz="800" baseline="0" dirty="0" smtClean="0"/>
                        <a:t> pmpm child</a:t>
                      </a:r>
                    </a:p>
                    <a:p>
                      <a:r>
                        <a:rPr lang="en-US" sz="800" baseline="0" dirty="0" smtClean="0"/>
                        <a:t>$3 pmpm adult</a:t>
                      </a:r>
                    </a:p>
                    <a:p>
                      <a:r>
                        <a:rPr lang="en-US" sz="800" baseline="0" dirty="0" smtClean="0"/>
                        <a:t>$4 pmpm disabled adult</a:t>
                      </a:r>
                      <a:endParaRPr lang="en-US" sz="800" dirty="0"/>
                    </a:p>
                  </a:txBody>
                  <a:tcPr marL="88174" marR="88174"/>
                </a:tc>
                <a:tc>
                  <a:txBody>
                    <a:bodyPr/>
                    <a:lstStyle/>
                    <a:p>
                      <a:r>
                        <a:rPr lang="en-US" sz="800" dirty="0" smtClean="0"/>
                        <a:t>Enhanced fees for key primary care codes</a:t>
                      </a:r>
                      <a:endParaRPr lang="en-US" sz="800" dirty="0"/>
                    </a:p>
                  </a:txBody>
                  <a:tcPr marL="88174" marR="88174"/>
                </a:tc>
                <a:tc>
                  <a:txBody>
                    <a:bodyPr/>
                    <a:lstStyle/>
                    <a:p>
                      <a:r>
                        <a:rPr lang="en-US" sz="800" dirty="0" smtClean="0"/>
                        <a:t>$2.50 pmpm</a:t>
                      </a:r>
                      <a:r>
                        <a:rPr lang="en-US" sz="800" baseline="0" dirty="0" smtClean="0"/>
                        <a:t> </a:t>
                      </a:r>
                      <a:r>
                        <a:rPr lang="en-US" sz="800" dirty="0" smtClean="0"/>
                        <a:t>for</a:t>
                      </a:r>
                      <a:r>
                        <a:rPr lang="en-US" sz="800" baseline="0" dirty="0" smtClean="0"/>
                        <a:t> TANF</a:t>
                      </a:r>
                    </a:p>
                    <a:p>
                      <a:r>
                        <a:rPr lang="en-US" sz="800" baseline="0" dirty="0" smtClean="0"/>
                        <a:t>$5.00 pmpm for ABD</a:t>
                      </a:r>
                    </a:p>
                    <a:p>
                      <a:r>
                        <a:rPr lang="en-US" sz="800" baseline="0" dirty="0" smtClean="0"/>
                        <a:t>PLUS fees of $3.73 pmpm and $13.72 pmpm to CCNs respectively</a:t>
                      </a:r>
                    </a:p>
                  </a:txBody>
                  <a:tcPr marL="88174" marR="88174"/>
                </a:tc>
                <a:tc>
                  <a:txBody>
                    <a:bodyPr/>
                    <a:lstStyle/>
                    <a:p>
                      <a:r>
                        <a:rPr lang="en-US" sz="800" dirty="0" smtClean="0"/>
                        <a:t>9 different levels of</a:t>
                      </a:r>
                      <a:r>
                        <a:rPr lang="en-US" sz="800" baseline="0" dirty="0" smtClean="0"/>
                        <a:t> payment to PCPs (RANGE) plus incentive payments</a:t>
                      </a:r>
                      <a:endParaRPr lang="en-US" sz="800" dirty="0"/>
                    </a:p>
                  </a:txBody>
                  <a:tcPr marL="88174" marR="88174"/>
                </a:tc>
                <a:tc>
                  <a:txBody>
                    <a:bodyPr/>
                    <a:lstStyle/>
                    <a:p>
                      <a:r>
                        <a:rPr lang="en-US" sz="800" dirty="0" smtClean="0"/>
                        <a:t>$4 pmpm</a:t>
                      </a:r>
                    </a:p>
                    <a:p>
                      <a:r>
                        <a:rPr lang="en-US" sz="800" dirty="0" smtClean="0"/>
                        <a:t>$8</a:t>
                      </a:r>
                      <a:r>
                        <a:rPr lang="en-US" sz="800" baseline="0" dirty="0" smtClean="0"/>
                        <a:t> pmpm with EMR</a:t>
                      </a:r>
                      <a:endParaRPr lang="en-US" sz="800" dirty="0"/>
                    </a:p>
                  </a:txBody>
                  <a:tcPr marL="88174" marR="88174"/>
                </a:tc>
                <a:tc>
                  <a:txBody>
                    <a:bodyPr/>
                    <a:lstStyle/>
                    <a:p>
                      <a:r>
                        <a:rPr lang="en-US" sz="800" dirty="0" smtClean="0"/>
                        <a:t>$4.95 pmpm </a:t>
                      </a:r>
                      <a:endParaRPr lang="en-US" sz="800" dirty="0"/>
                    </a:p>
                  </a:txBody>
                  <a:tcPr marL="88174" marR="88174"/>
                </a:tc>
              </a:tr>
              <a:tr h="356057">
                <a:tc>
                  <a:txBody>
                    <a:bodyPr/>
                    <a:lstStyle/>
                    <a:p>
                      <a:r>
                        <a:rPr lang="en-US" sz="800" dirty="0" smtClean="0"/>
                        <a:t>Access</a:t>
                      </a:r>
                      <a:r>
                        <a:rPr lang="en-US" sz="800" baseline="0" dirty="0" smtClean="0"/>
                        <a:t> as an issue</a:t>
                      </a:r>
                      <a:endParaRPr lang="en-US" sz="800" dirty="0">
                        <a:solidFill>
                          <a:srgbClr val="FF0000"/>
                        </a:solidFill>
                      </a:endParaRPr>
                    </a:p>
                  </a:txBody>
                  <a:tcPr marL="88174" marR="88174"/>
                </a:tc>
                <a:tc>
                  <a:txBody>
                    <a:bodyPr/>
                    <a:lstStyle/>
                    <a:p>
                      <a:r>
                        <a:rPr lang="en-US" sz="800" dirty="0" smtClean="0"/>
                        <a:t>No</a:t>
                      </a:r>
                      <a:endParaRPr lang="en-US" sz="800" dirty="0"/>
                    </a:p>
                  </a:txBody>
                  <a:tcPr marL="88174" marR="88174"/>
                </a:tc>
                <a:tc>
                  <a:txBody>
                    <a:bodyPr/>
                    <a:lstStyle/>
                    <a:p>
                      <a:r>
                        <a:rPr lang="en-US" sz="800" dirty="0" smtClean="0"/>
                        <a:t>No</a:t>
                      </a:r>
                      <a:endParaRPr lang="en-US" sz="800" dirty="0"/>
                    </a:p>
                  </a:txBody>
                  <a:tcPr marL="88174" marR="88174"/>
                </a:tc>
                <a:tc>
                  <a:txBody>
                    <a:bodyPr/>
                    <a:lstStyle/>
                    <a:p>
                      <a:r>
                        <a:rPr lang="en-US" sz="800" dirty="0" smtClean="0"/>
                        <a:t>No </a:t>
                      </a:r>
                      <a:endParaRPr lang="en-US" sz="800" dirty="0"/>
                    </a:p>
                  </a:txBody>
                  <a:tcPr marL="88174" marR="88174"/>
                </a:tc>
                <a:tc>
                  <a:txBody>
                    <a:bodyPr/>
                    <a:lstStyle/>
                    <a:p>
                      <a:r>
                        <a:rPr lang="en-US" sz="800" dirty="0" smtClean="0"/>
                        <a:t>No</a:t>
                      </a:r>
                      <a:endParaRPr lang="en-US" sz="800" dirty="0"/>
                    </a:p>
                  </a:txBody>
                  <a:tcPr marL="88174" marR="88174"/>
                </a:tc>
                <a:tc>
                  <a:txBody>
                    <a:bodyPr/>
                    <a:lstStyle/>
                    <a:p>
                      <a:r>
                        <a:rPr lang="en-US" sz="800" dirty="0" smtClean="0"/>
                        <a:t>No </a:t>
                      </a:r>
                      <a:endParaRPr lang="en-US" sz="800" dirty="0"/>
                    </a:p>
                  </a:txBody>
                  <a:tcPr marL="88174" marR="88174"/>
                </a:tc>
                <a:tc>
                  <a:txBody>
                    <a:bodyPr/>
                    <a:lstStyle/>
                    <a:p>
                      <a:r>
                        <a:rPr lang="en-US" sz="800" dirty="0" smtClean="0"/>
                        <a:t>No</a:t>
                      </a:r>
                      <a:endParaRPr lang="en-US" sz="800" dirty="0"/>
                    </a:p>
                  </a:txBody>
                  <a:tcPr marL="88174" marR="88174"/>
                </a:tc>
              </a:tr>
              <a:tr h="563985">
                <a:tc>
                  <a:txBody>
                    <a:bodyPr/>
                    <a:lstStyle/>
                    <a:p>
                      <a:r>
                        <a:rPr lang="en-US" sz="800" dirty="0" smtClean="0"/>
                        <a:t>Staff</a:t>
                      </a:r>
                      <a:r>
                        <a:rPr lang="en-US" sz="800" baseline="0" dirty="0" smtClean="0"/>
                        <a:t> and vendor resources</a:t>
                      </a:r>
                      <a:endParaRPr lang="en-US" sz="800" dirty="0"/>
                    </a:p>
                  </a:txBody>
                  <a:tcPr marL="88174" marR="88174"/>
                </a:tc>
                <a:tc>
                  <a:txBody>
                    <a:bodyPr/>
                    <a:lstStyle/>
                    <a:p>
                      <a:r>
                        <a:rPr lang="en-US" sz="800" dirty="0" smtClean="0"/>
                        <a:t>5 FTE</a:t>
                      </a:r>
                      <a:r>
                        <a:rPr lang="en-US" sz="800" baseline="0" dirty="0" smtClean="0"/>
                        <a:t>s</a:t>
                      </a:r>
                    </a:p>
                    <a:p>
                      <a:r>
                        <a:rPr lang="en-US" sz="800" baseline="0" dirty="0" smtClean="0"/>
                        <a:t>AHS staff </a:t>
                      </a:r>
                      <a:endParaRPr lang="en-US" sz="800" baseline="0" dirty="0" smtClean="0">
                        <a:solidFill>
                          <a:srgbClr val="FF0000"/>
                        </a:solidFill>
                      </a:endParaRPr>
                    </a:p>
                    <a:p>
                      <a:r>
                        <a:rPr lang="en-US" sz="800" baseline="0" dirty="0" smtClean="0"/>
                        <a:t>DM staff </a:t>
                      </a:r>
                      <a:endParaRPr lang="en-US" sz="800" dirty="0">
                        <a:solidFill>
                          <a:srgbClr val="FF0000"/>
                        </a:solidFill>
                      </a:endParaRPr>
                    </a:p>
                  </a:txBody>
                  <a:tcPr marL="88174" marR="88174"/>
                </a:tc>
                <a:tc>
                  <a:txBody>
                    <a:bodyPr/>
                    <a:lstStyle/>
                    <a:p>
                      <a:pPr>
                        <a:buFont typeface="Arial" pitchFamily="34" charset="0"/>
                        <a:buChar char="•"/>
                      </a:pPr>
                      <a:r>
                        <a:rPr lang="en-US" sz="800" dirty="0" smtClean="0"/>
                        <a:t>13 FTEs with 2 FTEs</a:t>
                      </a:r>
                      <a:r>
                        <a:rPr lang="en-US" sz="800" baseline="0" dirty="0" smtClean="0"/>
                        <a:t> at the state</a:t>
                      </a:r>
                    </a:p>
                    <a:p>
                      <a:pPr>
                        <a:buFont typeface="Arial" pitchFamily="34" charset="0"/>
                        <a:buChar char="•"/>
                      </a:pPr>
                      <a:r>
                        <a:rPr lang="en-US" sz="800" baseline="0" dirty="0" smtClean="0"/>
                        <a:t>Enrollment Broker</a:t>
                      </a:r>
                    </a:p>
                    <a:p>
                      <a:pPr>
                        <a:buFont typeface="Arial" pitchFamily="34" charset="0"/>
                        <a:buChar char="•"/>
                      </a:pPr>
                      <a:r>
                        <a:rPr lang="en-US" sz="800" baseline="0" dirty="0" smtClean="0"/>
                        <a:t>BH vendor</a:t>
                      </a:r>
                      <a:endParaRPr lang="en-US" sz="800" dirty="0"/>
                    </a:p>
                  </a:txBody>
                  <a:tcPr marL="88174" marR="88174"/>
                </a:tc>
                <a:tc>
                  <a:txBody>
                    <a:bodyPr/>
                    <a:lstStyle/>
                    <a:p>
                      <a:r>
                        <a:rPr lang="en-US" sz="800" dirty="0" smtClean="0"/>
                        <a:t>12</a:t>
                      </a:r>
                      <a:r>
                        <a:rPr lang="en-US" sz="800" baseline="0" dirty="0" smtClean="0"/>
                        <a:t> staff</a:t>
                      </a:r>
                    </a:p>
                    <a:p>
                      <a:r>
                        <a:rPr lang="en-US" sz="800" baseline="0" dirty="0" smtClean="0"/>
                        <a:t>450 staff in the CCNs</a:t>
                      </a:r>
                      <a:endParaRPr lang="en-US" sz="800" dirty="0"/>
                    </a:p>
                  </a:txBody>
                  <a:tcPr marL="88174" marR="88174"/>
                </a:tc>
                <a:tc>
                  <a:txBody>
                    <a:bodyPr/>
                    <a:lstStyle/>
                    <a:p>
                      <a:r>
                        <a:rPr lang="en-US" sz="800" dirty="0" smtClean="0"/>
                        <a:t>465 staff including the Fiscal Agent </a:t>
                      </a:r>
                    </a:p>
                    <a:p>
                      <a:r>
                        <a:rPr lang="en-US" sz="800" dirty="0" smtClean="0">
                          <a:solidFill>
                            <a:schemeClr val="tx1"/>
                          </a:solidFill>
                        </a:rPr>
                        <a:t>DM vendor; staff work on multiple programs</a:t>
                      </a:r>
                      <a:endParaRPr lang="en-US" sz="800" dirty="0">
                        <a:solidFill>
                          <a:schemeClr val="tx1"/>
                        </a:solidFill>
                      </a:endParaRPr>
                    </a:p>
                  </a:txBody>
                  <a:tcPr marL="88174" marR="88174"/>
                </a:tc>
                <a:tc>
                  <a:txBody>
                    <a:bodyPr/>
                    <a:lstStyle/>
                    <a:p>
                      <a:r>
                        <a:rPr lang="en-US" sz="800" dirty="0" smtClean="0"/>
                        <a:t>&lt; 1</a:t>
                      </a:r>
                      <a:r>
                        <a:rPr lang="en-US" sz="800" baseline="0" dirty="0" smtClean="0"/>
                        <a:t> FTE plus 9 contracted nurses</a:t>
                      </a:r>
                      <a:endParaRPr lang="en-US" sz="800" dirty="0"/>
                    </a:p>
                  </a:txBody>
                  <a:tcPr marL="88174" marR="88174"/>
                </a:tc>
                <a:tc>
                  <a:txBody>
                    <a:bodyPr/>
                    <a:lstStyle/>
                    <a:p>
                      <a:r>
                        <a:rPr lang="en-US" sz="800" dirty="0" smtClean="0"/>
                        <a:t>6 FTEs plus TMHP </a:t>
                      </a:r>
                      <a:r>
                        <a:rPr lang="en-US" sz="800" dirty="0" smtClean="0">
                          <a:solidFill>
                            <a:schemeClr val="tx1"/>
                          </a:solidFill>
                        </a:rPr>
                        <a:t>(Requested</a:t>
                      </a:r>
                      <a:r>
                        <a:rPr lang="en-US" sz="800" baseline="0" dirty="0" smtClean="0">
                          <a:solidFill>
                            <a:schemeClr val="tx1"/>
                          </a:solidFill>
                        </a:rPr>
                        <a:t>  the number of </a:t>
                      </a:r>
                      <a:r>
                        <a:rPr lang="en-US" sz="800" dirty="0" smtClean="0">
                          <a:solidFill>
                            <a:schemeClr val="tx1"/>
                          </a:solidFill>
                        </a:rPr>
                        <a:t>TMHP</a:t>
                      </a:r>
                      <a:r>
                        <a:rPr lang="en-US" sz="800" baseline="0" dirty="0" smtClean="0">
                          <a:solidFill>
                            <a:schemeClr val="tx1"/>
                          </a:solidFill>
                        </a:rPr>
                        <a:t> Staff</a:t>
                      </a:r>
                      <a:r>
                        <a:rPr lang="en-US" sz="800" dirty="0" smtClean="0">
                          <a:solidFill>
                            <a:schemeClr val="tx1"/>
                          </a:solidFill>
                        </a:rPr>
                        <a:t>)</a:t>
                      </a:r>
                      <a:endParaRPr lang="en-US" sz="800" dirty="0">
                        <a:solidFill>
                          <a:schemeClr val="tx1"/>
                        </a:solidFill>
                      </a:endParaRPr>
                    </a:p>
                  </a:txBody>
                  <a:tcPr marL="88174" marR="88174"/>
                </a:tc>
              </a:tr>
              <a:tr h="1038919">
                <a:tc>
                  <a:txBody>
                    <a:bodyPr/>
                    <a:lstStyle/>
                    <a:p>
                      <a:r>
                        <a:rPr lang="en-US" sz="800" dirty="0" smtClean="0"/>
                        <a:t>Vendor functions</a:t>
                      </a:r>
                      <a:endParaRPr lang="en-US" sz="800" dirty="0"/>
                    </a:p>
                  </a:txBody>
                  <a:tcPr marL="88174" marR="88174"/>
                </a:tc>
                <a:tc>
                  <a:txBody>
                    <a:bodyPr/>
                    <a:lstStyle/>
                    <a:p>
                      <a:r>
                        <a:rPr lang="en-US" sz="800" dirty="0" smtClean="0">
                          <a:solidFill>
                            <a:schemeClr val="tx1"/>
                          </a:solidFill>
                        </a:rPr>
                        <a:t>Administrative services vendor </a:t>
                      </a:r>
                    </a:p>
                    <a:p>
                      <a:r>
                        <a:rPr lang="en-US" sz="800" dirty="0" smtClean="0">
                          <a:solidFill>
                            <a:schemeClr val="tx1"/>
                          </a:solidFill>
                        </a:rPr>
                        <a:t>DM Program</a:t>
                      </a:r>
                      <a:endParaRPr lang="en-US" sz="800" dirty="0">
                        <a:solidFill>
                          <a:schemeClr val="tx1"/>
                        </a:solidFill>
                      </a:endParaRPr>
                    </a:p>
                  </a:txBody>
                  <a:tcPr marL="88174" marR="88174"/>
                </a:tc>
                <a:tc>
                  <a:txBody>
                    <a:bodyPr/>
                    <a:lstStyle/>
                    <a:p>
                      <a:r>
                        <a:rPr lang="en-US" sz="800" dirty="0" smtClean="0"/>
                        <a:t>BH carve out for PCCM</a:t>
                      </a:r>
                    </a:p>
                    <a:p>
                      <a:endParaRPr lang="en-US" sz="800" dirty="0" smtClean="0"/>
                    </a:p>
                    <a:p>
                      <a:r>
                        <a:rPr lang="en-US" sz="800" dirty="0" smtClean="0"/>
                        <a:t>Network management contract for MD data and improvement projects</a:t>
                      </a:r>
                      <a:endParaRPr lang="en-US" sz="800" dirty="0"/>
                    </a:p>
                  </a:txBody>
                  <a:tcPr marL="88174" marR="88174"/>
                </a:tc>
                <a:tc>
                  <a:txBody>
                    <a:bodyPr/>
                    <a:lstStyle/>
                    <a:p>
                      <a:r>
                        <a:rPr lang="en-US" sz="800" dirty="0" smtClean="0"/>
                        <a:t>CCNs provide contracted services to support the physician networks</a:t>
                      </a:r>
                      <a:endParaRPr lang="en-US" sz="800" dirty="0"/>
                    </a:p>
                  </a:txBody>
                  <a:tcPr marL="88174" marR="88174"/>
                </a:tc>
                <a:tc>
                  <a:txBody>
                    <a:bodyPr/>
                    <a:lstStyle/>
                    <a:p>
                      <a:r>
                        <a:rPr lang="en-US" sz="800" dirty="0" smtClean="0"/>
                        <a:t>DM</a:t>
                      </a:r>
                      <a:r>
                        <a:rPr lang="en-US" sz="800" baseline="0" dirty="0" smtClean="0"/>
                        <a:t> services (being brought in-house)</a:t>
                      </a:r>
                    </a:p>
                    <a:p>
                      <a:r>
                        <a:rPr lang="en-US" sz="800" baseline="0" dirty="0" smtClean="0"/>
                        <a:t>Member help line</a:t>
                      </a:r>
                    </a:p>
                    <a:p>
                      <a:r>
                        <a:rPr lang="en-US" sz="800" baseline="0" dirty="0" smtClean="0"/>
                        <a:t>Patient advice line</a:t>
                      </a:r>
                      <a:endParaRPr lang="en-US" sz="800" dirty="0"/>
                    </a:p>
                  </a:txBody>
                  <a:tcPr marL="88174" marR="88174"/>
                </a:tc>
                <a:tc>
                  <a:txBody>
                    <a:bodyPr/>
                    <a:lstStyle/>
                    <a:p>
                      <a:r>
                        <a:rPr lang="en-US" sz="800" dirty="0" smtClean="0"/>
                        <a:t>Care</a:t>
                      </a:r>
                      <a:r>
                        <a:rPr lang="en-US" sz="800" baseline="0" dirty="0" smtClean="0"/>
                        <a:t> management and coordination within select practices (nurses staff 2-3 practices each)</a:t>
                      </a:r>
                      <a:endParaRPr lang="en-US" sz="800" dirty="0"/>
                    </a:p>
                  </a:txBody>
                  <a:tcPr marL="88174" marR="88174"/>
                </a:tc>
                <a:tc>
                  <a:txBody>
                    <a:bodyPr/>
                    <a:lstStyle/>
                    <a:p>
                      <a:r>
                        <a:rPr lang="en-US" sz="800" dirty="0" smtClean="0"/>
                        <a:t>DM</a:t>
                      </a:r>
                      <a:r>
                        <a:rPr lang="en-US" sz="800" baseline="0" dirty="0" smtClean="0"/>
                        <a:t> services</a:t>
                      </a:r>
                      <a:endParaRPr lang="en-US" sz="800" dirty="0"/>
                    </a:p>
                  </a:txBody>
                  <a:tcPr marL="88174" marR="88174"/>
                </a:tc>
              </a:tr>
              <a:tr h="223058">
                <a:tc>
                  <a:txBody>
                    <a:bodyPr/>
                    <a:lstStyle/>
                    <a:p>
                      <a:r>
                        <a:rPr lang="en-US" sz="800" dirty="0" smtClean="0"/>
                        <a:t>Value based on interviewer</a:t>
                      </a:r>
                      <a:r>
                        <a:rPr lang="en-US" sz="800" baseline="0" dirty="0" smtClean="0"/>
                        <a:t> opinion</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Yes</a:t>
                      </a:r>
                      <a:endParaRPr lang="en-US" sz="800" dirty="0"/>
                    </a:p>
                  </a:txBody>
                  <a:tcPr marL="88174" marR="88174"/>
                </a:tc>
              </a:tr>
              <a:tr h="356057">
                <a:tc>
                  <a:txBody>
                    <a:bodyPr/>
                    <a:lstStyle/>
                    <a:p>
                      <a:r>
                        <a:rPr lang="en-US" sz="800" dirty="0" smtClean="0"/>
                        <a:t>Effectiveness Data</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HEDIS only</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Yes</a:t>
                      </a:r>
                      <a:endParaRPr lang="en-US" sz="800" dirty="0"/>
                    </a:p>
                  </a:txBody>
                  <a:tcPr marL="88174" marR="88174"/>
                </a:tc>
                <a:tc>
                  <a:txBody>
                    <a:bodyPr/>
                    <a:lstStyle/>
                    <a:p>
                      <a:r>
                        <a:rPr lang="en-US" sz="800" dirty="0" smtClean="0"/>
                        <a:t>No</a:t>
                      </a:r>
                      <a:endParaRPr lang="en-US" sz="800" dirty="0"/>
                    </a:p>
                  </a:txBody>
                  <a:tcPr marL="88174" marR="88174"/>
                </a:tc>
                <a:tc>
                  <a:txBody>
                    <a:bodyPr/>
                    <a:lstStyle/>
                    <a:p>
                      <a:r>
                        <a:rPr lang="en-US" sz="800" dirty="0" smtClean="0"/>
                        <a:t>Yes</a:t>
                      </a:r>
                      <a:endParaRPr lang="en-US" sz="800" dirty="0"/>
                    </a:p>
                  </a:txBody>
                  <a:tcPr marL="88174" marR="88174"/>
                </a:tc>
              </a:tr>
            </a:tbl>
          </a:graphicData>
        </a:graphic>
      </p:graphicFrame>
      <p:sp>
        <p:nvSpPr>
          <p:cNvPr id="2" name="Title 1"/>
          <p:cNvSpPr>
            <a:spLocks noGrp="1"/>
          </p:cNvSpPr>
          <p:nvPr>
            <p:ph type="title"/>
          </p:nvPr>
        </p:nvSpPr>
        <p:spPr>
          <a:xfrm>
            <a:off x="457200" y="152400"/>
            <a:ext cx="8229600" cy="567267"/>
          </a:xfrm>
        </p:spPr>
        <p:txBody>
          <a:bodyPr/>
          <a:lstStyle/>
          <a:p>
            <a:pPr eaLnBrk="1" fontAlgn="auto" hangingPunct="1">
              <a:spcAft>
                <a:spcPts val="0"/>
              </a:spcAft>
              <a:defRPr/>
            </a:pPr>
            <a:r>
              <a:rPr lang="en-US" sz="3200" dirty="0" smtClean="0"/>
              <a:t>Analysis: Select PCCM Findings</a:t>
            </a:r>
            <a:endParaRPr lang="en-US" sz="3200" dirty="0"/>
          </a:p>
        </p:txBody>
      </p:sp>
      <p:sp>
        <p:nvSpPr>
          <p:cNvPr id="69633"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69634"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4FB60DA-E195-4F43-AE2E-F0A217142E1B}" type="slidenum">
              <a:rPr lang="en-US" smtClean="0">
                <a:cs typeface="Arial" charset="0"/>
              </a:rPr>
              <a:pPr fontAlgn="base">
                <a:spcBef>
                  <a:spcPct val="0"/>
                </a:spcBef>
                <a:spcAft>
                  <a:spcPct val="0"/>
                </a:spcAft>
                <a:defRPr/>
              </a:pPr>
              <a:t>32</a:t>
            </a:fld>
            <a:endParaRPr lang="en-US" dirty="0" smtClean="0">
              <a:cs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52400" y="785813"/>
          <a:ext cx="8839200" cy="4810125"/>
        </p:xfrm>
        <a:graphic>
          <a:graphicData uri="http://schemas.openxmlformats.org/drawingml/2006/table">
            <a:tbl>
              <a:tblPr firstRow="1" bandRow="1">
                <a:tableStyleId>{5C22544A-7EE6-4342-B048-85BDC9FD1C3A}</a:tableStyleId>
              </a:tblPr>
              <a:tblGrid>
                <a:gridCol w="1366059"/>
                <a:gridCol w="2102489"/>
                <a:gridCol w="1678330"/>
                <a:gridCol w="1902107"/>
                <a:gridCol w="1790218"/>
              </a:tblGrid>
              <a:tr h="251861">
                <a:tc>
                  <a:txBody>
                    <a:bodyPr/>
                    <a:lstStyle/>
                    <a:p>
                      <a:endParaRPr lang="en-US" sz="1100" dirty="0"/>
                    </a:p>
                  </a:txBody>
                  <a:tcPr marL="86627" marR="86627"/>
                </a:tc>
                <a:tc>
                  <a:txBody>
                    <a:bodyPr/>
                    <a:lstStyle/>
                    <a:p>
                      <a:pPr algn="ctr"/>
                      <a:r>
                        <a:rPr lang="en-US" sz="1100" dirty="0" smtClean="0"/>
                        <a:t>IL</a:t>
                      </a:r>
                      <a:endParaRPr lang="en-US" sz="1100" dirty="0"/>
                    </a:p>
                  </a:txBody>
                  <a:tcPr marL="86627" marR="86627"/>
                </a:tc>
                <a:tc>
                  <a:txBody>
                    <a:bodyPr/>
                    <a:lstStyle/>
                    <a:p>
                      <a:pPr algn="ctr"/>
                      <a:r>
                        <a:rPr lang="en-US" sz="1100" dirty="0" smtClean="0"/>
                        <a:t>MA</a:t>
                      </a:r>
                      <a:endParaRPr lang="en-US" sz="1100" dirty="0"/>
                    </a:p>
                  </a:txBody>
                  <a:tcPr marL="86627" marR="86627"/>
                </a:tc>
                <a:tc>
                  <a:txBody>
                    <a:bodyPr/>
                    <a:lstStyle/>
                    <a:p>
                      <a:pPr algn="ctr"/>
                      <a:r>
                        <a:rPr lang="en-US" sz="1100" dirty="0" smtClean="0"/>
                        <a:t>RI </a:t>
                      </a:r>
                      <a:endParaRPr lang="en-US" sz="1100" dirty="0"/>
                    </a:p>
                  </a:txBody>
                  <a:tcPr marL="86627" marR="86627"/>
                </a:tc>
                <a:tc>
                  <a:txBody>
                    <a:bodyPr/>
                    <a:lstStyle/>
                    <a:p>
                      <a:pPr algn="ctr"/>
                      <a:r>
                        <a:rPr lang="en-US" sz="1100" dirty="0" smtClean="0"/>
                        <a:t>TX</a:t>
                      </a:r>
                      <a:endParaRPr lang="en-US" sz="1100" dirty="0"/>
                    </a:p>
                  </a:txBody>
                  <a:tcPr marL="86627" marR="86627"/>
                </a:tc>
              </a:tr>
              <a:tr h="1511164">
                <a:tc>
                  <a:txBody>
                    <a:bodyPr/>
                    <a:lstStyle/>
                    <a:p>
                      <a:r>
                        <a:rPr lang="en-US" sz="800" dirty="0" smtClean="0"/>
                        <a:t>Coordination</a:t>
                      </a:r>
                      <a:r>
                        <a:rPr lang="en-US" sz="800" baseline="0" dirty="0" smtClean="0"/>
                        <a:t> of care</a:t>
                      </a:r>
                      <a:endParaRPr lang="en-US" sz="800" dirty="0"/>
                    </a:p>
                  </a:txBody>
                  <a:tcPr marL="86627" marR="86627"/>
                </a:tc>
                <a:tc>
                  <a:txBody>
                    <a:bodyPr/>
                    <a:lstStyle/>
                    <a:p>
                      <a:r>
                        <a:rPr lang="en-US" sz="800" dirty="0" smtClean="0"/>
                        <a:t>Yes, MCOs are responsible for coordination of care; new contract has</a:t>
                      </a:r>
                      <a:r>
                        <a:rPr lang="en-US" sz="800" baseline="0" dirty="0" smtClean="0"/>
                        <a:t> very detailed and specific requirements for consumers under the ABD designation</a:t>
                      </a:r>
                      <a:endParaRPr lang="en-US" sz="800" dirty="0"/>
                    </a:p>
                  </a:txBody>
                  <a:tcPr marL="86627" marR="8662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t>Yes, MCOs are responsible for coordination of care</a:t>
                      </a:r>
                      <a:r>
                        <a:rPr lang="en-US" sz="800"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baseline="0" dirty="0" smtClean="0"/>
                        <a:t>Requirements apply for the full contract; however, specific requirements are provided for individuals with various chronic conditions as well as high-risk pregnancy</a:t>
                      </a:r>
                      <a:endParaRPr lang="en-US" sz="800" dirty="0" smtClean="0"/>
                    </a:p>
                    <a:p>
                      <a:endParaRPr lang="en-US" sz="800" dirty="0"/>
                    </a:p>
                  </a:txBody>
                  <a:tcPr marL="86627" marR="86627"/>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dirty="0" smtClean="0"/>
                        <a:t>Yes, MCOs are responsible for coordination of care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dirty="0" smtClean="0"/>
                        <a:t>For the ABD</a:t>
                      </a:r>
                      <a:r>
                        <a:rPr lang="en-US" sz="800" baseline="0" dirty="0" smtClean="0"/>
                        <a:t> population, HCS is carved out but the plans must use a single plan of care for all members</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Recent focus on ABD  coordination in a new contract</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Key differences for ABD features care management protocol and reporting</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ED management program w/ CMS grant</a:t>
                      </a:r>
                      <a:endParaRPr lang="en-US" sz="800" dirty="0"/>
                    </a:p>
                  </a:txBody>
                  <a:tcPr marL="86627" marR="86627"/>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dirty="0" smtClean="0"/>
                        <a:t>Yes, MCOs are responsible for coordination of care</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dirty="0" smtClean="0"/>
                        <a:t>MCOs get pharmacy data (pharma is carved out but it will be carved in going forward)</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Requirements mandate coordination for consumers under the ABD designation</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800" baseline="0" dirty="0" smtClean="0"/>
                        <a:t> ABD service coordinators exist for the ABD population; mandatory staff to assist members per the contract</a:t>
                      </a:r>
                      <a:endParaRPr lang="en-US" sz="800" dirty="0" smtClean="0"/>
                    </a:p>
                  </a:txBody>
                  <a:tcPr marL="86627" marR="86627"/>
                </a:tc>
              </a:tr>
              <a:tr h="1037073">
                <a:tc>
                  <a:txBody>
                    <a:bodyPr/>
                    <a:lstStyle/>
                    <a:p>
                      <a:r>
                        <a:rPr lang="en-US" sz="800" dirty="0" smtClean="0">
                          <a:solidFill>
                            <a:schemeClr val="tx1"/>
                          </a:solidFill>
                        </a:rPr>
                        <a:t>Changes contemplated</a:t>
                      </a:r>
                      <a:endParaRPr lang="en-US" sz="800" dirty="0">
                        <a:solidFill>
                          <a:schemeClr val="tx1"/>
                        </a:solidFill>
                      </a:endParaRPr>
                    </a:p>
                  </a:txBody>
                  <a:tcPr marL="86627" marR="86627"/>
                </a:tc>
                <a:tc>
                  <a:txBody>
                    <a:bodyPr/>
                    <a:lstStyle/>
                    <a:p>
                      <a:r>
                        <a:rPr lang="en-US" sz="800" dirty="0" smtClean="0"/>
                        <a:t>Moving the ABD population into managed</a:t>
                      </a:r>
                      <a:r>
                        <a:rPr lang="en-US" sz="800" baseline="0" dirty="0" smtClean="0"/>
                        <a:t> care</a:t>
                      </a:r>
                    </a:p>
                    <a:p>
                      <a:r>
                        <a:rPr lang="en-US" sz="800" baseline="0" dirty="0" smtClean="0"/>
                        <a:t>They are consciously making the MCO program much more rigorous going forward</a:t>
                      </a:r>
                    </a:p>
                    <a:p>
                      <a:r>
                        <a:rPr lang="en-US" sz="800" baseline="0" dirty="0" smtClean="0"/>
                        <a:t>Looking at metrics that do not incent inappropriate denial of services as key metrics</a:t>
                      </a:r>
                      <a:endParaRPr lang="en-US" sz="800" dirty="0"/>
                    </a:p>
                  </a:txBody>
                  <a:tcPr marL="86627" marR="86627"/>
                </a:tc>
                <a:tc>
                  <a:txBody>
                    <a:bodyPr/>
                    <a:lstStyle/>
                    <a:p>
                      <a:r>
                        <a:rPr lang="en-US" sz="800" dirty="0" smtClean="0"/>
                        <a:t>MA is about to re-procure their BH program contract</a:t>
                      </a:r>
                    </a:p>
                    <a:p>
                      <a:r>
                        <a:rPr lang="en-US" sz="800" dirty="0" smtClean="0"/>
                        <a:t>Likely</a:t>
                      </a:r>
                      <a:r>
                        <a:rPr lang="en-US" sz="800" baseline="0" dirty="0" smtClean="0"/>
                        <a:t> focus on coordination of medical and BH conditions for high-risk consumers</a:t>
                      </a:r>
                      <a:endParaRPr lang="en-US" sz="800" dirty="0"/>
                    </a:p>
                  </a:txBody>
                  <a:tcPr marL="86627" marR="86627"/>
                </a:tc>
                <a:tc>
                  <a:txBody>
                    <a:bodyPr/>
                    <a:lstStyle/>
                    <a:p>
                      <a:r>
                        <a:rPr lang="en-US" sz="800" dirty="0" smtClean="0"/>
                        <a:t>None</a:t>
                      </a:r>
                      <a:endParaRPr lang="en-US" sz="800" dirty="0"/>
                    </a:p>
                  </a:txBody>
                  <a:tcPr marL="86627" marR="86627"/>
                </a:tc>
                <a:tc>
                  <a:txBody>
                    <a:bodyPr/>
                    <a:lstStyle/>
                    <a:p>
                      <a:r>
                        <a:rPr lang="en-US" sz="800" dirty="0" smtClean="0"/>
                        <a:t>The state is looking at eliminating</a:t>
                      </a:r>
                      <a:r>
                        <a:rPr lang="en-US" sz="800" baseline="0" dirty="0" smtClean="0"/>
                        <a:t> PCCM (even though it works well for them) to collect a premium tax</a:t>
                      </a:r>
                    </a:p>
                    <a:p>
                      <a:r>
                        <a:rPr lang="en-US" sz="800" baseline="0" dirty="0" smtClean="0">
                          <a:solidFill>
                            <a:schemeClr val="tx1"/>
                          </a:solidFill>
                        </a:rPr>
                        <a:t>Looking at EPO, ASO with </a:t>
                      </a:r>
                      <a:r>
                        <a:rPr lang="en-US" sz="800" baseline="0" dirty="0" smtClean="0"/>
                        <a:t>significant increases in coordination and integration; in process/no further information provided</a:t>
                      </a:r>
                      <a:endParaRPr lang="en-US" sz="800" dirty="0"/>
                    </a:p>
                  </a:txBody>
                  <a:tcPr marL="86627" marR="86627"/>
                </a:tc>
              </a:tr>
              <a:tr h="562983">
                <a:tc>
                  <a:txBody>
                    <a:bodyPr/>
                    <a:lstStyle/>
                    <a:p>
                      <a:r>
                        <a:rPr lang="en-US" sz="800" dirty="0" smtClean="0"/>
                        <a:t>Incentives for MCOs </a:t>
                      </a:r>
                      <a:r>
                        <a:rPr lang="en-US" sz="800" baseline="0" dirty="0" smtClean="0"/>
                        <a:t>to manage care and strategies to enforce</a:t>
                      </a:r>
                      <a:endParaRPr lang="en-US" sz="800" dirty="0"/>
                    </a:p>
                  </a:txBody>
                  <a:tcPr marL="86627" marR="86627"/>
                </a:tc>
                <a:tc>
                  <a:txBody>
                    <a:bodyPr/>
                    <a:lstStyle/>
                    <a:p>
                      <a:r>
                        <a:rPr lang="en-US" sz="800" dirty="0" smtClean="0">
                          <a:solidFill>
                            <a:schemeClr val="tx1"/>
                          </a:solidFill>
                        </a:rPr>
                        <a:t>Withholds, sanctions, P4P,</a:t>
                      </a:r>
                      <a:r>
                        <a:rPr lang="en-US" sz="800" baseline="0" dirty="0" smtClean="0">
                          <a:solidFill>
                            <a:schemeClr val="tx1"/>
                          </a:solidFill>
                        </a:rPr>
                        <a:t> restrictions on enrollment</a:t>
                      </a:r>
                      <a:endParaRPr lang="en-US" sz="800" dirty="0" smtClean="0">
                        <a:solidFill>
                          <a:schemeClr val="tx1"/>
                        </a:solidFill>
                      </a:endParaRPr>
                    </a:p>
                  </a:txBody>
                  <a:tcPr marL="86627" marR="86627"/>
                </a:tc>
                <a:tc>
                  <a:txBody>
                    <a:bodyPr/>
                    <a:lstStyle/>
                    <a:p>
                      <a:pPr>
                        <a:buFont typeface="Arial" pitchFamily="34" charset="0"/>
                        <a:buChar char="•"/>
                      </a:pPr>
                      <a:r>
                        <a:rPr lang="en-US" sz="800" dirty="0" smtClean="0">
                          <a:solidFill>
                            <a:schemeClr val="tx1"/>
                          </a:solidFill>
                        </a:rPr>
                        <a:t> Improvement plans, withholds, sanctions and routine monitoring, restrictions on enrollment</a:t>
                      </a:r>
                      <a:endParaRPr lang="en-US" sz="800" dirty="0">
                        <a:solidFill>
                          <a:schemeClr val="tx1"/>
                        </a:solidFill>
                      </a:endParaRPr>
                    </a:p>
                  </a:txBody>
                  <a:tcPr marL="86627" marR="86627"/>
                </a:tc>
                <a:tc>
                  <a:txBody>
                    <a:bodyPr/>
                    <a:lstStyle/>
                    <a:p>
                      <a:r>
                        <a:rPr lang="en-US" sz="800" dirty="0" smtClean="0">
                          <a:solidFill>
                            <a:schemeClr val="tx1"/>
                          </a:solidFill>
                        </a:rPr>
                        <a:t>Improvement plans, Sanctions and P4P, financial penalties, restrictions on enrollment</a:t>
                      </a:r>
                      <a:endParaRPr lang="en-US" sz="800" dirty="0">
                        <a:solidFill>
                          <a:schemeClr val="tx1"/>
                        </a:solidFill>
                      </a:endParaRPr>
                    </a:p>
                  </a:txBody>
                  <a:tcPr marL="86627" marR="86627"/>
                </a:tc>
                <a:tc>
                  <a:txBody>
                    <a:bodyPr/>
                    <a:lstStyle/>
                    <a:p>
                      <a:r>
                        <a:rPr lang="en-US" sz="800" dirty="0" smtClean="0">
                          <a:solidFill>
                            <a:schemeClr val="tx1"/>
                          </a:solidFill>
                        </a:rPr>
                        <a:t>Withholds, sanctions, restrictions on enrollment, financial penalties and improvement plans</a:t>
                      </a:r>
                      <a:r>
                        <a:rPr lang="en-US" sz="800" baseline="0" dirty="0" smtClean="0">
                          <a:solidFill>
                            <a:schemeClr val="tx1"/>
                          </a:solidFill>
                        </a:rPr>
                        <a:t> “Hard but Fair”</a:t>
                      </a:r>
                      <a:endParaRPr lang="en-US" sz="800" dirty="0">
                        <a:solidFill>
                          <a:schemeClr val="tx1"/>
                        </a:solidFill>
                      </a:endParaRPr>
                    </a:p>
                  </a:txBody>
                  <a:tcPr marL="86627" marR="86627"/>
                </a:tc>
              </a:tr>
              <a:tr h="444460">
                <a:tc>
                  <a:txBody>
                    <a:bodyPr/>
                    <a:lstStyle/>
                    <a:p>
                      <a:r>
                        <a:rPr lang="en-US" sz="800" dirty="0" smtClean="0"/>
                        <a:t>MCOs offer incentives to manage care</a:t>
                      </a:r>
                      <a:endParaRPr lang="en-US" sz="800" dirty="0"/>
                    </a:p>
                  </a:txBody>
                  <a:tcPr marL="86627" marR="86627"/>
                </a:tc>
                <a:tc>
                  <a:txBody>
                    <a:bodyPr/>
                    <a:lstStyle/>
                    <a:p>
                      <a:r>
                        <a:rPr lang="en-US" sz="800" dirty="0" smtClean="0">
                          <a:solidFill>
                            <a:schemeClr val="tx1"/>
                          </a:solidFill>
                        </a:rPr>
                        <a:t>P4P payments</a:t>
                      </a:r>
                      <a:endParaRPr lang="en-US" sz="800" dirty="0">
                        <a:solidFill>
                          <a:schemeClr val="tx1"/>
                        </a:solidFill>
                      </a:endParaRPr>
                    </a:p>
                  </a:txBody>
                  <a:tcPr marL="86627" marR="86627"/>
                </a:tc>
                <a:tc>
                  <a:txBody>
                    <a:bodyPr/>
                    <a:lstStyle/>
                    <a:p>
                      <a:pPr>
                        <a:buFont typeface="Arial" pitchFamily="34" charset="0"/>
                        <a:buChar char="•"/>
                      </a:pPr>
                      <a:r>
                        <a:rPr lang="en-US" sz="800" dirty="0" smtClean="0"/>
                        <a:t>P4P and rates that are greater than Medicaid FFS</a:t>
                      </a:r>
                      <a:endParaRPr lang="en-US" sz="800" dirty="0"/>
                    </a:p>
                  </a:txBody>
                  <a:tcPr marL="86627" marR="86627"/>
                </a:tc>
                <a:tc>
                  <a:txBody>
                    <a:bodyPr/>
                    <a:lstStyle/>
                    <a:p>
                      <a:r>
                        <a:rPr lang="en-US" sz="800" dirty="0" smtClean="0"/>
                        <a:t>One plan has P4P; another uses</a:t>
                      </a:r>
                      <a:r>
                        <a:rPr lang="en-US" sz="800" baseline="0" dirty="0" smtClean="0"/>
                        <a:t> enhance3d fees. Some sites are capitated for primary care</a:t>
                      </a:r>
                      <a:endParaRPr lang="en-US" sz="800" dirty="0"/>
                    </a:p>
                  </a:txBody>
                  <a:tcPr marL="86627" marR="86627"/>
                </a:tc>
                <a:tc>
                  <a:txBody>
                    <a:bodyPr/>
                    <a:lstStyle/>
                    <a:p>
                      <a:r>
                        <a:rPr lang="en-US" sz="800" dirty="0" smtClean="0">
                          <a:solidFill>
                            <a:schemeClr val="tx1"/>
                          </a:solidFill>
                        </a:rPr>
                        <a:t>One vendor does P4P.  Increased fees after hours  Greater than FFS payment</a:t>
                      </a:r>
                      <a:r>
                        <a:rPr lang="en-US" sz="800" baseline="0" dirty="0" smtClean="0">
                          <a:solidFill>
                            <a:schemeClr val="tx1"/>
                          </a:solidFill>
                        </a:rPr>
                        <a:t> is typical </a:t>
                      </a:r>
                      <a:endParaRPr lang="en-US" sz="800" dirty="0">
                        <a:solidFill>
                          <a:schemeClr val="tx1"/>
                        </a:solidFill>
                      </a:endParaRPr>
                    </a:p>
                  </a:txBody>
                  <a:tcPr marL="86627" marR="86627"/>
                </a:tc>
              </a:tr>
              <a:tr h="278931">
                <a:tc>
                  <a:txBody>
                    <a:bodyPr/>
                    <a:lstStyle/>
                    <a:p>
                      <a:r>
                        <a:rPr lang="en-US" sz="800" dirty="0" smtClean="0"/>
                        <a:t>Staff</a:t>
                      </a:r>
                      <a:r>
                        <a:rPr lang="en-US" sz="800" baseline="0" dirty="0" smtClean="0"/>
                        <a:t> resources</a:t>
                      </a:r>
                      <a:endParaRPr lang="en-US" sz="800" dirty="0"/>
                    </a:p>
                  </a:txBody>
                  <a:tcPr marL="86627" marR="86627"/>
                </a:tc>
                <a:tc>
                  <a:txBody>
                    <a:bodyPr/>
                    <a:lstStyle/>
                    <a:p>
                      <a:r>
                        <a:rPr lang="en-US" sz="800" dirty="0" smtClean="0">
                          <a:solidFill>
                            <a:schemeClr val="tx1"/>
                          </a:solidFill>
                        </a:rPr>
                        <a:t>6 FTEs</a:t>
                      </a:r>
                      <a:endParaRPr lang="en-US" sz="800" dirty="0">
                        <a:solidFill>
                          <a:schemeClr val="tx1"/>
                        </a:solidFill>
                      </a:endParaRPr>
                    </a:p>
                  </a:txBody>
                  <a:tcPr marL="86627" marR="86627"/>
                </a:tc>
                <a:tc>
                  <a:txBody>
                    <a:bodyPr/>
                    <a:lstStyle/>
                    <a:p>
                      <a:pPr>
                        <a:buFont typeface="Arial" pitchFamily="34" charset="0"/>
                        <a:buChar char="•"/>
                      </a:pPr>
                      <a:r>
                        <a:rPr lang="en-US" sz="800" dirty="0" smtClean="0">
                          <a:solidFill>
                            <a:schemeClr val="tx1"/>
                          </a:solidFill>
                        </a:rPr>
                        <a:t>13 FTEs</a:t>
                      </a:r>
                      <a:endParaRPr lang="en-US" sz="800" dirty="0">
                        <a:solidFill>
                          <a:schemeClr val="tx1"/>
                        </a:solidFill>
                      </a:endParaRPr>
                    </a:p>
                  </a:txBody>
                  <a:tcPr marL="86627" marR="86627"/>
                </a:tc>
                <a:tc>
                  <a:txBody>
                    <a:bodyPr/>
                    <a:lstStyle/>
                    <a:p>
                      <a:r>
                        <a:rPr lang="en-US" sz="800" dirty="0" smtClean="0">
                          <a:solidFill>
                            <a:schemeClr val="tx1"/>
                          </a:solidFill>
                        </a:rPr>
                        <a:t>35 FTEs</a:t>
                      </a:r>
                      <a:endParaRPr lang="en-US" sz="800" dirty="0">
                        <a:solidFill>
                          <a:schemeClr val="tx1"/>
                        </a:solidFill>
                      </a:endParaRPr>
                    </a:p>
                  </a:txBody>
                  <a:tcPr marL="86627" marR="86627"/>
                </a:tc>
                <a:tc>
                  <a:txBody>
                    <a:bodyPr/>
                    <a:lstStyle/>
                    <a:p>
                      <a:r>
                        <a:rPr lang="en-US" sz="800" dirty="0" smtClean="0">
                          <a:solidFill>
                            <a:schemeClr val="tx1"/>
                          </a:solidFill>
                        </a:rPr>
                        <a:t>68 FTEs</a:t>
                      </a:r>
                      <a:endParaRPr lang="en-US" sz="800" dirty="0">
                        <a:solidFill>
                          <a:schemeClr val="tx1"/>
                        </a:solidFill>
                      </a:endParaRPr>
                    </a:p>
                  </a:txBody>
                  <a:tcPr marL="86627" marR="86627"/>
                </a:tc>
              </a:tr>
              <a:tr h="325937">
                <a:tc>
                  <a:txBody>
                    <a:bodyPr/>
                    <a:lstStyle/>
                    <a:p>
                      <a:r>
                        <a:rPr lang="en-US" sz="800" dirty="0" smtClean="0"/>
                        <a:t>Value based on interviewer opinion</a:t>
                      </a:r>
                      <a:endParaRPr lang="en-US" sz="800" dirty="0"/>
                    </a:p>
                  </a:txBody>
                  <a:tcPr marL="86627" marR="86627"/>
                </a:tc>
                <a:tc>
                  <a:txBody>
                    <a:bodyPr/>
                    <a:lstStyle/>
                    <a:p>
                      <a:r>
                        <a:rPr lang="en-US" sz="800" dirty="0" smtClean="0"/>
                        <a:t>No</a:t>
                      </a:r>
                      <a:r>
                        <a:rPr lang="en-US" sz="800" baseline="0" dirty="0" smtClean="0"/>
                        <a:t> but hopefully going forward with new requirements and data</a:t>
                      </a:r>
                      <a:endParaRPr lang="en-US" sz="800" dirty="0"/>
                    </a:p>
                  </a:txBody>
                  <a:tcPr marL="86627" marR="86627"/>
                </a:tc>
                <a:tc>
                  <a:txBody>
                    <a:bodyPr/>
                    <a:lstStyle/>
                    <a:p>
                      <a:r>
                        <a:rPr lang="en-US" sz="800" dirty="0" smtClean="0"/>
                        <a:t>Yes</a:t>
                      </a:r>
                      <a:endParaRPr lang="en-US" sz="800" dirty="0"/>
                    </a:p>
                  </a:txBody>
                  <a:tcPr marL="86627" marR="86627"/>
                </a:tc>
                <a:tc>
                  <a:txBody>
                    <a:bodyPr/>
                    <a:lstStyle/>
                    <a:p>
                      <a:r>
                        <a:rPr lang="en-US" sz="800" dirty="0" smtClean="0"/>
                        <a:t>Yes</a:t>
                      </a:r>
                      <a:endParaRPr lang="en-US" sz="800" dirty="0"/>
                    </a:p>
                  </a:txBody>
                  <a:tcPr marL="86627" marR="86627"/>
                </a:tc>
                <a:tc>
                  <a:txBody>
                    <a:bodyPr/>
                    <a:lstStyle/>
                    <a:p>
                      <a:r>
                        <a:rPr lang="en-US" sz="800" dirty="0" smtClean="0"/>
                        <a:t>Yes</a:t>
                      </a:r>
                      <a:endParaRPr lang="en-US" sz="800" dirty="0"/>
                    </a:p>
                  </a:txBody>
                  <a:tcPr marL="86627" marR="86627"/>
                </a:tc>
              </a:tr>
              <a:tr h="278931">
                <a:tc>
                  <a:txBody>
                    <a:bodyPr/>
                    <a:lstStyle/>
                    <a:p>
                      <a:r>
                        <a:rPr lang="en-US" sz="800" dirty="0" smtClean="0"/>
                        <a:t>Effectiveness Data</a:t>
                      </a:r>
                      <a:endParaRPr lang="en-US" sz="800" dirty="0"/>
                    </a:p>
                  </a:txBody>
                  <a:tcPr marL="86627" marR="86627"/>
                </a:tc>
                <a:tc>
                  <a:txBody>
                    <a:bodyPr/>
                    <a:lstStyle/>
                    <a:p>
                      <a:r>
                        <a:rPr lang="en-US" sz="800" dirty="0" smtClean="0"/>
                        <a:t>Yes</a:t>
                      </a:r>
                      <a:endParaRPr lang="en-US" sz="800" dirty="0"/>
                    </a:p>
                  </a:txBody>
                  <a:tcPr marL="86627" marR="86627"/>
                </a:tc>
                <a:tc>
                  <a:txBody>
                    <a:bodyPr/>
                    <a:lstStyle/>
                    <a:p>
                      <a:r>
                        <a:rPr lang="en-US" sz="800" dirty="0" smtClean="0">
                          <a:solidFill>
                            <a:schemeClr val="tx1"/>
                          </a:solidFill>
                        </a:rPr>
                        <a:t>Yes</a:t>
                      </a:r>
                      <a:endParaRPr lang="en-US" sz="800" dirty="0">
                        <a:solidFill>
                          <a:schemeClr val="tx1"/>
                        </a:solidFill>
                      </a:endParaRPr>
                    </a:p>
                  </a:txBody>
                  <a:tcPr marL="86627" marR="86627"/>
                </a:tc>
                <a:tc>
                  <a:txBody>
                    <a:bodyPr/>
                    <a:lstStyle/>
                    <a:p>
                      <a:r>
                        <a:rPr lang="en-US" sz="800" dirty="0" smtClean="0">
                          <a:solidFill>
                            <a:schemeClr val="tx1"/>
                          </a:solidFill>
                        </a:rPr>
                        <a:t>Yes</a:t>
                      </a:r>
                      <a:endParaRPr lang="en-US" sz="800" dirty="0">
                        <a:solidFill>
                          <a:schemeClr val="tx1"/>
                        </a:solidFill>
                      </a:endParaRPr>
                    </a:p>
                  </a:txBody>
                  <a:tcPr marL="86627" marR="86627"/>
                </a:tc>
                <a:tc>
                  <a:txBody>
                    <a:bodyPr/>
                    <a:lstStyle/>
                    <a:p>
                      <a:r>
                        <a:rPr lang="en-US" sz="800" dirty="0" smtClean="0"/>
                        <a:t>Yes</a:t>
                      </a:r>
                      <a:endParaRPr lang="en-US" sz="800" dirty="0"/>
                    </a:p>
                  </a:txBody>
                  <a:tcPr marL="86627" marR="86627"/>
                </a:tc>
              </a:tr>
            </a:tbl>
          </a:graphicData>
        </a:graphic>
      </p:graphicFrame>
      <p:sp>
        <p:nvSpPr>
          <p:cNvPr id="2" name="Title 1"/>
          <p:cNvSpPr>
            <a:spLocks noGrp="1"/>
          </p:cNvSpPr>
          <p:nvPr>
            <p:ph type="title"/>
          </p:nvPr>
        </p:nvSpPr>
        <p:spPr>
          <a:xfrm>
            <a:off x="332912" y="143522"/>
            <a:ext cx="8229600" cy="550333"/>
          </a:xfrm>
        </p:spPr>
        <p:txBody>
          <a:bodyPr/>
          <a:lstStyle/>
          <a:p>
            <a:pPr eaLnBrk="1" fontAlgn="auto" hangingPunct="1">
              <a:spcAft>
                <a:spcPts val="0"/>
              </a:spcAft>
              <a:defRPr/>
            </a:pPr>
            <a:r>
              <a:rPr lang="en-US" sz="3200" dirty="0" smtClean="0"/>
              <a:t>Analysis: Select MCO Findings</a:t>
            </a:r>
            <a:endParaRPr lang="en-US" sz="3200" dirty="0"/>
          </a:p>
        </p:txBody>
      </p:sp>
      <p:sp>
        <p:nvSpPr>
          <p:cNvPr id="71681"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71682"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40CB2F8-C10B-47DD-8A5C-1C2A10638424}" type="slidenum">
              <a:rPr lang="en-US" smtClean="0">
                <a:cs typeface="Arial" charset="0"/>
              </a:rPr>
              <a:pPr fontAlgn="base">
                <a:spcBef>
                  <a:spcPct val="0"/>
                </a:spcBef>
                <a:spcAft>
                  <a:spcPct val="0"/>
                </a:spcAft>
                <a:defRPr/>
              </a:pPr>
              <a:t>33</a:t>
            </a:fld>
            <a:endParaRPr lang="en-US" dirty="0" smtClean="0">
              <a:cs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365760" indent="-256032" eaLnBrk="1" fontAlgn="auto" hangingPunct="1">
              <a:spcAft>
                <a:spcPts val="0"/>
              </a:spcAft>
              <a:defRPr/>
            </a:pPr>
            <a:r>
              <a:rPr lang="en-US" dirty="0" smtClean="0"/>
              <a:t>PCCM</a:t>
            </a:r>
          </a:p>
          <a:p>
            <a:pPr marL="621792" lvl="1" eaLnBrk="1" fontAlgn="auto" hangingPunct="1">
              <a:spcAft>
                <a:spcPts val="0"/>
              </a:spcAft>
              <a:buFont typeface="Arial" pitchFamily="34" charset="0"/>
              <a:buChar char="●"/>
              <a:defRPr/>
            </a:pPr>
            <a:r>
              <a:rPr lang="en-US" dirty="0" smtClean="0"/>
              <a:t>AHS provides administrative services</a:t>
            </a:r>
          </a:p>
          <a:p>
            <a:pPr marL="859536" lvl="2" eaLnBrk="1" fontAlgn="auto" hangingPunct="1">
              <a:spcAft>
                <a:spcPts val="0"/>
              </a:spcAft>
              <a:buClr>
                <a:schemeClr val="accent3"/>
              </a:buClr>
              <a:buFont typeface="Arial" pitchFamily="34" charset="0"/>
              <a:buChar char="►"/>
              <a:defRPr/>
            </a:pPr>
            <a:r>
              <a:rPr lang="en-US" dirty="0" smtClean="0"/>
              <a:t>Enrollment and provider contracting now; CMS will not allow going forward</a:t>
            </a:r>
          </a:p>
          <a:p>
            <a:pPr marL="621792" lvl="1" eaLnBrk="1" fontAlgn="auto" hangingPunct="1">
              <a:spcAft>
                <a:spcPts val="0"/>
              </a:spcAft>
              <a:buFont typeface="Arial" pitchFamily="34" charset="0"/>
              <a:buChar char="●"/>
              <a:defRPr/>
            </a:pPr>
            <a:r>
              <a:rPr lang="en-US" dirty="0" smtClean="0"/>
              <a:t>A DM vendor provides case management for high-risk consumers; savings demonstrated ($ not given) but no attribution to the program specifically.  No other savings noted on interview with an official from the state</a:t>
            </a:r>
          </a:p>
          <a:p>
            <a:pPr marL="621792" lvl="1" eaLnBrk="1" fontAlgn="auto" hangingPunct="1">
              <a:spcAft>
                <a:spcPts val="0"/>
              </a:spcAft>
              <a:buFont typeface="Arial" pitchFamily="34" charset="0"/>
              <a:buChar char="●"/>
              <a:defRPr/>
            </a:pPr>
            <a:r>
              <a:rPr lang="en-US" dirty="0" smtClean="0"/>
              <a:t>Beyond vended services, access is a major focus</a:t>
            </a:r>
          </a:p>
          <a:p>
            <a:pPr marL="621792" lvl="1" eaLnBrk="1" fontAlgn="auto" hangingPunct="1">
              <a:spcAft>
                <a:spcPts val="0"/>
              </a:spcAft>
              <a:buFont typeface="Arial" pitchFamily="34" charset="0"/>
              <a:buChar char="●"/>
              <a:defRPr/>
            </a:pPr>
            <a:r>
              <a:rPr lang="en-US" dirty="0" smtClean="0"/>
              <a:t>IL is using data to support the PCCM model w/ drill downs; partnership with AAAP to train providers to leverage data</a:t>
            </a:r>
          </a:p>
          <a:p>
            <a:pPr marL="365760" indent="-256032" eaLnBrk="1" fontAlgn="auto" hangingPunct="1">
              <a:spcAft>
                <a:spcPts val="0"/>
              </a:spcAft>
              <a:defRPr/>
            </a:pPr>
            <a:r>
              <a:rPr lang="en-US" dirty="0" smtClean="0"/>
              <a:t>MCO</a:t>
            </a:r>
          </a:p>
          <a:p>
            <a:pPr marL="621792" lvl="1" eaLnBrk="1" fontAlgn="auto" hangingPunct="1">
              <a:spcAft>
                <a:spcPts val="0"/>
              </a:spcAft>
              <a:buFont typeface="Arial" pitchFamily="34" charset="0"/>
              <a:buChar char="●"/>
              <a:defRPr/>
            </a:pPr>
            <a:r>
              <a:rPr lang="en-US" dirty="0" smtClean="0"/>
              <a:t>The state is not satisfied with their current MCO program</a:t>
            </a:r>
          </a:p>
          <a:p>
            <a:pPr marL="621792" lvl="1" eaLnBrk="1" fontAlgn="auto" hangingPunct="1">
              <a:spcAft>
                <a:spcPts val="0"/>
              </a:spcAft>
              <a:buFont typeface="Arial" pitchFamily="34" charset="0"/>
              <a:buChar char="●"/>
              <a:defRPr/>
            </a:pPr>
            <a:r>
              <a:rPr lang="en-US" dirty="0" smtClean="0"/>
              <a:t>As they prepare to enroll the ABD population, they are trying to make the program much more robust</a:t>
            </a:r>
          </a:p>
          <a:p>
            <a:pPr marL="621792" lvl="1" eaLnBrk="1" fontAlgn="auto" hangingPunct="1">
              <a:spcAft>
                <a:spcPts val="0"/>
              </a:spcAft>
              <a:buFont typeface="Arial" pitchFamily="34" charset="0"/>
              <a:buChar char="●"/>
              <a:defRPr/>
            </a:pPr>
            <a:r>
              <a:rPr lang="en-US" dirty="0" smtClean="0"/>
              <a:t>The did not have anything to recommend from their current MCO program (but described what they believe to be a strong program plans going forward)</a:t>
            </a:r>
          </a:p>
          <a:p>
            <a:pPr marL="621792" lvl="1" eaLnBrk="1" fontAlgn="auto" hangingPunct="1">
              <a:spcAft>
                <a:spcPts val="0"/>
              </a:spcAft>
              <a:buFont typeface="Arial" pitchFamily="34" charset="0"/>
              <a:buChar char="●"/>
              <a:defRPr/>
            </a:pPr>
            <a:endParaRPr lang="en-US" dirty="0"/>
          </a:p>
        </p:txBody>
      </p:sp>
      <p:sp>
        <p:nvSpPr>
          <p:cNvPr id="5" name="Title 4"/>
          <p:cNvSpPr>
            <a:spLocks noGrp="1"/>
          </p:cNvSpPr>
          <p:nvPr>
            <p:ph type="title"/>
          </p:nvPr>
        </p:nvSpPr>
        <p:spPr>
          <a:xfrm>
            <a:off x="457200" y="152400"/>
            <a:ext cx="8229600" cy="482600"/>
          </a:xfrm>
        </p:spPr>
        <p:txBody>
          <a:bodyPr/>
          <a:lstStyle/>
          <a:p>
            <a:pPr eaLnBrk="1" fontAlgn="auto" hangingPunct="1">
              <a:spcAft>
                <a:spcPts val="0"/>
              </a:spcAft>
              <a:defRPr/>
            </a:pPr>
            <a:r>
              <a:rPr lang="en-US" dirty="0" smtClean="0"/>
              <a:t>State Overview: IL</a:t>
            </a:r>
            <a:endParaRPr lang="en-US" dirty="0"/>
          </a:p>
        </p:txBody>
      </p:sp>
      <p:sp>
        <p:nvSpPr>
          <p:cNvPr id="73730"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7373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660D099-42FA-484B-B3EB-881CC246BE67}" type="slidenum">
              <a:rPr lang="en-US" smtClean="0">
                <a:cs typeface="Arial" charset="0"/>
              </a:rPr>
              <a:pPr fontAlgn="base">
                <a:spcBef>
                  <a:spcPct val="0"/>
                </a:spcBef>
                <a:spcAft>
                  <a:spcPct val="0"/>
                </a:spcAft>
                <a:defRPr/>
              </a:pPr>
              <a:t>34</a:t>
            </a:fld>
            <a:endParaRPr lang="en-US" dirty="0" smtClean="0">
              <a:cs typeface="Arial" charset="0"/>
            </a:endParaRPr>
          </a:p>
        </p:txBody>
      </p:sp>
      <p:pic>
        <p:nvPicPr>
          <p:cNvPr id="10" name="Picture 9" descr="il.wmf"/>
          <p:cNvPicPr>
            <a:picLocks noChangeAspect="1"/>
          </p:cNvPicPr>
          <p:nvPr/>
        </p:nvPicPr>
        <p:blipFill>
          <a:blip r:embed="rId3" cstate="print">
            <a:duotone>
              <a:schemeClr val="accent1">
                <a:shade val="45000"/>
                <a:satMod val="135000"/>
              </a:schemeClr>
              <a:prstClr val="white"/>
            </a:duotone>
          </a:blip>
          <a:stretch>
            <a:fillRect/>
          </a:stretch>
        </p:blipFill>
        <p:spPr>
          <a:xfrm>
            <a:off x="7674850" y="228601"/>
            <a:ext cx="925387" cy="1676400"/>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marL="365760" indent="-256032" eaLnBrk="1" fontAlgn="auto" hangingPunct="1">
              <a:spcAft>
                <a:spcPts val="0"/>
              </a:spcAft>
              <a:defRPr/>
            </a:pPr>
            <a:r>
              <a:rPr lang="en-US" sz="2900" dirty="0" smtClean="0"/>
              <a:t>MCOs “compete” with the PCC Plan: Enrollment of approximately 600,000 individuals are roughly split between PCCM and MCO program enrollment</a:t>
            </a:r>
          </a:p>
          <a:p>
            <a:pPr marL="365760" indent="-256032" eaLnBrk="1" fontAlgn="auto" hangingPunct="1">
              <a:spcAft>
                <a:spcPts val="0"/>
              </a:spcAft>
              <a:defRPr/>
            </a:pPr>
            <a:r>
              <a:rPr lang="en-US" sz="2900" dirty="0" smtClean="0"/>
              <a:t>PCCM Option for enrollees is a seen as a good thing by the State, advocates, etc.</a:t>
            </a:r>
          </a:p>
          <a:p>
            <a:pPr marL="365760" indent="-256032" eaLnBrk="1" fontAlgn="auto" hangingPunct="1">
              <a:spcAft>
                <a:spcPts val="0"/>
              </a:spcAft>
              <a:defRPr/>
            </a:pPr>
            <a:r>
              <a:rPr lang="en-US" sz="2900" dirty="0" smtClean="0"/>
              <a:t>Cost and savings data not provided for either program</a:t>
            </a:r>
          </a:p>
          <a:p>
            <a:pPr marL="365760" indent="-256032" eaLnBrk="1" fontAlgn="auto" hangingPunct="1">
              <a:spcAft>
                <a:spcPts val="0"/>
              </a:spcAft>
              <a:defRPr/>
            </a:pPr>
            <a:r>
              <a:rPr lang="en-US" sz="2900" dirty="0" smtClean="0"/>
              <a:t>PCCM</a:t>
            </a:r>
          </a:p>
          <a:p>
            <a:pPr marL="621792" lvl="1" eaLnBrk="1" fontAlgn="auto" hangingPunct="1">
              <a:spcAft>
                <a:spcPts val="0"/>
              </a:spcAft>
              <a:buFont typeface="Arial" pitchFamily="34" charset="0"/>
              <a:buChar char="●"/>
              <a:defRPr/>
            </a:pPr>
            <a:r>
              <a:rPr lang="en-US" sz="3100" dirty="0" smtClean="0"/>
              <a:t>Robust vended network management effort including reporting, monitoring and improvement efforts</a:t>
            </a:r>
          </a:p>
          <a:p>
            <a:pPr marL="621792" lvl="1" eaLnBrk="1" fontAlgn="auto" hangingPunct="1">
              <a:spcAft>
                <a:spcPts val="0"/>
              </a:spcAft>
              <a:buFont typeface="Arial" pitchFamily="34" charset="0"/>
              <a:buChar char="●"/>
              <a:defRPr/>
            </a:pPr>
            <a:r>
              <a:rPr lang="en-US" sz="3200" dirty="0" smtClean="0"/>
              <a:t>Many consumers with BH needs select the PCCM to access a </a:t>
            </a:r>
            <a:r>
              <a:rPr lang="en-US" sz="3100" dirty="0" smtClean="0"/>
              <a:t>BH carve-out with many high-risk consumers enrolled</a:t>
            </a:r>
          </a:p>
          <a:p>
            <a:pPr marL="621792" lvl="1" eaLnBrk="1" fontAlgn="auto" hangingPunct="1">
              <a:spcAft>
                <a:spcPts val="0"/>
              </a:spcAft>
              <a:buFont typeface="Arial" pitchFamily="34" charset="0"/>
              <a:buChar char="●"/>
              <a:defRPr/>
            </a:pPr>
            <a:r>
              <a:rPr lang="en-US" sz="3100" dirty="0" smtClean="0"/>
              <a:t>15 year-old BH contract that is well regarded among many</a:t>
            </a:r>
          </a:p>
          <a:p>
            <a:pPr marL="859917" lvl="2" eaLnBrk="1" fontAlgn="auto" hangingPunct="1">
              <a:spcAft>
                <a:spcPts val="0"/>
              </a:spcAft>
              <a:buFont typeface="Arial" pitchFamily="34" charset="0"/>
              <a:buChar char="●"/>
              <a:defRPr/>
            </a:pPr>
            <a:r>
              <a:rPr lang="en-US" sz="2900" dirty="0" smtClean="0"/>
              <a:t>Significant management of individuals with BH needs</a:t>
            </a:r>
          </a:p>
          <a:p>
            <a:pPr marL="621792" lvl="1" eaLnBrk="1" fontAlgn="auto" hangingPunct="1">
              <a:spcAft>
                <a:spcPts val="0"/>
              </a:spcAft>
              <a:buFont typeface="Arial" pitchFamily="34" charset="0"/>
              <a:buChar char="●"/>
              <a:defRPr/>
            </a:pPr>
            <a:r>
              <a:rPr lang="en-US" sz="2900" dirty="0" smtClean="0"/>
              <a:t>Interest in better managing multi-morbid conditions</a:t>
            </a:r>
          </a:p>
          <a:p>
            <a:pPr marL="621792" lvl="1" eaLnBrk="1" fontAlgn="auto" hangingPunct="1">
              <a:spcAft>
                <a:spcPts val="0"/>
              </a:spcAft>
              <a:buFont typeface="Arial" pitchFamily="34" charset="0"/>
              <a:buChar char="●"/>
              <a:defRPr/>
            </a:pPr>
            <a:r>
              <a:rPr lang="en-US" sz="2900" dirty="0" smtClean="0"/>
              <a:t>Awaiting BH procurement now </a:t>
            </a:r>
          </a:p>
          <a:p>
            <a:pPr marL="365760" indent="-256032" eaLnBrk="1" fontAlgn="auto" hangingPunct="1">
              <a:spcAft>
                <a:spcPts val="0"/>
              </a:spcAft>
              <a:defRPr/>
            </a:pPr>
            <a:r>
              <a:rPr lang="en-US" sz="2900" dirty="0" smtClean="0"/>
              <a:t>MCO</a:t>
            </a:r>
          </a:p>
          <a:p>
            <a:pPr marL="621792" lvl="1" eaLnBrk="1" fontAlgn="auto" hangingPunct="1">
              <a:spcAft>
                <a:spcPts val="0"/>
              </a:spcAft>
              <a:buFont typeface="Arial" pitchFamily="34" charset="0"/>
              <a:buChar char="●"/>
              <a:defRPr/>
            </a:pPr>
            <a:r>
              <a:rPr lang="en-US" sz="2900" dirty="0" smtClean="0"/>
              <a:t>Program dates back 20 years with a robust management approach</a:t>
            </a:r>
          </a:p>
          <a:p>
            <a:pPr marL="621792" lvl="1" eaLnBrk="1" fontAlgn="auto" hangingPunct="1">
              <a:spcAft>
                <a:spcPts val="0"/>
              </a:spcAft>
              <a:buFont typeface="Arial" pitchFamily="34" charset="0"/>
              <a:buChar char="●"/>
              <a:defRPr/>
            </a:pPr>
            <a:r>
              <a:rPr lang="en-US" sz="2900" dirty="0" smtClean="0"/>
              <a:t>Dominant Medicaid-only plans with only one (true) commercial player (with small Medicaid population)</a:t>
            </a:r>
          </a:p>
          <a:p>
            <a:pPr marL="621792" lvl="1" eaLnBrk="1" fontAlgn="auto" hangingPunct="1">
              <a:spcAft>
                <a:spcPts val="0"/>
              </a:spcAft>
              <a:buFont typeface="Arial" pitchFamily="34" charset="0"/>
              <a:buChar char="●"/>
              <a:defRPr/>
            </a:pPr>
            <a:r>
              <a:rPr lang="en-US" sz="2900" dirty="0" smtClean="0"/>
              <a:t>Strong improvement focus</a:t>
            </a:r>
          </a:p>
          <a:p>
            <a:pPr marL="366204" eaLnBrk="1" fontAlgn="auto" hangingPunct="1">
              <a:spcAft>
                <a:spcPts val="0"/>
              </a:spcAft>
              <a:buFont typeface="Wingdings" pitchFamily="2" charset="2"/>
              <a:buNone/>
              <a:defRPr/>
            </a:pPr>
            <a:endParaRPr lang="en-US" sz="3300" dirty="0" smtClean="0"/>
          </a:p>
          <a:p>
            <a:pPr marL="365760" indent="-256032" eaLnBrk="1" fontAlgn="auto" hangingPunct="1">
              <a:spcAft>
                <a:spcPts val="0"/>
              </a:spcAft>
              <a:defRPr/>
            </a:pPr>
            <a:endParaRPr lang="en-US" dirty="0"/>
          </a:p>
        </p:txBody>
      </p:sp>
      <p:sp>
        <p:nvSpPr>
          <p:cNvPr id="2" name="Title 1"/>
          <p:cNvSpPr>
            <a:spLocks noGrp="1"/>
          </p:cNvSpPr>
          <p:nvPr>
            <p:ph type="title"/>
          </p:nvPr>
        </p:nvSpPr>
        <p:spPr>
          <a:xfrm>
            <a:off x="457200" y="152400"/>
            <a:ext cx="8229600" cy="448733"/>
          </a:xfrm>
        </p:spPr>
        <p:txBody>
          <a:bodyPr/>
          <a:lstStyle/>
          <a:p>
            <a:pPr eaLnBrk="1" fontAlgn="auto" hangingPunct="1">
              <a:spcAft>
                <a:spcPts val="0"/>
              </a:spcAft>
              <a:defRPr/>
            </a:pPr>
            <a:r>
              <a:rPr lang="en-US" dirty="0" smtClean="0"/>
              <a:t>State Review: MA</a:t>
            </a:r>
            <a:endParaRPr lang="en-US" dirty="0"/>
          </a:p>
        </p:txBody>
      </p:sp>
      <p:sp>
        <p:nvSpPr>
          <p:cNvPr id="75778"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75779"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56D4482-F957-48C9-984F-AE7E61B7B453}" type="slidenum">
              <a:rPr lang="en-US" smtClean="0">
                <a:cs typeface="Arial" charset="0"/>
              </a:rPr>
              <a:pPr fontAlgn="base">
                <a:spcBef>
                  <a:spcPct val="0"/>
                </a:spcBef>
                <a:spcAft>
                  <a:spcPct val="0"/>
                </a:spcAft>
                <a:defRPr/>
              </a:pPr>
              <a:t>35</a:t>
            </a:fld>
            <a:endParaRPr lang="en-US" dirty="0" smtClean="0">
              <a:cs typeface="Arial" charset="0"/>
            </a:endParaRPr>
          </a:p>
        </p:txBody>
      </p:sp>
      <p:pic>
        <p:nvPicPr>
          <p:cNvPr id="10" name="Picture 9" descr="ma.wmf"/>
          <p:cNvPicPr>
            <a:picLocks noChangeAspect="1"/>
          </p:cNvPicPr>
          <p:nvPr/>
        </p:nvPicPr>
        <p:blipFill>
          <a:blip r:embed="rId3" cstate="print">
            <a:duotone>
              <a:schemeClr val="accent1">
                <a:shade val="45000"/>
                <a:satMod val="135000"/>
              </a:schemeClr>
              <a:prstClr val="white"/>
            </a:duotone>
          </a:blip>
          <a:stretch>
            <a:fillRect/>
          </a:stretch>
        </p:blipFill>
        <p:spPr>
          <a:xfrm>
            <a:off x="7006374" y="152401"/>
            <a:ext cx="1909636" cy="1143000"/>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2"/>
          <p:cNvSpPr>
            <a:spLocks noGrp="1"/>
          </p:cNvSpPr>
          <p:nvPr>
            <p:ph idx="1"/>
          </p:nvPr>
        </p:nvSpPr>
        <p:spPr>
          <a:xfrm>
            <a:off x="465138" y="728663"/>
            <a:ext cx="8229600" cy="4525962"/>
          </a:xfrm>
        </p:spPr>
        <p:txBody>
          <a:bodyPr/>
          <a:lstStyle/>
          <a:p>
            <a:pPr eaLnBrk="1" hangingPunct="1"/>
            <a:r>
              <a:rPr lang="en-US" sz="2400" smtClean="0"/>
              <a:t>PCCM only</a:t>
            </a:r>
          </a:p>
          <a:p>
            <a:pPr lvl="1" eaLnBrk="1" hangingPunct="1"/>
            <a:r>
              <a:rPr lang="en-US" sz="1800" smtClean="0"/>
              <a:t>Community  Care Networks (CCNs) are 20 years old</a:t>
            </a:r>
          </a:p>
          <a:p>
            <a:pPr lvl="1" eaLnBrk="1" hangingPunct="1"/>
            <a:r>
              <a:rPr lang="en-US" sz="1800" smtClean="0"/>
              <a:t>CCNs are organized and operated by physicians, hospitals, health departments, and departments of social services that collectively contract with the state</a:t>
            </a:r>
          </a:p>
          <a:p>
            <a:pPr lvl="1" eaLnBrk="1" hangingPunct="1"/>
            <a:r>
              <a:rPr lang="en-US" sz="1800" smtClean="0"/>
              <a:t>Regional networks act as local systems to achieve quality, cost, access and utilization objectives</a:t>
            </a:r>
          </a:p>
          <a:p>
            <a:pPr lvl="1" eaLnBrk="1" hangingPunct="1"/>
            <a:r>
              <a:rPr lang="en-US" sz="1800" smtClean="0"/>
              <a:t>Robust staffing with a strong focus on data and quality</a:t>
            </a:r>
          </a:p>
          <a:p>
            <a:pPr lvl="1" eaLnBrk="1" hangingPunct="1"/>
            <a:r>
              <a:rPr lang="en-US" sz="1800" smtClean="0"/>
              <a:t>Collaborative approach; broad stakeholder support including advocates</a:t>
            </a:r>
          </a:p>
          <a:p>
            <a:pPr lvl="1" eaLnBrk="1" hangingPunct="1"/>
            <a:r>
              <a:rPr lang="en-US" sz="1800" smtClean="0"/>
              <a:t>Savings (</a:t>
            </a:r>
            <a:r>
              <a:rPr lang="en-US" sz="1800" i="1" smtClean="0"/>
              <a:t>over FFS</a:t>
            </a:r>
            <a:r>
              <a:rPr lang="en-US" sz="1800" smtClean="0"/>
              <a:t>) in 2005/2006 was $77-85M in State Fiscal Year (SFY) 2005 and $154-170M in SFY 2006 (Mercer 2007) without any efforts to control costs</a:t>
            </a:r>
          </a:p>
          <a:p>
            <a:pPr lvl="1" eaLnBrk="1" hangingPunct="1"/>
            <a:r>
              <a:rPr lang="en-US" sz="1800" smtClean="0"/>
              <a:t>Savings (</a:t>
            </a:r>
            <a:r>
              <a:rPr lang="en-US" sz="1800" i="1" smtClean="0"/>
              <a:t>over FFS</a:t>
            </a:r>
            <a:r>
              <a:rPr lang="en-US" sz="1800" smtClean="0"/>
              <a:t>) in 2005/2006 savings of $218-240M and $284-315M respectively; however, attribution is not clear</a:t>
            </a:r>
          </a:p>
          <a:p>
            <a:pPr lvl="2" eaLnBrk="1" hangingPunct="1"/>
            <a:r>
              <a:rPr lang="en-US" sz="1800" smtClean="0"/>
              <a:t>Current data on savings over FFS was not provided by NC (nor was it provided by most states interviewed)</a:t>
            </a:r>
          </a:p>
          <a:p>
            <a:pPr lvl="1" eaLnBrk="1" hangingPunct="1"/>
            <a:endParaRPr lang="en-US" smtClean="0"/>
          </a:p>
        </p:txBody>
      </p:sp>
      <p:sp>
        <p:nvSpPr>
          <p:cNvPr id="2" name="Title 1"/>
          <p:cNvSpPr>
            <a:spLocks noGrp="1"/>
          </p:cNvSpPr>
          <p:nvPr>
            <p:ph type="title"/>
          </p:nvPr>
        </p:nvSpPr>
        <p:spPr/>
        <p:txBody>
          <a:bodyPr/>
          <a:lstStyle/>
          <a:p>
            <a:pPr eaLnBrk="1" fontAlgn="auto" hangingPunct="1">
              <a:spcAft>
                <a:spcPts val="0"/>
              </a:spcAft>
              <a:defRPr/>
            </a:pPr>
            <a:r>
              <a:rPr lang="en-US" dirty="0" smtClean="0"/>
              <a:t>State Review: NC</a:t>
            </a:r>
            <a:endParaRPr lang="en-US" dirty="0"/>
          </a:p>
        </p:txBody>
      </p:sp>
      <p:sp>
        <p:nvSpPr>
          <p:cNvPr id="77826"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77827"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0A0FEF2-839E-4C1F-854E-C21106C5245D}" type="slidenum">
              <a:rPr lang="en-US" smtClean="0">
                <a:cs typeface="Arial" charset="0"/>
              </a:rPr>
              <a:pPr fontAlgn="base">
                <a:spcBef>
                  <a:spcPct val="0"/>
                </a:spcBef>
                <a:spcAft>
                  <a:spcPct val="0"/>
                </a:spcAft>
                <a:defRPr/>
              </a:pPr>
              <a:t>36</a:t>
            </a:fld>
            <a:endParaRPr lang="en-US" dirty="0" smtClean="0">
              <a:cs typeface="Arial" charset="0"/>
            </a:endParaRPr>
          </a:p>
        </p:txBody>
      </p:sp>
      <p:pic>
        <p:nvPicPr>
          <p:cNvPr id="10" name="Picture 9" descr="nc.wmf"/>
          <p:cNvPicPr>
            <a:picLocks noChangeAspect="1"/>
          </p:cNvPicPr>
          <p:nvPr/>
        </p:nvPicPr>
        <p:blipFill>
          <a:blip r:embed="rId3" cstate="print">
            <a:duotone>
              <a:schemeClr val="accent1">
                <a:shade val="45000"/>
                <a:satMod val="135000"/>
              </a:schemeClr>
              <a:prstClr val="white"/>
            </a:duotone>
          </a:blip>
          <a:stretch>
            <a:fillRect/>
          </a:stretch>
        </p:blipFill>
        <p:spPr>
          <a:xfrm>
            <a:off x="6553200" y="381000"/>
            <a:ext cx="2279599" cy="899770"/>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138" y="754063"/>
            <a:ext cx="8229600" cy="4525962"/>
          </a:xfrm>
        </p:spPr>
        <p:txBody>
          <a:bodyPr>
            <a:normAutofit fontScale="25000" lnSpcReduction="20000"/>
          </a:bodyPr>
          <a:lstStyle/>
          <a:p>
            <a:pPr marL="365760" indent="-256032" eaLnBrk="1" fontAlgn="auto" hangingPunct="1">
              <a:spcAft>
                <a:spcPts val="0"/>
              </a:spcAft>
              <a:defRPr/>
            </a:pPr>
            <a:r>
              <a:rPr lang="en-US" sz="5600" dirty="0" smtClean="0"/>
              <a:t>PCMH approach program dates back to 2009 with PCCM going back to 2003; resulted from eliminating MCOs due to controversy </a:t>
            </a:r>
          </a:p>
          <a:p>
            <a:pPr marL="621792" lvl="1" eaLnBrk="1" fontAlgn="auto" hangingPunct="1">
              <a:spcAft>
                <a:spcPts val="0"/>
              </a:spcAft>
              <a:buFont typeface="Arial" pitchFamily="34" charset="0"/>
              <a:buChar char="●"/>
              <a:defRPr/>
            </a:pPr>
            <a:r>
              <a:rPr lang="en-US" sz="5600" dirty="0" smtClean="0"/>
              <a:t>A report from Mathematica states that OK could manage at lower costs with a PCCM relative to MCOs following controversy over rates (with equal outcomes) </a:t>
            </a:r>
            <a:r>
              <a:rPr lang="en-US" sz="5600" i="1" dirty="0" smtClean="0"/>
              <a:t>with sufficient resources and leadership commitment</a:t>
            </a:r>
          </a:p>
          <a:p>
            <a:pPr marL="621792" lvl="1" eaLnBrk="1" fontAlgn="auto" hangingPunct="1">
              <a:spcAft>
                <a:spcPts val="0"/>
              </a:spcAft>
              <a:buFont typeface="Arial" pitchFamily="34" charset="0"/>
              <a:buChar char="●"/>
              <a:defRPr/>
            </a:pPr>
            <a:r>
              <a:rPr lang="en-US" sz="5600" dirty="0" smtClean="0"/>
              <a:t>The Oklahoma Healthcare Authority (OHA) made a conscious decision </a:t>
            </a:r>
            <a:r>
              <a:rPr lang="en-US" sz="5600" i="1" dirty="0" smtClean="0"/>
              <a:t>not</a:t>
            </a:r>
            <a:r>
              <a:rPr lang="en-US" sz="5600" dirty="0" smtClean="0"/>
              <a:t> to identify itself as Medicaid</a:t>
            </a:r>
          </a:p>
          <a:p>
            <a:pPr marL="621792" lvl="1" eaLnBrk="1" fontAlgn="auto" hangingPunct="1">
              <a:spcAft>
                <a:spcPts val="0"/>
              </a:spcAft>
              <a:buFont typeface="Arial" pitchFamily="34" charset="0"/>
              <a:buChar char="●"/>
              <a:defRPr/>
            </a:pPr>
            <a:r>
              <a:rPr lang="en-US" sz="5600" dirty="0" smtClean="0"/>
              <a:t>Tiered medical home approach with standards, fees and a strategy to help provider practices act as medical homes: more ability = more money</a:t>
            </a:r>
          </a:p>
          <a:p>
            <a:pPr marL="621792" lvl="1" eaLnBrk="1" fontAlgn="auto" hangingPunct="1">
              <a:spcAft>
                <a:spcPts val="0"/>
              </a:spcAft>
              <a:buFont typeface="Arial" pitchFamily="34" charset="0"/>
              <a:buChar char="●"/>
              <a:defRPr/>
            </a:pPr>
            <a:r>
              <a:rPr lang="en-US" sz="5600" dirty="0" smtClean="0"/>
              <a:t>Health management and disease management for high-risk individuals</a:t>
            </a:r>
          </a:p>
          <a:p>
            <a:pPr marL="621792" lvl="1" eaLnBrk="1" fontAlgn="auto" hangingPunct="1">
              <a:spcAft>
                <a:spcPts val="0"/>
              </a:spcAft>
              <a:buFont typeface="Arial" pitchFamily="34" charset="0"/>
              <a:buChar char="●"/>
              <a:defRPr/>
            </a:pPr>
            <a:r>
              <a:rPr lang="en-US" sz="5600" dirty="0" smtClean="0"/>
              <a:t>Quality orientation with provider profiles and incentive payments</a:t>
            </a:r>
          </a:p>
          <a:p>
            <a:pPr marL="621792" lvl="1" eaLnBrk="1" fontAlgn="auto" hangingPunct="1">
              <a:spcAft>
                <a:spcPts val="0"/>
              </a:spcAft>
              <a:buFont typeface="Arial" pitchFamily="34" charset="0"/>
              <a:buChar char="●"/>
              <a:defRPr/>
            </a:pPr>
            <a:r>
              <a:rPr lang="en-US" sz="5600" dirty="0" smtClean="0"/>
              <a:t>Robust state staff and infrastructure: Legislature granted 99 FTEs when the MCO program was eliminated</a:t>
            </a:r>
          </a:p>
          <a:p>
            <a:pPr marL="621792" lvl="1" eaLnBrk="1" fontAlgn="auto" hangingPunct="1">
              <a:spcAft>
                <a:spcPts val="0"/>
              </a:spcAft>
              <a:buFont typeface="Arial" pitchFamily="34" charset="0"/>
              <a:buChar char="●"/>
              <a:defRPr/>
            </a:pPr>
            <a:r>
              <a:rPr lang="en-US" sz="5600" dirty="0" smtClean="0"/>
              <a:t>Member and provider help lines are provided ( $3.2M/year) by FA</a:t>
            </a:r>
          </a:p>
          <a:p>
            <a:pPr marL="366204" eaLnBrk="1" fontAlgn="auto" hangingPunct="1">
              <a:spcAft>
                <a:spcPts val="0"/>
              </a:spcAft>
              <a:defRPr/>
            </a:pPr>
            <a:r>
              <a:rPr lang="en-US" sz="5600" dirty="0" smtClean="0"/>
              <a:t>Currently reported savings from the Health Management Program (PCCM component) for high-cost/high-need enrollees are as follows:</a:t>
            </a:r>
          </a:p>
          <a:p>
            <a:pPr lvl="1">
              <a:defRPr/>
            </a:pPr>
            <a:r>
              <a:rPr lang="en-US" sz="5600" dirty="0" smtClean="0"/>
              <a:t>“Tier 1” members: decline in expenditures compared to 12 months prior to Health Management Program participation from reductions in hospitalization and ED use rates</a:t>
            </a:r>
          </a:p>
          <a:p>
            <a:pPr lvl="1">
              <a:defRPr/>
            </a:pPr>
            <a:r>
              <a:rPr lang="en-US" sz="5600" dirty="0" smtClean="0"/>
              <a:t>“Tier 2” members have not shown a decline to date, but firm conclusions should not be drawn until at least another year of data has been collected/analyzed. There is early evidence that the HMP is beginning to yield results. Some measures are moving in a positive direction</a:t>
            </a:r>
          </a:p>
          <a:p>
            <a:pPr lvl="1">
              <a:defRPr/>
            </a:pPr>
            <a:r>
              <a:rPr lang="en-US" sz="5600" dirty="0" smtClean="0"/>
              <a:t>The HMP is still maturing &amp; over the next several years, its impact will become more certain.</a:t>
            </a:r>
          </a:p>
          <a:p>
            <a:pPr lvl="1">
              <a:defRPr/>
            </a:pPr>
            <a:r>
              <a:rPr lang="en-US" sz="5600" dirty="0" smtClean="0"/>
              <a:t>Progress will continue to be tracked and in a final report to be issued in 2013</a:t>
            </a:r>
          </a:p>
          <a:p>
            <a:pPr>
              <a:defRPr/>
            </a:pPr>
            <a:r>
              <a:rPr lang="en-US" sz="5600" dirty="0" smtClean="0"/>
              <a:t>Overall $3.93M in savings reported by the state in 2004</a:t>
            </a:r>
          </a:p>
          <a:p>
            <a:pPr lvl="1">
              <a:defRPr/>
            </a:pPr>
            <a:r>
              <a:rPr lang="en-US" sz="5600" dirty="0" smtClean="0"/>
              <a:t>Savings drivers are not clear and a new model is in place today (PCMH)</a:t>
            </a:r>
          </a:p>
          <a:p>
            <a:pPr>
              <a:buFont typeface="Wingdings" pitchFamily="2" charset="2"/>
              <a:buNone/>
              <a:defRPr/>
            </a:pPr>
            <a:endParaRPr lang="en-US" sz="2800" dirty="0" smtClean="0"/>
          </a:p>
        </p:txBody>
      </p:sp>
      <p:sp>
        <p:nvSpPr>
          <p:cNvPr id="2" name="Title 1"/>
          <p:cNvSpPr>
            <a:spLocks noGrp="1"/>
          </p:cNvSpPr>
          <p:nvPr>
            <p:ph type="title"/>
          </p:nvPr>
        </p:nvSpPr>
        <p:spPr/>
        <p:txBody>
          <a:bodyPr/>
          <a:lstStyle/>
          <a:p>
            <a:pPr eaLnBrk="1" fontAlgn="auto" hangingPunct="1">
              <a:spcAft>
                <a:spcPts val="0"/>
              </a:spcAft>
              <a:defRPr/>
            </a:pPr>
            <a:r>
              <a:rPr lang="en-US" dirty="0" smtClean="0"/>
              <a:t>State Review: OK </a:t>
            </a:r>
            <a:endParaRPr lang="en-US" dirty="0"/>
          </a:p>
        </p:txBody>
      </p:sp>
      <p:sp>
        <p:nvSpPr>
          <p:cNvPr id="79874"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79875"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0EC4CAB-BD42-4CF3-A00A-CC6FBB568C27}" type="slidenum">
              <a:rPr lang="en-US" smtClean="0">
                <a:cs typeface="Arial" charset="0"/>
              </a:rPr>
              <a:pPr fontAlgn="base">
                <a:spcBef>
                  <a:spcPct val="0"/>
                </a:spcBef>
                <a:spcAft>
                  <a:spcPct val="0"/>
                </a:spcAft>
                <a:defRPr/>
              </a:pPr>
              <a:t>37</a:t>
            </a:fld>
            <a:endParaRPr lang="en-US" dirty="0" smtClean="0">
              <a:cs typeface="Arial" charset="0"/>
            </a:endParaRPr>
          </a:p>
        </p:txBody>
      </p:sp>
      <p:pic>
        <p:nvPicPr>
          <p:cNvPr id="10" name="Picture 9" descr="ok.wmf"/>
          <p:cNvPicPr>
            <a:picLocks noChangeAspect="1"/>
          </p:cNvPicPr>
          <p:nvPr/>
        </p:nvPicPr>
        <p:blipFill>
          <a:blip r:embed="rId3" cstate="print">
            <a:duotone>
              <a:schemeClr val="accent1">
                <a:shade val="45000"/>
                <a:satMod val="135000"/>
              </a:schemeClr>
              <a:prstClr val="white"/>
            </a:duotone>
          </a:blip>
          <a:stretch>
            <a:fillRect/>
          </a:stretch>
        </p:blipFill>
        <p:spPr>
          <a:xfrm>
            <a:off x="6934200" y="228601"/>
            <a:ext cx="1869643" cy="991430"/>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365760" indent="-256032" eaLnBrk="1" fontAlgn="auto" hangingPunct="1">
              <a:spcAft>
                <a:spcPts val="0"/>
              </a:spcAft>
              <a:defRPr/>
            </a:pPr>
            <a:r>
              <a:rPr lang="en-US" dirty="0" smtClean="0"/>
              <a:t>PCCM</a:t>
            </a:r>
          </a:p>
          <a:p>
            <a:pPr marL="621792" lvl="1" eaLnBrk="1" fontAlgn="auto" hangingPunct="1">
              <a:spcAft>
                <a:spcPts val="0"/>
              </a:spcAft>
              <a:buFont typeface="Arial" pitchFamily="34" charset="0"/>
              <a:buChar char="●"/>
              <a:defRPr/>
            </a:pPr>
            <a:r>
              <a:rPr lang="en-US" dirty="0" smtClean="0"/>
              <a:t>Relatively small program with a single FTE and nine nurses who work in practices</a:t>
            </a:r>
          </a:p>
          <a:p>
            <a:pPr marL="621792" lvl="1" eaLnBrk="1" fontAlgn="auto" hangingPunct="1">
              <a:spcAft>
                <a:spcPts val="0"/>
              </a:spcAft>
              <a:buFont typeface="Arial" pitchFamily="34" charset="0"/>
              <a:buChar char="●"/>
              <a:defRPr/>
            </a:pPr>
            <a:r>
              <a:rPr lang="en-US" dirty="0" smtClean="0"/>
              <a:t>MD practices were hand-picked based on their ability to act as medical homes</a:t>
            </a:r>
          </a:p>
          <a:p>
            <a:pPr marL="621792" lvl="1" eaLnBrk="1" fontAlgn="auto" hangingPunct="1">
              <a:spcAft>
                <a:spcPts val="0"/>
              </a:spcAft>
              <a:buFont typeface="Arial" pitchFamily="34" charset="0"/>
              <a:buChar char="●"/>
              <a:defRPr/>
            </a:pPr>
            <a:r>
              <a:rPr lang="en-US" dirty="0" smtClean="0"/>
              <a:t>Significant activity but monitoring and measurement efforts are informal</a:t>
            </a:r>
          </a:p>
          <a:p>
            <a:pPr marL="621792" lvl="1" eaLnBrk="1" fontAlgn="auto" hangingPunct="1">
              <a:spcAft>
                <a:spcPts val="0"/>
              </a:spcAft>
              <a:buFont typeface="Arial" pitchFamily="34" charset="0"/>
              <a:buChar char="●"/>
              <a:defRPr/>
            </a:pPr>
            <a:r>
              <a:rPr lang="en-US" dirty="0" smtClean="0"/>
              <a:t>No savings information available at this time; currently under evaluation</a:t>
            </a:r>
          </a:p>
          <a:p>
            <a:pPr marL="365760" indent="-256032" eaLnBrk="1" fontAlgn="auto" hangingPunct="1">
              <a:spcAft>
                <a:spcPts val="0"/>
              </a:spcAft>
              <a:defRPr/>
            </a:pPr>
            <a:r>
              <a:rPr lang="en-US" dirty="0" smtClean="0"/>
              <a:t>MCO</a:t>
            </a:r>
          </a:p>
          <a:p>
            <a:pPr marL="621792" lvl="1" eaLnBrk="1" fontAlgn="auto" hangingPunct="1">
              <a:spcAft>
                <a:spcPts val="0"/>
              </a:spcAft>
              <a:buFont typeface="Arial" pitchFamily="34" charset="0"/>
              <a:buChar char="●"/>
              <a:defRPr/>
            </a:pPr>
            <a:r>
              <a:rPr lang="en-US" dirty="0" smtClean="0"/>
              <a:t>A vendor manages the MCO program for RI; hard to tell who is state staff and who is vended staff in this long-standing arrangement</a:t>
            </a:r>
          </a:p>
          <a:p>
            <a:pPr marL="621792" lvl="1" eaLnBrk="1" fontAlgn="auto" hangingPunct="1">
              <a:spcAft>
                <a:spcPts val="0"/>
              </a:spcAft>
              <a:buFont typeface="Arial" pitchFamily="34" charset="0"/>
              <a:buChar char="●"/>
              <a:defRPr/>
            </a:pPr>
            <a:r>
              <a:rPr lang="en-US" dirty="0" smtClean="0"/>
              <a:t>Requirements are focused on high-risk individuals (ED users, individuals with multi-morbid conditions)</a:t>
            </a:r>
          </a:p>
          <a:p>
            <a:pPr marL="621792" lvl="1" eaLnBrk="1" fontAlgn="auto" hangingPunct="1">
              <a:spcAft>
                <a:spcPts val="0"/>
              </a:spcAft>
              <a:buFont typeface="Arial" pitchFamily="34" charset="0"/>
              <a:buChar char="●"/>
              <a:defRPr/>
            </a:pPr>
            <a:r>
              <a:rPr lang="en-US" dirty="0" smtClean="0"/>
              <a:t>Collaborative relationships with a shared reporting environment</a:t>
            </a:r>
          </a:p>
          <a:p>
            <a:pPr marL="621792" lvl="1" eaLnBrk="1" fontAlgn="auto" hangingPunct="1">
              <a:spcAft>
                <a:spcPts val="0"/>
              </a:spcAft>
              <a:buFont typeface="Arial" pitchFamily="34" charset="0"/>
              <a:buChar char="●"/>
              <a:defRPr/>
            </a:pPr>
            <a:r>
              <a:rPr lang="en-US" dirty="0" smtClean="0"/>
              <a:t>Monthly meetings between MCOs and vendor staff </a:t>
            </a:r>
          </a:p>
          <a:p>
            <a:pPr marL="621792" lvl="1" eaLnBrk="1" fontAlgn="auto" hangingPunct="1">
              <a:spcAft>
                <a:spcPts val="0"/>
              </a:spcAft>
              <a:buFont typeface="Arial" pitchFamily="34" charset="0"/>
              <a:buChar char="●"/>
              <a:defRPr/>
            </a:pPr>
            <a:r>
              <a:rPr lang="en-US" dirty="0" smtClean="0"/>
              <a:t>Improvement goals are a key program focus; 3-4 program-wide Quality Improvement Projects annually plus review the QI plans</a:t>
            </a:r>
            <a:endParaRPr lang="en-US" dirty="0"/>
          </a:p>
        </p:txBody>
      </p:sp>
      <p:sp>
        <p:nvSpPr>
          <p:cNvPr id="2" name="Title 1"/>
          <p:cNvSpPr>
            <a:spLocks noGrp="1"/>
          </p:cNvSpPr>
          <p:nvPr>
            <p:ph type="title"/>
          </p:nvPr>
        </p:nvSpPr>
        <p:spPr>
          <a:xfrm>
            <a:off x="457200" y="152400"/>
            <a:ext cx="8229600" cy="541867"/>
          </a:xfrm>
        </p:spPr>
        <p:txBody>
          <a:bodyPr/>
          <a:lstStyle/>
          <a:p>
            <a:pPr eaLnBrk="1" fontAlgn="auto" hangingPunct="1">
              <a:spcAft>
                <a:spcPts val="0"/>
              </a:spcAft>
              <a:defRPr/>
            </a:pPr>
            <a:r>
              <a:rPr lang="en-US" dirty="0" smtClean="0"/>
              <a:t>State Review: RI </a:t>
            </a:r>
            <a:endParaRPr lang="en-US" dirty="0"/>
          </a:p>
        </p:txBody>
      </p:sp>
      <p:sp>
        <p:nvSpPr>
          <p:cNvPr id="81922"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81923"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DC7831B-2BCC-4C38-A1F5-EAF681813D37}" type="slidenum">
              <a:rPr lang="en-US" smtClean="0">
                <a:cs typeface="Arial" charset="0"/>
              </a:rPr>
              <a:pPr fontAlgn="base">
                <a:spcBef>
                  <a:spcPct val="0"/>
                </a:spcBef>
                <a:spcAft>
                  <a:spcPct val="0"/>
                </a:spcAft>
                <a:defRPr/>
              </a:pPr>
              <a:t>38</a:t>
            </a:fld>
            <a:endParaRPr lang="en-US" dirty="0" smtClean="0">
              <a:cs typeface="Arial" charset="0"/>
            </a:endParaRPr>
          </a:p>
        </p:txBody>
      </p:sp>
      <p:pic>
        <p:nvPicPr>
          <p:cNvPr id="10" name="Picture 9" descr="ri.wmf"/>
          <p:cNvPicPr>
            <a:picLocks noChangeAspect="1"/>
          </p:cNvPicPr>
          <p:nvPr/>
        </p:nvPicPr>
        <p:blipFill>
          <a:blip r:embed="rId3" cstate="print">
            <a:duotone>
              <a:schemeClr val="accent1">
                <a:shade val="45000"/>
                <a:satMod val="135000"/>
              </a:schemeClr>
              <a:prstClr val="white"/>
            </a:duotone>
          </a:blip>
          <a:stretch>
            <a:fillRect/>
          </a:stretch>
        </p:blipFill>
        <p:spPr>
          <a:xfrm>
            <a:off x="7853064" y="228601"/>
            <a:ext cx="849889" cy="1066800"/>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738" y="906463"/>
            <a:ext cx="8229600" cy="4525962"/>
          </a:xfrm>
        </p:spPr>
        <p:txBody>
          <a:bodyPr>
            <a:noAutofit/>
          </a:bodyPr>
          <a:lstStyle/>
          <a:p>
            <a:pPr marL="365760" lvl="1" indent="-256032" eaLnBrk="1" fontAlgn="auto" hangingPunct="1">
              <a:spcAft>
                <a:spcPts val="0"/>
              </a:spcAft>
              <a:buClr>
                <a:schemeClr val="accent1"/>
              </a:buClr>
              <a:buSzPct val="100000"/>
              <a:buFont typeface="Wingdings" pitchFamily="2" charset="2"/>
              <a:buChar char="§"/>
              <a:defRPr/>
            </a:pPr>
            <a:r>
              <a:rPr lang="en-US" sz="1600" dirty="0" smtClean="0"/>
              <a:t>The state is contemplating moving to all MCOs </a:t>
            </a:r>
            <a:r>
              <a:rPr lang="en-US" sz="1600" i="1" dirty="0" smtClean="0"/>
              <a:t>to collect a premium tax on insurers</a:t>
            </a:r>
          </a:p>
          <a:p>
            <a:pPr marL="365760" indent="-256032" eaLnBrk="1" fontAlgn="auto" hangingPunct="1">
              <a:spcAft>
                <a:spcPts val="0"/>
              </a:spcAft>
              <a:defRPr/>
            </a:pPr>
            <a:r>
              <a:rPr lang="en-US" sz="1600" dirty="0" smtClean="0"/>
              <a:t>PCCM</a:t>
            </a:r>
          </a:p>
          <a:p>
            <a:pPr marL="621792" lvl="1" eaLnBrk="1" fontAlgn="auto" hangingPunct="1">
              <a:spcAft>
                <a:spcPts val="0"/>
              </a:spcAft>
              <a:buFont typeface="Arial" pitchFamily="34" charset="0"/>
              <a:buChar char="●"/>
              <a:defRPr/>
            </a:pPr>
            <a:r>
              <a:rPr lang="en-US" sz="1600" dirty="0" smtClean="0"/>
              <a:t>The Texas Medicaid Health Partnership (TMHP) manages contracting, providers &amp; monitoring which must meet MCO requirements</a:t>
            </a:r>
          </a:p>
          <a:p>
            <a:pPr marL="621792" lvl="1" eaLnBrk="1" fontAlgn="auto" hangingPunct="1">
              <a:spcAft>
                <a:spcPts val="0"/>
              </a:spcAft>
              <a:buFont typeface="Arial" pitchFamily="34" charset="0"/>
              <a:buChar char="●"/>
              <a:defRPr/>
            </a:pPr>
            <a:r>
              <a:rPr lang="en-US" sz="1600" dirty="0" smtClean="0"/>
              <a:t>Only offered in rural areas of the state (where there are no MCOs contracted)</a:t>
            </a:r>
          </a:p>
          <a:p>
            <a:pPr marL="621792" lvl="1" eaLnBrk="1" fontAlgn="auto" hangingPunct="1">
              <a:spcAft>
                <a:spcPts val="0"/>
              </a:spcAft>
              <a:buFont typeface="Arial" pitchFamily="34" charset="0"/>
              <a:buChar char="●"/>
              <a:defRPr/>
            </a:pPr>
            <a:r>
              <a:rPr lang="en-US" sz="1600" dirty="0" smtClean="0"/>
              <a:t>Shifting DM to manage multi-morbid conditions</a:t>
            </a:r>
          </a:p>
          <a:p>
            <a:pPr marL="621792" lvl="1" eaLnBrk="1" fontAlgn="auto" hangingPunct="1">
              <a:spcAft>
                <a:spcPts val="0"/>
              </a:spcAft>
              <a:buFont typeface="Arial" pitchFamily="34" charset="0"/>
              <a:buChar char="●"/>
              <a:defRPr/>
            </a:pPr>
            <a:r>
              <a:rPr lang="en-US" sz="1600" dirty="0" smtClean="0"/>
              <a:t>“Theoretically”, medical homes coordinate care; but not a formal requirement</a:t>
            </a:r>
          </a:p>
          <a:p>
            <a:pPr marL="621792" lvl="1" eaLnBrk="1" fontAlgn="auto" hangingPunct="1">
              <a:spcAft>
                <a:spcPts val="0"/>
              </a:spcAft>
              <a:buFont typeface="Arial" pitchFamily="34" charset="0"/>
              <a:buChar char="●"/>
              <a:defRPr/>
            </a:pPr>
            <a:r>
              <a:rPr lang="en-US" sz="1600" dirty="0" smtClean="0"/>
              <a:t>Program is well regarded and produces roughly = outcomes to MCO</a:t>
            </a:r>
          </a:p>
          <a:p>
            <a:pPr marL="621792" lvl="1" eaLnBrk="1" fontAlgn="auto" hangingPunct="1">
              <a:spcAft>
                <a:spcPts val="0"/>
              </a:spcAft>
              <a:buFont typeface="Arial" pitchFamily="34" charset="0"/>
              <a:buChar char="●"/>
              <a:defRPr/>
            </a:pPr>
            <a:r>
              <a:rPr lang="en-US" sz="1600" dirty="0" smtClean="0"/>
              <a:t>Savings data not provided</a:t>
            </a:r>
          </a:p>
          <a:p>
            <a:pPr marL="365760" indent="-256032" eaLnBrk="1" fontAlgn="auto" hangingPunct="1">
              <a:spcAft>
                <a:spcPts val="0"/>
              </a:spcAft>
              <a:defRPr/>
            </a:pPr>
            <a:r>
              <a:rPr lang="en-US" sz="1600" dirty="0" smtClean="0"/>
              <a:t>MCO Program</a:t>
            </a:r>
          </a:p>
          <a:p>
            <a:pPr marL="621792" lvl="1" eaLnBrk="1" fontAlgn="auto" hangingPunct="1">
              <a:spcAft>
                <a:spcPts val="0"/>
              </a:spcAft>
              <a:buFont typeface="Arial" pitchFamily="34" charset="0"/>
              <a:buChar char="●"/>
              <a:defRPr/>
            </a:pPr>
            <a:r>
              <a:rPr lang="en-US" sz="1600" dirty="0" smtClean="0"/>
              <a:t>Coordination for high-risk enrollees with “Service Coordinators” for ABD enrollees </a:t>
            </a:r>
          </a:p>
          <a:p>
            <a:pPr marL="621792" lvl="1" eaLnBrk="1" fontAlgn="auto" hangingPunct="1">
              <a:spcAft>
                <a:spcPts val="0"/>
              </a:spcAft>
              <a:buFont typeface="Arial" pitchFamily="34" charset="0"/>
              <a:buChar char="●"/>
              <a:defRPr/>
            </a:pPr>
            <a:r>
              <a:rPr lang="en-US" sz="1600" dirty="0" smtClean="0"/>
              <a:t>Standards and quality guide program operations</a:t>
            </a:r>
          </a:p>
          <a:p>
            <a:pPr marL="621792" lvl="1" eaLnBrk="1" fontAlgn="auto" hangingPunct="1">
              <a:spcAft>
                <a:spcPts val="0"/>
              </a:spcAft>
              <a:buFont typeface="Arial" pitchFamily="34" charset="0"/>
              <a:buChar char="●"/>
              <a:defRPr/>
            </a:pPr>
            <a:r>
              <a:rPr lang="en-US" sz="1600" dirty="0" smtClean="0"/>
              <a:t>The state graduates liquidated damages if plans don’t respond to sanctions</a:t>
            </a:r>
          </a:p>
          <a:p>
            <a:pPr marL="621792" lvl="1" eaLnBrk="1" fontAlgn="auto" hangingPunct="1">
              <a:spcAft>
                <a:spcPts val="0"/>
              </a:spcAft>
              <a:buFont typeface="Arial" pitchFamily="34" charset="0"/>
              <a:buChar char="●"/>
              <a:defRPr/>
            </a:pPr>
            <a:r>
              <a:rPr lang="en-US" sz="1600" dirty="0" smtClean="0"/>
              <a:t>High-touch, aggressive but collaborative plan management; “Hard but fair”</a:t>
            </a:r>
          </a:p>
          <a:p>
            <a:pPr marL="621792" lvl="1" eaLnBrk="1" fontAlgn="auto" hangingPunct="1">
              <a:spcAft>
                <a:spcPts val="0"/>
              </a:spcAft>
              <a:buFont typeface="Arial" pitchFamily="34" charset="0"/>
              <a:buChar char="●"/>
              <a:defRPr/>
            </a:pPr>
            <a:r>
              <a:rPr lang="en-US" sz="1600" dirty="0" smtClean="0"/>
              <a:t>Mandatory marketing training for MCOs </a:t>
            </a:r>
          </a:p>
          <a:p>
            <a:pPr marL="621792" lvl="1" eaLnBrk="1" fontAlgn="auto" hangingPunct="1">
              <a:spcAft>
                <a:spcPts val="0"/>
              </a:spcAft>
              <a:buFont typeface="Arial" pitchFamily="34" charset="0"/>
              <a:buChar char="●"/>
              <a:defRPr/>
            </a:pPr>
            <a:r>
              <a:rPr lang="en-US" sz="1600" dirty="0" smtClean="0"/>
              <a:t>Savings data not provided</a:t>
            </a:r>
          </a:p>
          <a:p>
            <a:pPr marL="366204" lvl="1" indent="-255588" eaLnBrk="1" fontAlgn="auto" hangingPunct="1">
              <a:spcAft>
                <a:spcPts val="0"/>
              </a:spcAft>
              <a:buClr>
                <a:schemeClr val="accent1"/>
              </a:buClr>
              <a:buSzPct val="100000"/>
              <a:buFont typeface="Arial" pitchFamily="34" charset="0"/>
              <a:buChar char="●"/>
              <a:defRPr/>
            </a:pPr>
            <a:r>
              <a:rPr lang="en-US" sz="1600" dirty="0" smtClean="0"/>
              <a:t>Outcomes reported as close to equal in PCCM and MCO programs</a:t>
            </a:r>
            <a:endParaRPr lang="en-US" sz="1800" dirty="0" smtClean="0"/>
          </a:p>
          <a:p>
            <a:pPr marL="365760" indent="-256032" eaLnBrk="1" fontAlgn="auto" hangingPunct="1">
              <a:spcAft>
                <a:spcPts val="0"/>
              </a:spcAft>
              <a:defRPr/>
            </a:pPr>
            <a:endParaRPr lang="en-US" sz="1400" dirty="0" smtClean="0"/>
          </a:p>
        </p:txBody>
      </p:sp>
      <p:sp>
        <p:nvSpPr>
          <p:cNvPr id="2" name="Title 1"/>
          <p:cNvSpPr>
            <a:spLocks noGrp="1"/>
          </p:cNvSpPr>
          <p:nvPr>
            <p:ph type="title"/>
          </p:nvPr>
        </p:nvSpPr>
        <p:spPr>
          <a:xfrm>
            <a:off x="457200" y="152400"/>
            <a:ext cx="8229600" cy="550333"/>
          </a:xfrm>
        </p:spPr>
        <p:txBody>
          <a:bodyPr/>
          <a:lstStyle/>
          <a:p>
            <a:pPr eaLnBrk="1" fontAlgn="auto" hangingPunct="1">
              <a:spcAft>
                <a:spcPts val="0"/>
              </a:spcAft>
              <a:defRPr/>
            </a:pPr>
            <a:r>
              <a:rPr lang="en-US" dirty="0" smtClean="0"/>
              <a:t>State Review: TX</a:t>
            </a:r>
            <a:endParaRPr lang="en-US" dirty="0"/>
          </a:p>
        </p:txBody>
      </p:sp>
      <p:sp>
        <p:nvSpPr>
          <p:cNvPr id="83970"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8397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491685B6-2FA0-4515-B68F-E445150A26B1}" type="slidenum">
              <a:rPr lang="en-US" smtClean="0">
                <a:cs typeface="Arial" charset="0"/>
              </a:rPr>
              <a:pPr fontAlgn="base">
                <a:spcBef>
                  <a:spcPct val="0"/>
                </a:spcBef>
                <a:spcAft>
                  <a:spcPct val="0"/>
                </a:spcAft>
                <a:defRPr/>
              </a:pPr>
              <a:t>39</a:t>
            </a:fld>
            <a:endParaRPr lang="en-US" dirty="0" smtClean="0">
              <a:cs typeface="Arial" charset="0"/>
            </a:endParaRPr>
          </a:p>
        </p:txBody>
      </p:sp>
      <p:pic>
        <p:nvPicPr>
          <p:cNvPr id="10" name="Picture 9" descr="tx.wmf"/>
          <p:cNvPicPr>
            <a:picLocks noChangeAspect="1"/>
          </p:cNvPicPr>
          <p:nvPr/>
        </p:nvPicPr>
        <p:blipFill>
          <a:blip r:embed="rId3" cstate="print">
            <a:duotone>
              <a:schemeClr val="accent1">
                <a:shade val="45000"/>
                <a:satMod val="135000"/>
              </a:schemeClr>
              <a:prstClr val="white"/>
            </a:duotone>
          </a:blip>
          <a:stretch>
            <a:fillRect/>
          </a:stretch>
        </p:blipFill>
        <p:spPr>
          <a:xfrm>
            <a:off x="7391400" y="101600"/>
            <a:ext cx="1457249" cy="13716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365760" indent="-256032" eaLnBrk="1" fontAlgn="auto" hangingPunct="1">
              <a:spcAft>
                <a:spcPts val="0"/>
              </a:spcAft>
              <a:defRPr/>
            </a:pPr>
            <a:r>
              <a:rPr lang="en-US" dirty="0" smtClean="0"/>
              <a:t>To support stakeholders in obtaining unbiased information to successfully re-structure the HUSKY A&amp;B program</a:t>
            </a:r>
          </a:p>
          <a:p>
            <a:pPr marL="621792" lvl="1" eaLnBrk="1" fontAlgn="auto" hangingPunct="1">
              <a:spcAft>
                <a:spcPts val="0"/>
              </a:spcAft>
              <a:buFont typeface="Arial" pitchFamily="34" charset="0"/>
              <a:buChar char="●"/>
              <a:defRPr/>
            </a:pPr>
            <a:r>
              <a:rPr lang="en-US" dirty="0" smtClean="0"/>
              <a:t>Identify factors in CT that support or hinder development and implementation of health care purchasing options</a:t>
            </a:r>
          </a:p>
          <a:p>
            <a:pPr marL="621792" lvl="1" eaLnBrk="1" fontAlgn="auto" hangingPunct="1">
              <a:spcAft>
                <a:spcPts val="0"/>
              </a:spcAft>
              <a:buFont typeface="Arial" pitchFamily="34" charset="0"/>
              <a:buChar char="●"/>
              <a:defRPr/>
            </a:pPr>
            <a:r>
              <a:rPr lang="en-US" dirty="0" smtClean="0"/>
              <a:t>Obtain information on best practices</a:t>
            </a:r>
          </a:p>
          <a:p>
            <a:pPr marL="621792" lvl="1" eaLnBrk="1" fontAlgn="auto" hangingPunct="1">
              <a:spcAft>
                <a:spcPts val="0"/>
              </a:spcAft>
              <a:buFont typeface="Arial" pitchFamily="34" charset="0"/>
              <a:buChar char="●"/>
              <a:defRPr/>
            </a:pPr>
            <a:r>
              <a:rPr lang="en-US" dirty="0" smtClean="0"/>
              <a:t>Identify research-based strategies to improve cost-effectiveness while maintaining or improving quality</a:t>
            </a:r>
          </a:p>
          <a:p>
            <a:pPr marL="621792" lvl="1" eaLnBrk="1" fontAlgn="auto" hangingPunct="1">
              <a:spcAft>
                <a:spcPts val="0"/>
              </a:spcAft>
              <a:buFont typeface="Arial" pitchFamily="34" charset="0"/>
              <a:buChar char="●"/>
              <a:defRPr/>
            </a:pPr>
            <a:r>
              <a:rPr lang="en-US" dirty="0" smtClean="0"/>
              <a:t>Generally assess cost implications of different models</a:t>
            </a:r>
          </a:p>
          <a:p>
            <a:pPr marL="621792" lvl="1" eaLnBrk="1" fontAlgn="auto" hangingPunct="1">
              <a:spcAft>
                <a:spcPts val="0"/>
              </a:spcAft>
              <a:buFont typeface="Arial" pitchFamily="34" charset="0"/>
              <a:buChar char="●"/>
              <a:defRPr/>
            </a:pPr>
            <a:r>
              <a:rPr lang="en-US" dirty="0" smtClean="0"/>
              <a:t>Identify pros and cons of relevant models</a:t>
            </a:r>
          </a:p>
          <a:p>
            <a:pPr marL="365760" indent="-256032" eaLnBrk="1" fontAlgn="auto" hangingPunct="1">
              <a:spcAft>
                <a:spcPts val="0"/>
              </a:spcAft>
              <a:defRPr/>
            </a:pPr>
            <a:r>
              <a:rPr lang="en-US" dirty="0" smtClean="0"/>
              <a:t>This is NOT intended to be an evaluation of the CT program</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dirty="0" smtClean="0"/>
              <a:t>Background: Goals and Objectives</a:t>
            </a:r>
            <a:endParaRPr lang="en-US" dirty="0"/>
          </a:p>
        </p:txBody>
      </p:sp>
      <p:sp>
        <p:nvSpPr>
          <p:cNvPr id="16386"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16387"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69AF59F-EDA8-4567-AA0C-78EBC2D04B8F}" type="slidenum">
              <a:rPr lang="en-US" smtClean="0">
                <a:cs typeface="Arial" charset="0"/>
              </a:rPr>
              <a:pPr fontAlgn="base">
                <a:spcBef>
                  <a:spcPct val="0"/>
                </a:spcBef>
                <a:spcAft>
                  <a:spcPct val="0"/>
                </a:spcAft>
                <a:defRPr/>
              </a:pPr>
              <a:t>4</a:t>
            </a:fld>
            <a:endParaRPr lang="en-US" dirty="0" smtClean="0">
              <a:cs typeface="Arial"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6"/>
          <p:cNvSpPr>
            <a:spLocks noGrp="1"/>
          </p:cNvSpPr>
          <p:nvPr>
            <p:ph idx="1"/>
          </p:nvPr>
        </p:nvSpPr>
        <p:spPr>
          <a:xfrm>
            <a:off x="423863" y="776288"/>
            <a:ext cx="8229600" cy="4525962"/>
          </a:xfrm>
        </p:spPr>
        <p:txBody>
          <a:bodyPr/>
          <a:lstStyle/>
          <a:p>
            <a:pPr lvl="1" eaLnBrk="1" hangingPunct="1"/>
            <a:r>
              <a:rPr lang="en-US" sz="2400" i="1" smtClean="0"/>
              <a:t>There is a lack of data directly comparing cost effectiveness and outcomes in PCCM versus MCO programs </a:t>
            </a:r>
          </a:p>
          <a:p>
            <a:pPr lvl="1" eaLnBrk="1" hangingPunct="1"/>
            <a:r>
              <a:rPr lang="en-US" smtClean="0"/>
              <a:t>Both PCCM and MCO programs have shown positive outcomes in different states</a:t>
            </a:r>
          </a:p>
          <a:p>
            <a:pPr lvl="1" eaLnBrk="1" hangingPunct="1"/>
            <a:r>
              <a:rPr lang="en-US" smtClean="0"/>
              <a:t>Best financial results have occurred as state programs have managed emergency room and inpatient utilization</a:t>
            </a:r>
          </a:p>
          <a:p>
            <a:pPr lvl="1" eaLnBrk="1" hangingPunct="1"/>
            <a:r>
              <a:rPr lang="en-US" smtClean="0"/>
              <a:t>High-risk Medicaid consumers typically have multiple chronic conditions including BH issues</a:t>
            </a:r>
          </a:p>
          <a:p>
            <a:pPr lvl="1" eaLnBrk="1" hangingPunct="1"/>
            <a:r>
              <a:rPr lang="en-US" smtClean="0"/>
              <a:t>Value-based health care purchasing is about:</a:t>
            </a:r>
          </a:p>
          <a:p>
            <a:pPr lvl="2" eaLnBrk="1" hangingPunct="1"/>
            <a:r>
              <a:rPr lang="en-US" smtClean="0"/>
              <a:t>Being clear about what you want to buy</a:t>
            </a:r>
          </a:p>
          <a:p>
            <a:pPr lvl="2" eaLnBrk="1" hangingPunct="1"/>
            <a:r>
              <a:rPr lang="en-US" smtClean="0"/>
              <a:t>Measuring whether you are getting what you want</a:t>
            </a:r>
          </a:p>
          <a:p>
            <a:pPr lvl="2" eaLnBrk="1" hangingPunct="1"/>
            <a:r>
              <a:rPr lang="en-US" smtClean="0"/>
              <a:t>Identifying ways to improve, setting goals, collaborating and re-measuring with incentives or disincentives</a:t>
            </a:r>
          </a:p>
          <a:p>
            <a:pPr lvl="1" eaLnBrk="1" hangingPunct="1">
              <a:buFont typeface="Arial" charset="0"/>
              <a:buNone/>
            </a:pPr>
            <a:endParaRPr lang="en-US" smtClean="0"/>
          </a:p>
        </p:txBody>
      </p:sp>
      <p:sp>
        <p:nvSpPr>
          <p:cNvPr id="2" name="Title 1"/>
          <p:cNvSpPr>
            <a:spLocks noGrp="1"/>
          </p:cNvSpPr>
          <p:nvPr>
            <p:ph type="title"/>
          </p:nvPr>
        </p:nvSpPr>
        <p:spPr>
          <a:xfrm>
            <a:off x="457200" y="125767"/>
            <a:ext cx="8229600" cy="567267"/>
          </a:xfrm>
        </p:spPr>
        <p:txBody>
          <a:bodyPr/>
          <a:lstStyle/>
          <a:p>
            <a:pPr eaLnBrk="1" fontAlgn="auto" hangingPunct="1">
              <a:spcAft>
                <a:spcPts val="0"/>
              </a:spcAft>
              <a:defRPr/>
            </a:pPr>
            <a:r>
              <a:rPr lang="en-US" sz="3200" dirty="0" smtClean="0"/>
              <a:t>Literature: Key Findings</a:t>
            </a:r>
            <a:endParaRPr lang="en-US" sz="3200" dirty="0"/>
          </a:p>
        </p:txBody>
      </p:sp>
      <p:sp>
        <p:nvSpPr>
          <p:cNvPr id="86018"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86019"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5E77DF5C-CF23-4556-B9A2-3F8DC169E3D9}" type="slidenum">
              <a:rPr lang="en-US" smtClean="0">
                <a:cs typeface="Arial" charset="0"/>
              </a:rPr>
              <a:pPr fontAlgn="base">
                <a:spcBef>
                  <a:spcPct val="0"/>
                </a:spcBef>
                <a:spcAft>
                  <a:spcPct val="0"/>
                </a:spcAft>
                <a:defRPr/>
              </a:pPr>
              <a:t>40</a:t>
            </a:fld>
            <a:endParaRPr lang="en-US" dirty="0" smtClean="0">
              <a:cs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p:cNvSpPr>
          <p:nvPr>
            <p:ph idx="1"/>
          </p:nvPr>
        </p:nvSpPr>
        <p:spPr>
          <a:xfrm>
            <a:off x="457200" y="1069975"/>
            <a:ext cx="8229600" cy="4525963"/>
          </a:xfrm>
        </p:spPr>
        <p:txBody>
          <a:bodyPr/>
          <a:lstStyle/>
          <a:p>
            <a:pPr eaLnBrk="1" hangingPunct="1">
              <a:lnSpc>
                <a:spcPct val="90000"/>
              </a:lnSpc>
            </a:pPr>
            <a:r>
              <a:rPr lang="en-US" sz="2500" smtClean="0"/>
              <a:t>Impact/Characteristics of State Programs</a:t>
            </a:r>
          </a:p>
          <a:p>
            <a:pPr lvl="1" eaLnBrk="1" hangingPunct="1">
              <a:lnSpc>
                <a:spcPct val="90000"/>
              </a:lnSpc>
            </a:pPr>
            <a:r>
              <a:rPr lang="en-US" sz="2100" smtClean="0"/>
              <a:t>Studies PCCM program in GA and AL showed that PCCM caused access to PCPs and primary care visits to decline; other articles report improved outcomes in PCCM</a:t>
            </a:r>
          </a:p>
          <a:p>
            <a:pPr lvl="1" eaLnBrk="1" hangingPunct="1">
              <a:lnSpc>
                <a:spcPct val="90000"/>
              </a:lnSpc>
            </a:pPr>
            <a:r>
              <a:rPr lang="en-US" sz="2100" smtClean="0"/>
              <a:t>Studies on MCO programs also report improved outcomes</a:t>
            </a:r>
          </a:p>
          <a:p>
            <a:pPr lvl="1" eaLnBrk="1" hangingPunct="1">
              <a:lnSpc>
                <a:spcPct val="90000"/>
              </a:lnSpc>
            </a:pPr>
            <a:r>
              <a:rPr lang="en-US" sz="2100" smtClean="0"/>
              <a:t>States with successful PCCM programs have worked hard to gain PCP participation with outreach, training and support</a:t>
            </a:r>
          </a:p>
          <a:p>
            <a:pPr lvl="1" eaLnBrk="1" hangingPunct="1">
              <a:lnSpc>
                <a:spcPct val="90000"/>
              </a:lnSpc>
            </a:pPr>
            <a:r>
              <a:rPr lang="en-US" sz="2100" smtClean="0"/>
              <a:t>Successful MCO programs focus on value purchasing and improvement </a:t>
            </a:r>
          </a:p>
          <a:p>
            <a:pPr lvl="1" eaLnBrk="1" hangingPunct="1">
              <a:lnSpc>
                <a:spcPct val="90000"/>
              </a:lnSpc>
            </a:pPr>
            <a:r>
              <a:rPr lang="en-US" sz="2100" smtClean="0"/>
              <a:t>PCCM programs with ACO like provider networks (NC) have documented decreases in asthma utilization and management of chronic diseases; however, ACO model in Medicaid is still too new to fully evaluate</a:t>
            </a:r>
          </a:p>
        </p:txBody>
      </p:sp>
      <p:sp>
        <p:nvSpPr>
          <p:cNvPr id="143362" name="Rectangle 2"/>
          <p:cNvSpPr>
            <a:spLocks noGrp="1"/>
          </p:cNvSpPr>
          <p:nvPr>
            <p:ph type="title"/>
          </p:nvPr>
        </p:nvSpPr>
        <p:spPr bwMode="auto">
          <a:xfrm>
            <a:off x="457200" y="152400"/>
            <a:ext cx="8229600" cy="593324"/>
          </a:xfrm>
        </p:spPr>
        <p:txBody>
          <a:bodyPr wrap="square" lIns="91440" tIns="45720" rIns="91440" bIns="45720" numCol="1" compatLnSpc="1">
            <a:prstTxWarp prst="textNoShape">
              <a:avLst/>
            </a:prstTxWarp>
          </a:bodyPr>
          <a:lstStyle/>
          <a:p>
            <a:pPr eaLnBrk="1" hangingPunct="1">
              <a:defRPr/>
            </a:pPr>
            <a:r>
              <a:rPr lang="en-US" sz="3200" dirty="0" smtClean="0"/>
              <a:t>Literature Review: Key Findings</a:t>
            </a:r>
          </a:p>
        </p:txBody>
      </p:sp>
      <p:sp>
        <p:nvSpPr>
          <p:cNvPr id="5" name="Footer Placeholder 4"/>
          <p:cNvSpPr>
            <a:spLocks noGrp="1"/>
          </p:cNvSpPr>
          <p:nvPr>
            <p:ph type="ftr" sz="quarter" idx="10"/>
          </p:nvPr>
        </p:nvSpPr>
        <p:spPr/>
        <p:txBody>
          <a:bodyPr/>
          <a:lstStyle/>
          <a:p>
            <a:pPr>
              <a:defRPr/>
            </a:pPr>
            <a:r>
              <a:rPr lang="en-US"/>
              <a:t>HUSKY A&amp;B Restructuring Workgroup</a:t>
            </a:r>
          </a:p>
        </p:txBody>
      </p:sp>
      <p:sp>
        <p:nvSpPr>
          <p:cNvPr id="4" name="Slide Number Placeholder 3"/>
          <p:cNvSpPr>
            <a:spLocks noGrp="1"/>
          </p:cNvSpPr>
          <p:nvPr>
            <p:ph type="sldNum" sz="quarter" idx="11"/>
          </p:nvPr>
        </p:nvSpPr>
        <p:spPr/>
        <p:txBody>
          <a:bodyPr/>
          <a:lstStyle/>
          <a:p>
            <a:pPr>
              <a:defRPr/>
            </a:pPr>
            <a:fld id="{FC3A08F1-0AEF-44F8-97DF-8CC9A2427C7F}" type="slidenum">
              <a:rPr lang="en-US" smtClean="0"/>
              <a:pPr>
                <a:defRPr/>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457200" y="858838"/>
            <a:ext cx="8229600" cy="4525962"/>
          </a:xfrm>
        </p:spPr>
        <p:txBody>
          <a:bodyPr/>
          <a:lstStyle/>
          <a:p>
            <a:pPr eaLnBrk="1" hangingPunct="1"/>
            <a:r>
              <a:rPr lang="en-US" sz="1800" smtClean="0"/>
              <a:t>Models and needs vary tremendously by state (e.g. NC is unique; they have been at it for many years in an anti-managed care state with engaged providers)</a:t>
            </a:r>
          </a:p>
          <a:p>
            <a:pPr eaLnBrk="1" hangingPunct="1"/>
            <a:r>
              <a:rPr lang="en-US" sz="1800" smtClean="0"/>
              <a:t>The interventions matter more than the specific model and must “fit” within the state</a:t>
            </a:r>
          </a:p>
          <a:p>
            <a:pPr eaLnBrk="1" hangingPunct="1"/>
            <a:r>
              <a:rPr lang="en-US" sz="1800" smtClean="0"/>
              <a:t>States need to focus on purchasing standards and measurement</a:t>
            </a:r>
          </a:p>
          <a:p>
            <a:pPr lvl="1" eaLnBrk="1" hangingPunct="1"/>
            <a:r>
              <a:rPr lang="en-US" sz="1400" smtClean="0"/>
              <a:t>Transition management is critical but not often done within care management</a:t>
            </a:r>
          </a:p>
          <a:p>
            <a:pPr eaLnBrk="1" hangingPunct="1"/>
            <a:r>
              <a:rPr lang="en-US" sz="1800" smtClean="0"/>
              <a:t>It is all about where you set the bar</a:t>
            </a:r>
          </a:p>
          <a:p>
            <a:pPr eaLnBrk="1" hangingPunct="1"/>
            <a:r>
              <a:rPr lang="en-US" sz="1800" smtClean="0"/>
              <a:t>Physical and BH integration is a critically important focus given what we know about high-risk multi-morbid clients</a:t>
            </a:r>
          </a:p>
          <a:p>
            <a:pPr lvl="1" eaLnBrk="1" hangingPunct="1"/>
            <a:r>
              <a:rPr lang="en-US" sz="1400" smtClean="0"/>
              <a:t>Exchange of information between physical and BH providers w/ policies and procedures to share clinically relevant information</a:t>
            </a:r>
          </a:p>
          <a:p>
            <a:pPr lvl="1" eaLnBrk="1" hangingPunct="1"/>
            <a:r>
              <a:rPr lang="en-US" sz="1400" smtClean="0"/>
              <a:t>Real-time notification on hospitalization, re-admissions and ED use</a:t>
            </a:r>
          </a:p>
          <a:p>
            <a:pPr lvl="1" eaLnBrk="1" hangingPunct="1"/>
            <a:r>
              <a:rPr lang="en-US" sz="1400" smtClean="0"/>
              <a:t>Use of integrated care plans (that consumers buy-into with self-care focus)</a:t>
            </a:r>
          </a:p>
          <a:p>
            <a:pPr lvl="1" eaLnBrk="1" hangingPunct="1"/>
            <a:r>
              <a:rPr lang="en-US" sz="1400" smtClean="0"/>
              <a:t>P4P incentives (e.g. PA) that measure specific and simple outcomes (e.g. is there an integrated care plan or “profile”, did you identify and engage high-cost/high-risk members)</a:t>
            </a:r>
          </a:p>
          <a:p>
            <a:pPr lvl="1" eaLnBrk="1" hangingPunct="1"/>
            <a:endParaRPr lang="en-US" smtClean="0"/>
          </a:p>
          <a:p>
            <a:pPr eaLnBrk="1" hangingPunct="1"/>
            <a:endParaRPr lang="en-US" smtClean="0"/>
          </a:p>
        </p:txBody>
      </p:sp>
      <p:sp>
        <p:nvSpPr>
          <p:cNvPr id="2" name="Title 1"/>
          <p:cNvSpPr>
            <a:spLocks noGrp="1"/>
          </p:cNvSpPr>
          <p:nvPr>
            <p:ph type="title"/>
          </p:nvPr>
        </p:nvSpPr>
        <p:spPr>
          <a:xfrm>
            <a:off x="457200" y="152400"/>
            <a:ext cx="8229600" cy="593324"/>
          </a:xfrm>
        </p:spPr>
        <p:txBody>
          <a:bodyPr/>
          <a:lstStyle/>
          <a:p>
            <a:pPr eaLnBrk="1" fontAlgn="auto" hangingPunct="1">
              <a:spcAft>
                <a:spcPts val="0"/>
              </a:spcAft>
              <a:defRPr/>
            </a:pPr>
            <a:r>
              <a:rPr lang="en-US" sz="3200" dirty="0" smtClean="0"/>
              <a:t>Expert Interviews: Key Findings</a:t>
            </a:r>
            <a:endParaRPr lang="en-US" sz="3200" dirty="0"/>
          </a:p>
        </p:txBody>
      </p:sp>
      <p:sp>
        <p:nvSpPr>
          <p:cNvPr id="88066"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buFont typeface="Arial" pitchFamily="34" charset="0"/>
              <a:buChar char="•"/>
              <a:defRPr/>
            </a:pPr>
            <a:r>
              <a:rPr lang="en-US" smtClean="0">
                <a:cs typeface="Arial" charset="0"/>
              </a:rPr>
              <a:t>HUSKY </a:t>
            </a:r>
            <a:r>
              <a:rPr lang="en-US">
                <a:cs typeface="Arial" charset="0"/>
              </a:rPr>
              <a:t>A&amp;B Restructuring Workgroup</a:t>
            </a:r>
          </a:p>
        </p:txBody>
      </p:sp>
      <p:sp>
        <p:nvSpPr>
          <p:cNvPr id="88067"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8ABE617-2682-4261-BFF1-6D3167119DC2}" type="slidenum">
              <a:rPr lang="en-US" smtClean="0">
                <a:cs typeface="Arial" charset="0"/>
              </a:rPr>
              <a:pPr fontAlgn="base">
                <a:spcBef>
                  <a:spcPct val="0"/>
                </a:spcBef>
                <a:spcAft>
                  <a:spcPct val="0"/>
                </a:spcAft>
                <a:defRPr/>
              </a:pPr>
              <a:t>42</a:t>
            </a:fld>
            <a:endParaRPr lang="en-US" dirty="0" smtClean="0">
              <a:cs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457200" y="981075"/>
            <a:ext cx="8229600" cy="4525963"/>
          </a:xfrm>
        </p:spPr>
        <p:txBody>
          <a:bodyPr/>
          <a:lstStyle/>
          <a:p>
            <a:pPr eaLnBrk="1" hangingPunct="1"/>
            <a:r>
              <a:rPr lang="en-US" sz="1800" smtClean="0"/>
              <a:t>States need levers to incent improvement (e.g. financial models and alignment</a:t>
            </a:r>
          </a:p>
          <a:p>
            <a:pPr eaLnBrk="1" hangingPunct="1"/>
            <a:r>
              <a:rPr lang="en-US" sz="1800" smtClean="0"/>
              <a:t>Rates of payment are critical to access and developing a strong program</a:t>
            </a:r>
          </a:p>
          <a:p>
            <a:pPr lvl="1" eaLnBrk="1" hangingPunct="1"/>
            <a:r>
              <a:rPr lang="en-US" sz="1400" smtClean="0"/>
              <a:t>OK was at 100% of Medicare but decreased rate 3% because of financial crisis</a:t>
            </a:r>
          </a:p>
          <a:p>
            <a:pPr lvl="1" eaLnBrk="1" hangingPunct="1"/>
            <a:r>
              <a:rPr lang="en-US" sz="1400" smtClean="0"/>
              <a:t>NC protects some codes at 92% of Medicare</a:t>
            </a:r>
          </a:p>
          <a:p>
            <a:pPr lvl="1" eaLnBrk="1" hangingPunct="1"/>
            <a:r>
              <a:rPr lang="en-US" sz="1400" smtClean="0"/>
              <a:t>Look for ways to cover alternative services (e.g. telephonic visits for rural areas)</a:t>
            </a:r>
          </a:p>
          <a:p>
            <a:pPr eaLnBrk="1" hangingPunct="1"/>
            <a:r>
              <a:rPr lang="en-US" sz="1800" smtClean="0"/>
              <a:t>States should take advantage of ACA funding (e.g. health home, duals)</a:t>
            </a:r>
          </a:p>
          <a:p>
            <a:pPr eaLnBrk="1" hangingPunct="1"/>
            <a:r>
              <a:rPr lang="en-US" sz="1800" smtClean="0"/>
              <a:t>Key health care reform impact will be increased enrollment and consumers who alternate between Medicaid and Exchange coverage</a:t>
            </a:r>
          </a:p>
          <a:p>
            <a:pPr eaLnBrk="1" hangingPunct="1"/>
            <a:r>
              <a:rPr lang="en-US" sz="1800" smtClean="0"/>
              <a:t>Open relationships really help</a:t>
            </a:r>
          </a:p>
          <a:p>
            <a:pPr lvl="1" eaLnBrk="1" hangingPunct="1"/>
            <a:r>
              <a:rPr lang="en-US" sz="1400" smtClean="0"/>
              <a:t>Openness supports relationships with the advocacy community (transparency, communication)</a:t>
            </a:r>
          </a:p>
          <a:p>
            <a:pPr lvl="1" eaLnBrk="1" hangingPunct="1"/>
            <a:r>
              <a:rPr lang="en-US" sz="1400" smtClean="0"/>
              <a:t>Collaboration and transparency among stakeholders</a:t>
            </a:r>
          </a:p>
          <a:p>
            <a:pPr eaLnBrk="1" hangingPunct="1"/>
            <a:endParaRPr lang="en-US" sz="1800" smtClean="0"/>
          </a:p>
          <a:p>
            <a:pPr lvl="1" eaLnBrk="1" hangingPunct="1"/>
            <a:endParaRPr lang="en-US" smtClean="0"/>
          </a:p>
          <a:p>
            <a:pPr eaLnBrk="1" hangingPunct="1"/>
            <a:endParaRPr lang="en-US" smtClean="0"/>
          </a:p>
        </p:txBody>
      </p:sp>
      <p:sp>
        <p:nvSpPr>
          <p:cNvPr id="2" name="Title 1"/>
          <p:cNvSpPr>
            <a:spLocks noGrp="1"/>
          </p:cNvSpPr>
          <p:nvPr>
            <p:ph type="title"/>
          </p:nvPr>
        </p:nvSpPr>
        <p:spPr>
          <a:xfrm>
            <a:off x="412811" y="179033"/>
            <a:ext cx="8229600" cy="1143000"/>
          </a:xfrm>
        </p:spPr>
        <p:txBody>
          <a:bodyPr/>
          <a:lstStyle/>
          <a:p>
            <a:pPr eaLnBrk="1" fontAlgn="auto" hangingPunct="1">
              <a:spcAft>
                <a:spcPts val="0"/>
              </a:spcAft>
              <a:defRPr/>
            </a:pPr>
            <a:r>
              <a:rPr lang="en-US" sz="3200" dirty="0" smtClean="0"/>
              <a:t>Expert Interviews: Key Findings</a:t>
            </a:r>
            <a:endParaRPr lang="en-US" sz="3200" dirty="0"/>
          </a:p>
        </p:txBody>
      </p:sp>
      <p:sp>
        <p:nvSpPr>
          <p:cNvPr id="88066"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smtClean="0">
                <a:cs typeface="Arial" charset="0"/>
              </a:rPr>
              <a:t>HUSKY </a:t>
            </a:r>
            <a:r>
              <a:rPr lang="en-US">
                <a:cs typeface="Arial" charset="0"/>
              </a:rPr>
              <a:t>A&amp;B Restructuring Workgroup</a:t>
            </a:r>
          </a:p>
        </p:txBody>
      </p:sp>
      <p:sp>
        <p:nvSpPr>
          <p:cNvPr id="88067"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F8B3F052-5C59-4620-9227-3BDFD1FDB723}" type="slidenum">
              <a:rPr lang="en-US" smtClean="0">
                <a:cs typeface="Arial" charset="0"/>
              </a:rPr>
              <a:pPr fontAlgn="base">
                <a:spcBef>
                  <a:spcPct val="0"/>
                </a:spcBef>
                <a:spcAft>
                  <a:spcPct val="0"/>
                </a:spcAft>
                <a:defRPr/>
              </a:pPr>
              <a:t>43</a:t>
            </a:fld>
            <a:endParaRPr lang="en-US" dirty="0" smtClean="0">
              <a:cs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a:xfrm>
            <a:off x="457200" y="1238250"/>
            <a:ext cx="8229600" cy="4525963"/>
          </a:xfrm>
        </p:spPr>
        <p:txBody>
          <a:bodyPr>
            <a:normAutofit fontScale="85000" lnSpcReduction="20000"/>
          </a:bodyPr>
          <a:lstStyle/>
          <a:p>
            <a:pPr marL="365760" indent="-256032" eaLnBrk="1" fontAlgn="auto" hangingPunct="1">
              <a:spcAft>
                <a:spcPts val="0"/>
              </a:spcAft>
              <a:defRPr/>
            </a:pPr>
            <a:r>
              <a:rPr lang="en-US" dirty="0" smtClean="0"/>
              <a:t>Within CMS, PPACA creates a new Center for Medicare and Medicaid innovation (CMMI):</a:t>
            </a:r>
          </a:p>
          <a:p>
            <a:pPr marL="621792" lvl="1" eaLnBrk="1" fontAlgn="auto" hangingPunct="1">
              <a:spcAft>
                <a:spcPts val="0"/>
              </a:spcAft>
              <a:buFont typeface="Arial" pitchFamily="34" charset="0"/>
              <a:buChar char="●"/>
              <a:defRPr/>
            </a:pPr>
            <a:r>
              <a:rPr lang="en-US" dirty="0" smtClean="0"/>
              <a:t>New authority and flexibility to test major new models for payment and delivery system reforms in Medicare and/or Medicaid  </a:t>
            </a:r>
          </a:p>
          <a:p>
            <a:pPr marL="621792" lvl="1" eaLnBrk="1" fontAlgn="auto" hangingPunct="1">
              <a:spcAft>
                <a:spcPts val="0"/>
              </a:spcAft>
              <a:buFont typeface="Arial" pitchFamily="34" charset="0"/>
              <a:buChar char="●"/>
              <a:defRPr/>
            </a:pPr>
            <a:r>
              <a:rPr lang="en-US" dirty="0" smtClean="0"/>
              <a:t>Test ways to improve quality and manage costs</a:t>
            </a:r>
          </a:p>
          <a:p>
            <a:pPr marL="621792" lvl="1" eaLnBrk="1" fontAlgn="auto" hangingPunct="1">
              <a:spcAft>
                <a:spcPts val="0"/>
              </a:spcAft>
              <a:buFont typeface="Arial" pitchFamily="34" charset="0"/>
              <a:buChar char="●"/>
              <a:defRPr/>
            </a:pPr>
            <a:r>
              <a:rPr lang="en-US" dirty="0" smtClean="0"/>
              <a:t>$10 billion in new funding for demos and  another $500 million to administer them</a:t>
            </a:r>
          </a:p>
          <a:p>
            <a:pPr marL="621792" lvl="1" eaLnBrk="1" fontAlgn="auto" hangingPunct="1">
              <a:spcAft>
                <a:spcPts val="0"/>
              </a:spcAft>
              <a:buFont typeface="Arial" pitchFamily="34" charset="0"/>
              <a:buChar char="●"/>
              <a:defRPr/>
            </a:pPr>
            <a:r>
              <a:rPr lang="en-US" dirty="0" smtClean="0"/>
              <a:t>In short-term, budget neutrality not required.  Demos allowed to spend more federal money if quality is improved</a:t>
            </a:r>
          </a:p>
          <a:p>
            <a:pPr marL="621792" lvl="1" eaLnBrk="1" fontAlgn="auto" hangingPunct="1">
              <a:spcAft>
                <a:spcPts val="0"/>
              </a:spcAft>
              <a:buFont typeface="Arial" pitchFamily="34" charset="0"/>
              <a:buChar char="●"/>
              <a:defRPr/>
            </a:pPr>
            <a:r>
              <a:rPr lang="en-US" dirty="0" smtClean="0"/>
              <a:t>Successful models may go nationwide without further Congressional action</a:t>
            </a:r>
          </a:p>
          <a:p>
            <a:pPr marL="365760" indent="-256032" eaLnBrk="1" fontAlgn="auto" hangingPunct="1">
              <a:spcAft>
                <a:spcPts val="0"/>
              </a:spcAft>
              <a:defRPr/>
            </a:pPr>
            <a:r>
              <a:rPr lang="en-US" dirty="0" smtClean="0"/>
              <a:t>Extraordinary opportunity for forward-looking States</a:t>
            </a:r>
          </a:p>
          <a:p>
            <a:pPr marL="365760" indent="-256032" eaLnBrk="1" fontAlgn="auto" hangingPunct="1">
              <a:spcAft>
                <a:spcPts val="0"/>
              </a:spcAft>
              <a:defRPr/>
            </a:pPr>
            <a:r>
              <a:rPr lang="en-US" dirty="0" smtClean="0"/>
              <a:t>Law also created new federal coordination office for dual eligibles to improve quality and manage costs </a:t>
            </a:r>
          </a:p>
        </p:txBody>
      </p:sp>
      <p:sp>
        <p:nvSpPr>
          <p:cNvPr id="11" name="Title 10"/>
          <p:cNvSpPr>
            <a:spLocks noGrp="1"/>
          </p:cNvSpPr>
          <p:nvPr>
            <p:ph type="title"/>
          </p:nvPr>
        </p:nvSpPr>
        <p:spPr>
          <a:xfrm>
            <a:off x="457200" y="152401"/>
            <a:ext cx="8229600" cy="877410"/>
          </a:xfrm>
        </p:spPr>
        <p:txBody>
          <a:bodyPr/>
          <a:lstStyle/>
          <a:p>
            <a:pPr eaLnBrk="1" fontAlgn="auto" hangingPunct="1">
              <a:spcAft>
                <a:spcPts val="0"/>
              </a:spcAft>
              <a:defRPr/>
            </a:pPr>
            <a:r>
              <a:rPr lang="en-US" sz="2800" dirty="0" smtClean="0"/>
              <a:t>Also Worth Noting: Center for Medicare and Medicaid Innovation</a:t>
            </a:r>
            <a:endParaRPr lang="en-US" sz="2800" dirty="0"/>
          </a:p>
        </p:txBody>
      </p:sp>
      <p:sp>
        <p:nvSpPr>
          <p:cNvPr id="90114"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90115" name="Slide Number Placeholder 5"/>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DB498B4-5946-4C04-8E15-546BDB88CBCE}" type="slidenum">
              <a:rPr lang="en-US" smtClean="0">
                <a:cs typeface="Arial" charset="0"/>
              </a:rPr>
              <a:pPr fontAlgn="base">
                <a:spcBef>
                  <a:spcPct val="0"/>
                </a:spcBef>
                <a:spcAft>
                  <a:spcPct val="0"/>
                </a:spcAft>
                <a:defRPr/>
              </a:pPr>
              <a:t>44</a:t>
            </a:fld>
            <a:endParaRPr lang="en-US" dirty="0" smtClean="0">
              <a:cs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513"/>
            <a:ext cx="8229600" cy="4525962"/>
          </a:xfrm>
        </p:spPr>
        <p:txBody>
          <a:bodyPr>
            <a:normAutofit fontScale="92500" lnSpcReduction="10000"/>
          </a:bodyPr>
          <a:lstStyle/>
          <a:p>
            <a:pPr marL="365760" indent="-256032" eaLnBrk="1" fontAlgn="auto" hangingPunct="1">
              <a:spcAft>
                <a:spcPts val="0"/>
              </a:spcAft>
              <a:defRPr/>
            </a:pPr>
            <a:r>
              <a:rPr lang="en-US" sz="2200" dirty="0" smtClean="0"/>
              <a:t>There is no magic bullet</a:t>
            </a:r>
          </a:p>
          <a:p>
            <a:pPr marL="365760" indent="-256032" eaLnBrk="1" fontAlgn="auto" hangingPunct="1">
              <a:spcAft>
                <a:spcPts val="0"/>
              </a:spcAft>
              <a:defRPr/>
            </a:pPr>
            <a:r>
              <a:rPr lang="en-US" sz="2200" dirty="0" smtClean="0"/>
              <a:t>Interventions, incentives, an eye toward value and collaboration matter more than the specific model</a:t>
            </a:r>
          </a:p>
          <a:p>
            <a:pPr marL="366204" eaLnBrk="1" fontAlgn="auto" hangingPunct="1">
              <a:spcAft>
                <a:spcPts val="0"/>
              </a:spcAft>
              <a:defRPr/>
            </a:pPr>
            <a:r>
              <a:rPr lang="en-US" sz="2200" dirty="0" smtClean="0"/>
              <a:t>Consider what is possible and when</a:t>
            </a:r>
          </a:p>
          <a:p>
            <a:pPr marL="621792" lvl="1" eaLnBrk="1" fontAlgn="auto" hangingPunct="1">
              <a:spcAft>
                <a:spcPts val="0"/>
              </a:spcAft>
              <a:buFont typeface="Arial" pitchFamily="34" charset="0"/>
              <a:buChar char="●"/>
              <a:defRPr/>
            </a:pPr>
            <a:r>
              <a:rPr lang="en-US" sz="2200" dirty="0" smtClean="0"/>
              <a:t>Short-term</a:t>
            </a:r>
          </a:p>
          <a:p>
            <a:pPr marL="621792" lvl="1" eaLnBrk="1" fontAlgn="auto" hangingPunct="1">
              <a:spcAft>
                <a:spcPts val="0"/>
              </a:spcAft>
              <a:buFont typeface="Arial" pitchFamily="34" charset="0"/>
              <a:buChar char="●"/>
              <a:defRPr/>
            </a:pPr>
            <a:r>
              <a:rPr lang="en-US" sz="2200" dirty="0" smtClean="0"/>
              <a:t>Long-term</a:t>
            </a:r>
          </a:p>
          <a:p>
            <a:pPr marL="365760" indent="-256032" eaLnBrk="1" fontAlgn="auto" hangingPunct="1">
              <a:spcAft>
                <a:spcPts val="0"/>
              </a:spcAft>
              <a:defRPr/>
            </a:pPr>
            <a:r>
              <a:rPr lang="en-US" sz="2200" dirty="0" smtClean="0"/>
              <a:t>An effective program should incorporate:</a:t>
            </a:r>
          </a:p>
          <a:p>
            <a:pPr marL="621792" lvl="1" eaLnBrk="1" fontAlgn="auto" hangingPunct="1">
              <a:spcAft>
                <a:spcPts val="0"/>
              </a:spcAft>
              <a:defRPr/>
            </a:pPr>
            <a:r>
              <a:rPr lang="en-US" sz="2200" dirty="0" smtClean="0"/>
              <a:t>Quality choices for consumers with well-managed options </a:t>
            </a:r>
          </a:p>
          <a:p>
            <a:pPr marL="621792" lvl="1" eaLnBrk="1" fontAlgn="auto" hangingPunct="1">
              <a:spcAft>
                <a:spcPts val="0"/>
              </a:spcAft>
              <a:buFont typeface="Arial" pitchFamily="34" charset="0"/>
              <a:buChar char="●"/>
              <a:defRPr/>
            </a:pPr>
            <a:r>
              <a:rPr lang="en-US" sz="2200" dirty="0" smtClean="0"/>
              <a:t>Resources at the state level that support interventions &amp; monitoring</a:t>
            </a:r>
          </a:p>
          <a:p>
            <a:pPr marL="859536" lvl="2" eaLnBrk="1" fontAlgn="auto" hangingPunct="1">
              <a:spcAft>
                <a:spcPts val="0"/>
              </a:spcAft>
              <a:buClr>
                <a:schemeClr val="accent3"/>
              </a:buClr>
              <a:buFont typeface="Arial" pitchFamily="34" charset="0"/>
              <a:buChar char="►"/>
              <a:defRPr/>
            </a:pPr>
            <a:r>
              <a:rPr lang="en-US" sz="2200" dirty="0" smtClean="0"/>
              <a:t>Nothing will improve without sufficient resources regardless of the model</a:t>
            </a:r>
          </a:p>
          <a:p>
            <a:pPr marL="859536" lvl="2" eaLnBrk="1" fontAlgn="auto" hangingPunct="1">
              <a:spcAft>
                <a:spcPts val="0"/>
              </a:spcAft>
              <a:buClr>
                <a:schemeClr val="accent3"/>
              </a:buClr>
              <a:buFont typeface="Arial" pitchFamily="34" charset="0"/>
              <a:buChar char="►"/>
              <a:defRPr/>
            </a:pPr>
            <a:r>
              <a:rPr lang="en-US" sz="2200" dirty="0" smtClean="0"/>
              <a:t>Data to focus, identify priorities, manage and improve </a:t>
            </a:r>
          </a:p>
          <a:p>
            <a:pPr marL="621792" lvl="1" eaLnBrk="1" fontAlgn="auto" hangingPunct="1">
              <a:spcAft>
                <a:spcPts val="0"/>
              </a:spcAft>
              <a:buFont typeface="Arial" pitchFamily="34" charset="0"/>
              <a:buChar char="●"/>
              <a:defRPr/>
            </a:pPr>
            <a:endParaRPr lang="en-US" sz="2400" dirty="0" smtClean="0"/>
          </a:p>
        </p:txBody>
      </p:sp>
      <p:sp>
        <p:nvSpPr>
          <p:cNvPr id="2" name="Title 1"/>
          <p:cNvSpPr>
            <a:spLocks noGrp="1"/>
          </p:cNvSpPr>
          <p:nvPr>
            <p:ph type="title"/>
          </p:nvPr>
        </p:nvSpPr>
        <p:spPr/>
        <p:txBody>
          <a:bodyPr/>
          <a:lstStyle/>
          <a:p>
            <a:pPr eaLnBrk="1" fontAlgn="auto" hangingPunct="1">
              <a:spcAft>
                <a:spcPts val="0"/>
              </a:spcAft>
              <a:defRPr/>
            </a:pPr>
            <a:r>
              <a:rPr lang="en-US" sz="3200" dirty="0" smtClean="0"/>
              <a:t>Conclusions</a:t>
            </a:r>
            <a:endParaRPr lang="en-US" sz="3200" dirty="0"/>
          </a:p>
        </p:txBody>
      </p:sp>
      <p:sp>
        <p:nvSpPr>
          <p:cNvPr id="94210"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9421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470A8C8E-8F4D-4021-BFF1-825FEA09AAA3}" type="slidenum">
              <a:rPr lang="en-US" smtClean="0">
                <a:cs typeface="Arial" charset="0"/>
              </a:rPr>
              <a:pPr fontAlgn="base">
                <a:spcBef>
                  <a:spcPct val="0"/>
                </a:spcBef>
                <a:spcAft>
                  <a:spcPct val="0"/>
                </a:spcAft>
                <a:defRPr/>
              </a:pPr>
              <a:t>45</a:t>
            </a:fld>
            <a:endParaRPr lang="en-US" dirty="0" smtClean="0">
              <a:cs typeface="Arial"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457200" y="874713"/>
            <a:ext cx="8229600" cy="4525962"/>
          </a:xfrm>
        </p:spPr>
        <p:txBody>
          <a:bodyPr/>
          <a:lstStyle/>
          <a:p>
            <a:pPr eaLnBrk="1" hangingPunct="1"/>
            <a:r>
              <a:rPr lang="en-US" sz="2000" smtClean="0"/>
              <a:t>Clear standards and expectations for all vendors and providers, regardless of the model you select, that are measured, monitored and improved</a:t>
            </a:r>
          </a:p>
          <a:p>
            <a:pPr eaLnBrk="1" hangingPunct="1"/>
            <a:r>
              <a:rPr lang="en-US" sz="2000" smtClean="0"/>
              <a:t>Effective approach to high-risk individuals, especially where needs are significant and resources are limited</a:t>
            </a:r>
            <a:endParaRPr lang="en-US" sz="2000" smtClean="0">
              <a:solidFill>
                <a:srgbClr val="FF0000"/>
              </a:solidFill>
            </a:endParaRPr>
          </a:p>
          <a:p>
            <a:pPr eaLnBrk="1" hangingPunct="1"/>
            <a:r>
              <a:rPr lang="en-US" sz="2000" smtClean="0"/>
              <a:t>Collaboration among stakeholders (with a “hard but fair” mentality) with a constant eye toward the “greater good”</a:t>
            </a:r>
          </a:p>
          <a:p>
            <a:pPr eaLnBrk="1" hangingPunct="1"/>
            <a:r>
              <a:rPr lang="en-US" sz="2000" smtClean="0"/>
              <a:t>Incentives that are aligned </a:t>
            </a:r>
          </a:p>
          <a:p>
            <a:pPr eaLnBrk="1" hangingPunct="1"/>
            <a:r>
              <a:rPr lang="en-US" sz="2000" smtClean="0"/>
              <a:t>Reimbursement that is acceptable to all parties given that it affects both quality and cost</a:t>
            </a:r>
          </a:p>
          <a:p>
            <a:pPr eaLnBrk="1" hangingPunct="1"/>
            <a:r>
              <a:rPr lang="en-US" sz="2000" smtClean="0"/>
              <a:t>The ability to leverage federal dollars (e.g. health homes and Center for Innovation) wisely while recognizing the uniqueness of Medicaid rules </a:t>
            </a:r>
          </a:p>
        </p:txBody>
      </p:sp>
      <p:sp>
        <p:nvSpPr>
          <p:cNvPr id="2" name="Title 1"/>
          <p:cNvSpPr>
            <a:spLocks noGrp="1"/>
          </p:cNvSpPr>
          <p:nvPr>
            <p:ph type="title"/>
          </p:nvPr>
        </p:nvSpPr>
        <p:spPr>
          <a:xfrm>
            <a:off x="412812" y="161278"/>
            <a:ext cx="8229600" cy="628835"/>
          </a:xfrm>
        </p:spPr>
        <p:txBody>
          <a:bodyPr/>
          <a:lstStyle/>
          <a:p>
            <a:pPr eaLnBrk="1" fontAlgn="auto" hangingPunct="1">
              <a:spcAft>
                <a:spcPts val="0"/>
              </a:spcAft>
              <a:defRPr/>
            </a:pPr>
            <a:r>
              <a:rPr lang="en-US" sz="3200" dirty="0" smtClean="0"/>
              <a:t>Conclusions</a:t>
            </a:r>
            <a:endParaRPr lang="en-US" sz="3200" dirty="0"/>
          </a:p>
        </p:txBody>
      </p:sp>
      <p:sp>
        <p:nvSpPr>
          <p:cNvPr id="94210"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9421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E4A8F8EE-F132-4619-BDB8-67A185C75D7B}" type="slidenum">
              <a:rPr lang="en-US" smtClean="0">
                <a:cs typeface="Arial" charset="0"/>
              </a:rPr>
              <a:pPr fontAlgn="base">
                <a:spcBef>
                  <a:spcPct val="0"/>
                </a:spcBef>
                <a:spcAft>
                  <a:spcPct val="0"/>
                </a:spcAft>
                <a:defRPr/>
              </a:pPr>
              <a:t>46</a:t>
            </a:fld>
            <a:endParaRPr lang="en-US" dirty="0" smtClean="0">
              <a:cs typeface="Arial"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365760" lvl="1" indent="-256032" eaLnBrk="1" fontAlgn="auto" hangingPunct="1">
              <a:spcAft>
                <a:spcPts val="0"/>
              </a:spcAft>
              <a:buClr>
                <a:schemeClr val="accent1"/>
              </a:buClr>
              <a:buSzPct val="100000"/>
              <a:buFont typeface="Wingdings" pitchFamily="2" charset="2"/>
              <a:buChar char="§"/>
              <a:defRPr/>
            </a:pPr>
            <a:r>
              <a:rPr lang="en-US" sz="2000" dirty="0" smtClean="0"/>
              <a:t>Define an “ideal” program based on best practices and research, combined with CT-specific factors and needs</a:t>
            </a:r>
          </a:p>
          <a:p>
            <a:pPr marL="365760" indent="-256032" eaLnBrk="1" fontAlgn="auto" hangingPunct="1">
              <a:spcAft>
                <a:spcPts val="0"/>
              </a:spcAft>
              <a:defRPr/>
            </a:pPr>
            <a:r>
              <a:rPr lang="en-US" sz="2000" dirty="0" smtClean="0"/>
              <a:t>Digest information on models and discuss</a:t>
            </a:r>
          </a:p>
          <a:p>
            <a:pPr marL="365760" indent="-256032" eaLnBrk="1" fontAlgn="auto" hangingPunct="1">
              <a:spcAft>
                <a:spcPts val="0"/>
              </a:spcAft>
              <a:defRPr/>
            </a:pPr>
            <a:r>
              <a:rPr lang="en-US" sz="2000" dirty="0" smtClean="0"/>
              <a:t>Conduct a review of Connecticut’s priorities</a:t>
            </a:r>
          </a:p>
          <a:p>
            <a:pPr marL="621792" lvl="1" eaLnBrk="1" fontAlgn="auto" hangingPunct="1">
              <a:spcAft>
                <a:spcPts val="0"/>
              </a:spcAft>
              <a:buFont typeface="Arial" pitchFamily="34" charset="0"/>
              <a:buChar char="●"/>
              <a:defRPr/>
            </a:pPr>
            <a:r>
              <a:rPr lang="en-US" sz="2000" dirty="0" smtClean="0"/>
              <a:t>Solidify and rank key factors that drive program design in CT</a:t>
            </a:r>
          </a:p>
          <a:p>
            <a:pPr marL="859536" lvl="2" eaLnBrk="1" fontAlgn="auto" hangingPunct="1">
              <a:spcAft>
                <a:spcPts val="0"/>
              </a:spcAft>
              <a:buClr>
                <a:schemeClr val="accent3"/>
              </a:buClr>
              <a:buFont typeface="Arial" pitchFamily="34" charset="0"/>
              <a:buChar char="►"/>
              <a:defRPr/>
            </a:pPr>
            <a:r>
              <a:rPr lang="en-US" sz="2000" dirty="0" smtClean="0"/>
              <a:t>Determine if funds are available to make program enhancements</a:t>
            </a:r>
          </a:p>
          <a:p>
            <a:pPr marL="859536" lvl="2" eaLnBrk="1" fontAlgn="auto" hangingPunct="1">
              <a:spcAft>
                <a:spcPts val="0"/>
              </a:spcAft>
              <a:buClr>
                <a:schemeClr val="accent3"/>
              </a:buClr>
              <a:buFont typeface="Arial" pitchFamily="34" charset="0"/>
              <a:buChar char="►"/>
              <a:defRPr/>
            </a:pPr>
            <a:r>
              <a:rPr lang="en-US" sz="2000" dirty="0" smtClean="0"/>
              <a:t>Determine if there an appetite to “spend to save” </a:t>
            </a:r>
          </a:p>
          <a:p>
            <a:pPr marL="859536" lvl="2" eaLnBrk="1" fontAlgn="auto" hangingPunct="1">
              <a:spcAft>
                <a:spcPts val="0"/>
              </a:spcAft>
              <a:buClr>
                <a:schemeClr val="accent3"/>
              </a:buClr>
              <a:buFont typeface="Arial" pitchFamily="34" charset="0"/>
              <a:buChar char="►"/>
              <a:defRPr/>
            </a:pPr>
            <a:r>
              <a:rPr lang="en-US" sz="2000" dirty="0" smtClean="0"/>
              <a:t>Identify optimal interventions</a:t>
            </a:r>
          </a:p>
          <a:p>
            <a:pPr marL="859536" lvl="2" eaLnBrk="1" fontAlgn="auto" hangingPunct="1">
              <a:spcAft>
                <a:spcPts val="0"/>
              </a:spcAft>
              <a:buClr>
                <a:schemeClr val="accent3"/>
              </a:buClr>
              <a:buFont typeface="Arial" pitchFamily="34" charset="0"/>
              <a:buChar char="►"/>
              <a:defRPr/>
            </a:pPr>
            <a:r>
              <a:rPr lang="en-US" sz="2000" dirty="0" smtClean="0"/>
              <a:t>Determine potential for future provider rates (based on SustiNet)</a:t>
            </a:r>
          </a:p>
          <a:p>
            <a:pPr marL="621792" lvl="1" eaLnBrk="1" fontAlgn="auto" hangingPunct="1">
              <a:spcAft>
                <a:spcPts val="0"/>
              </a:spcAft>
              <a:buFont typeface="Arial" pitchFamily="34" charset="0"/>
              <a:buChar char="●"/>
              <a:defRPr/>
            </a:pPr>
            <a:r>
              <a:rPr lang="en-US" sz="2000" dirty="0" smtClean="0"/>
              <a:t>Explore strategies to increase collaboration and transparency</a:t>
            </a:r>
          </a:p>
          <a:p>
            <a:pPr marL="621792" lvl="1" eaLnBrk="1" fontAlgn="auto" hangingPunct="1">
              <a:spcAft>
                <a:spcPts val="0"/>
              </a:spcAft>
              <a:buFont typeface="Arial" pitchFamily="34" charset="0"/>
              <a:buChar char="●"/>
              <a:defRPr/>
            </a:pPr>
            <a:r>
              <a:rPr lang="en-US" sz="2000" dirty="0" smtClean="0"/>
              <a:t>Identify short-term and long-term goals</a:t>
            </a:r>
          </a:p>
        </p:txBody>
      </p:sp>
      <p:sp>
        <p:nvSpPr>
          <p:cNvPr id="5" name="Title 4"/>
          <p:cNvSpPr>
            <a:spLocks noGrp="1"/>
          </p:cNvSpPr>
          <p:nvPr>
            <p:ph type="title"/>
          </p:nvPr>
        </p:nvSpPr>
        <p:spPr/>
        <p:txBody>
          <a:bodyPr/>
          <a:lstStyle/>
          <a:p>
            <a:pPr eaLnBrk="1" fontAlgn="auto" hangingPunct="1">
              <a:spcAft>
                <a:spcPts val="0"/>
              </a:spcAft>
              <a:defRPr/>
            </a:pPr>
            <a:r>
              <a:rPr lang="en-US" sz="3200" dirty="0" smtClean="0"/>
              <a:t>Potential Next Steps for Consideration By The Council</a:t>
            </a:r>
            <a:endParaRPr lang="en-US" sz="3200" dirty="0"/>
          </a:p>
        </p:txBody>
      </p:sp>
      <p:sp>
        <p:nvSpPr>
          <p:cNvPr id="96258"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96259"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BBA9A489-167D-4198-8F87-841D6ACF6DC2}" type="slidenum">
              <a:rPr lang="en-US" smtClean="0">
                <a:cs typeface="Arial" charset="0"/>
              </a:rPr>
              <a:pPr fontAlgn="base">
                <a:spcBef>
                  <a:spcPct val="0"/>
                </a:spcBef>
                <a:spcAft>
                  <a:spcPct val="0"/>
                </a:spcAft>
                <a:defRPr/>
              </a:pPr>
              <a:t>47</a:t>
            </a:fld>
            <a:endParaRPr lang="en-US" dirty="0" smtClean="0">
              <a:cs typeface="Arial"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indent="-256032" eaLnBrk="1" fontAlgn="auto" hangingPunct="1">
              <a:spcAft>
                <a:spcPts val="0"/>
              </a:spcAft>
              <a:defRPr/>
            </a:pPr>
            <a:r>
              <a:rPr lang="en-US" sz="2000" dirty="0" smtClean="0"/>
              <a:t>Evaluate the HUSKY A&amp;B as a basis to move forward</a:t>
            </a:r>
          </a:p>
          <a:p>
            <a:pPr marL="621792" lvl="1" eaLnBrk="1" fontAlgn="auto" hangingPunct="1">
              <a:spcAft>
                <a:spcPts val="0"/>
              </a:spcAft>
              <a:buFont typeface="Arial" pitchFamily="34" charset="0"/>
              <a:buChar char="●"/>
              <a:defRPr/>
            </a:pPr>
            <a:r>
              <a:rPr lang="en-US" sz="2000" dirty="0" smtClean="0"/>
              <a:t>How are the current programs managed? Can use of current resources be improved to get closer to best practices?  Can steps be taken now to improve? </a:t>
            </a:r>
          </a:p>
          <a:p>
            <a:pPr marL="365760" indent="-256032" eaLnBrk="1" fontAlgn="auto" hangingPunct="1">
              <a:spcAft>
                <a:spcPts val="0"/>
              </a:spcAft>
              <a:defRPr/>
            </a:pPr>
            <a:r>
              <a:rPr lang="en-US" sz="2000" dirty="0" smtClean="0"/>
              <a:t>Develop a short-term and long-term plan for success</a:t>
            </a:r>
          </a:p>
          <a:p>
            <a:pPr marL="621348" lvl="1" indent="-256032" eaLnBrk="1" fontAlgn="auto" hangingPunct="1">
              <a:spcAft>
                <a:spcPts val="0"/>
              </a:spcAft>
              <a:defRPr/>
            </a:pPr>
            <a:r>
              <a:rPr lang="en-US" sz="2000" dirty="0" smtClean="0"/>
              <a:t>It would be impossible to do everything at once; change must be incremental, planned and data driven</a:t>
            </a:r>
          </a:p>
        </p:txBody>
      </p:sp>
      <p:sp>
        <p:nvSpPr>
          <p:cNvPr id="5" name="Title 4"/>
          <p:cNvSpPr>
            <a:spLocks noGrp="1"/>
          </p:cNvSpPr>
          <p:nvPr>
            <p:ph type="title"/>
          </p:nvPr>
        </p:nvSpPr>
        <p:spPr/>
        <p:txBody>
          <a:bodyPr/>
          <a:lstStyle/>
          <a:p>
            <a:pPr eaLnBrk="1" fontAlgn="auto" hangingPunct="1">
              <a:spcAft>
                <a:spcPts val="0"/>
              </a:spcAft>
              <a:defRPr/>
            </a:pPr>
            <a:r>
              <a:rPr lang="en-US" sz="3200" dirty="0" smtClean="0"/>
              <a:t>Potential Next Steps for Consideration By The Council</a:t>
            </a:r>
            <a:endParaRPr lang="en-US" sz="3200" dirty="0"/>
          </a:p>
        </p:txBody>
      </p:sp>
      <p:sp>
        <p:nvSpPr>
          <p:cNvPr id="96258" name="Footer Placeholder 2"/>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96259"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C0AE21A9-DCC3-427F-9F28-0F2BD872B609}" type="slidenum">
              <a:rPr lang="en-US" smtClean="0">
                <a:cs typeface="Arial" charset="0"/>
              </a:rPr>
              <a:pPr fontAlgn="base">
                <a:spcBef>
                  <a:spcPct val="0"/>
                </a:spcBef>
                <a:spcAft>
                  <a:spcPct val="0"/>
                </a:spcAft>
                <a:defRPr/>
              </a:pPr>
              <a:t>48</a:t>
            </a:fld>
            <a:endParaRPr lang="en-US" dirty="0" smtClean="0">
              <a:cs typeface="Arial"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1371600"/>
          <a:ext cx="8229600" cy="2867025"/>
        </p:xfrm>
        <a:graphic>
          <a:graphicData uri="http://schemas.openxmlformats.org/drawingml/2006/table">
            <a:tbl>
              <a:tblPr firstRow="1" bandRow="1">
                <a:tableStyleId>{5C22544A-7EE6-4342-B048-85BDC9FD1C3A}</a:tableStyleId>
              </a:tblPr>
              <a:tblGrid>
                <a:gridCol w="1219200"/>
                <a:gridCol w="2895600"/>
                <a:gridCol w="1219200"/>
                <a:gridCol w="2895600"/>
              </a:tblGrid>
              <a:tr h="352718">
                <a:tc>
                  <a:txBody>
                    <a:bodyPr/>
                    <a:lstStyle/>
                    <a:p>
                      <a:r>
                        <a:rPr lang="en-US" sz="1600" dirty="0" smtClean="0"/>
                        <a:t>Acronym</a:t>
                      </a:r>
                      <a:endParaRPr lang="en-US" sz="1600" dirty="0"/>
                    </a:p>
                  </a:txBody>
                  <a:tcPr/>
                </a:tc>
                <a:tc>
                  <a:txBody>
                    <a:bodyPr/>
                    <a:lstStyle/>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Acronym</a:t>
                      </a:r>
                    </a:p>
                  </a:txBody>
                  <a:tcPr/>
                </a:tc>
                <a:tc>
                  <a:txBody>
                    <a:bodyPr/>
                    <a:lstStyle/>
                    <a:p>
                      <a:endParaRPr lang="en-US" sz="1600" dirty="0"/>
                    </a:p>
                  </a:txBody>
                  <a:tcPr/>
                </a:tc>
              </a:tr>
              <a:tr h="205752">
                <a:tc>
                  <a:txBody>
                    <a:bodyPr/>
                    <a:lstStyle/>
                    <a:p>
                      <a:r>
                        <a:rPr lang="en-US" sz="900" dirty="0" smtClean="0"/>
                        <a:t>AAFP</a:t>
                      </a:r>
                      <a:endParaRPr lang="en-US" sz="900" dirty="0"/>
                    </a:p>
                  </a:txBody>
                  <a:tcPr/>
                </a:tc>
                <a:tc>
                  <a:txBody>
                    <a:bodyPr/>
                    <a:lstStyle/>
                    <a:p>
                      <a:r>
                        <a:rPr lang="en-US" sz="900" dirty="0" smtClean="0"/>
                        <a:t>American Academy of Family Physicians</a:t>
                      </a:r>
                      <a:endParaRPr lang="en-US" sz="900" dirty="0"/>
                    </a:p>
                  </a:txBody>
                  <a:tcPr/>
                </a:tc>
                <a:tc>
                  <a:txBody>
                    <a:bodyPr/>
                    <a:lstStyle/>
                    <a:p>
                      <a:r>
                        <a:rPr lang="en-US" sz="900" dirty="0" smtClean="0"/>
                        <a:t>FA</a:t>
                      </a:r>
                      <a:endParaRPr lang="en-US" sz="900" dirty="0"/>
                    </a:p>
                  </a:txBody>
                  <a:tcPr/>
                </a:tc>
                <a:tc>
                  <a:txBody>
                    <a:bodyPr/>
                    <a:lstStyle/>
                    <a:p>
                      <a:r>
                        <a:rPr lang="en-US" sz="900" dirty="0" smtClean="0"/>
                        <a:t>Fiscal Agent</a:t>
                      </a:r>
                      <a:endParaRPr lang="en-US" sz="900" dirty="0"/>
                    </a:p>
                  </a:txBody>
                  <a:tcPr/>
                </a:tc>
              </a:tr>
              <a:tr h="205752">
                <a:tc>
                  <a:txBody>
                    <a:bodyPr/>
                    <a:lstStyle/>
                    <a:p>
                      <a:r>
                        <a:rPr lang="en-US" sz="900" dirty="0" smtClean="0"/>
                        <a:t>AAP</a:t>
                      </a:r>
                      <a:endParaRPr lang="en-US" sz="900" dirty="0"/>
                    </a:p>
                  </a:txBody>
                  <a:tcPr/>
                </a:tc>
                <a:tc>
                  <a:txBody>
                    <a:bodyPr/>
                    <a:lstStyle/>
                    <a:p>
                      <a:r>
                        <a:rPr lang="en-US" sz="900" dirty="0" smtClean="0"/>
                        <a:t>American</a:t>
                      </a:r>
                      <a:r>
                        <a:rPr lang="en-US" sz="900" baseline="0" dirty="0" smtClean="0"/>
                        <a:t> Academy of Pediatrics</a:t>
                      </a:r>
                      <a:endParaRPr lang="en-US" sz="900" dirty="0"/>
                    </a:p>
                  </a:txBody>
                  <a:tcPr/>
                </a:tc>
                <a:tc>
                  <a:txBody>
                    <a:bodyPr/>
                    <a:lstStyle/>
                    <a:p>
                      <a:r>
                        <a:rPr lang="en-US" sz="900" dirty="0" smtClean="0"/>
                        <a:t>FFP</a:t>
                      </a:r>
                      <a:endParaRPr lang="en-US" sz="900" dirty="0"/>
                    </a:p>
                  </a:txBody>
                  <a:tcPr/>
                </a:tc>
                <a:tc>
                  <a:txBody>
                    <a:bodyPr/>
                    <a:lstStyle/>
                    <a:p>
                      <a:r>
                        <a:rPr lang="en-US" sz="900" dirty="0" smtClean="0"/>
                        <a:t>Federal Financial Participation</a:t>
                      </a:r>
                      <a:endParaRPr lang="en-US" sz="900" dirty="0"/>
                    </a:p>
                  </a:txBody>
                  <a:tcPr/>
                </a:tc>
              </a:tr>
              <a:tr h="205752">
                <a:tc>
                  <a:txBody>
                    <a:bodyPr/>
                    <a:lstStyle/>
                    <a:p>
                      <a:r>
                        <a:rPr lang="en-US" sz="900" dirty="0" smtClean="0"/>
                        <a:t>ACP</a:t>
                      </a:r>
                      <a:endParaRPr lang="en-US" sz="900" dirty="0"/>
                    </a:p>
                  </a:txBody>
                  <a:tcPr/>
                </a:tc>
                <a:tc>
                  <a:txBody>
                    <a:bodyPr/>
                    <a:lstStyle/>
                    <a:p>
                      <a:r>
                        <a:rPr lang="en-US" sz="900" dirty="0" smtClean="0"/>
                        <a:t>American College</a:t>
                      </a:r>
                      <a:r>
                        <a:rPr lang="en-US" sz="900" baseline="0" dirty="0" smtClean="0"/>
                        <a:t> of Physicians</a:t>
                      </a:r>
                      <a:endParaRPr lang="en-US" sz="900" dirty="0"/>
                    </a:p>
                  </a:txBody>
                  <a:tcPr/>
                </a:tc>
                <a:tc>
                  <a:txBody>
                    <a:bodyPr/>
                    <a:lstStyle/>
                    <a:p>
                      <a:r>
                        <a:rPr lang="en-US" sz="900" dirty="0" smtClean="0"/>
                        <a:t>FFS</a:t>
                      </a:r>
                      <a:endParaRPr lang="en-US" sz="900" dirty="0"/>
                    </a:p>
                  </a:txBody>
                  <a:tcPr/>
                </a:tc>
                <a:tc>
                  <a:txBody>
                    <a:bodyPr/>
                    <a:lstStyle/>
                    <a:p>
                      <a:r>
                        <a:rPr lang="en-US" sz="900" dirty="0" smtClean="0"/>
                        <a:t>Fee for Service</a:t>
                      </a:r>
                      <a:endParaRPr lang="en-US" sz="900" dirty="0"/>
                    </a:p>
                  </a:txBody>
                  <a:tcPr/>
                </a:tc>
              </a:tr>
              <a:tr h="205752">
                <a:tc>
                  <a:txBody>
                    <a:bodyPr/>
                    <a:lstStyle/>
                    <a:p>
                      <a:r>
                        <a:rPr lang="en-US" sz="900" dirty="0" smtClean="0"/>
                        <a:t>AOA</a:t>
                      </a:r>
                      <a:endParaRPr lang="en-US" sz="900" dirty="0"/>
                    </a:p>
                  </a:txBody>
                  <a:tcPr/>
                </a:tc>
                <a:tc>
                  <a:txBody>
                    <a:bodyPr/>
                    <a:lstStyle/>
                    <a:p>
                      <a:r>
                        <a:rPr lang="en-US" sz="900" dirty="0" smtClean="0"/>
                        <a:t>American</a:t>
                      </a:r>
                      <a:r>
                        <a:rPr lang="en-US" sz="900" baseline="0" dirty="0" smtClean="0"/>
                        <a:t> Osteopathic Association</a:t>
                      </a:r>
                      <a:endParaRPr lang="en-US" sz="900" dirty="0"/>
                    </a:p>
                  </a:txBody>
                  <a:tcPr/>
                </a:tc>
                <a:tc>
                  <a:txBody>
                    <a:bodyPr/>
                    <a:lstStyle/>
                    <a:p>
                      <a:r>
                        <a:rPr lang="en-US" sz="900" dirty="0" smtClean="0"/>
                        <a:t>LTC</a:t>
                      </a:r>
                      <a:endParaRPr lang="en-US" sz="900" dirty="0"/>
                    </a:p>
                  </a:txBody>
                  <a:tcPr/>
                </a:tc>
                <a:tc>
                  <a:txBody>
                    <a:bodyPr/>
                    <a:lstStyle/>
                    <a:p>
                      <a:r>
                        <a:rPr lang="en-US" sz="900" dirty="0" smtClean="0"/>
                        <a:t>Long Term Care</a:t>
                      </a:r>
                      <a:endParaRPr lang="en-US" sz="900" dirty="0"/>
                    </a:p>
                  </a:txBody>
                  <a:tcPr/>
                </a:tc>
              </a:tr>
              <a:tr h="205752">
                <a:tc>
                  <a:txBody>
                    <a:bodyPr/>
                    <a:lstStyle/>
                    <a:p>
                      <a:r>
                        <a:rPr lang="en-US" sz="900" dirty="0" smtClean="0"/>
                        <a:t>AMA</a:t>
                      </a:r>
                      <a:endParaRPr lang="en-US" sz="900" dirty="0"/>
                    </a:p>
                  </a:txBody>
                  <a:tcPr/>
                </a:tc>
                <a:tc>
                  <a:txBody>
                    <a:bodyPr/>
                    <a:lstStyle/>
                    <a:p>
                      <a:r>
                        <a:rPr lang="en-US" sz="900" dirty="0" smtClean="0"/>
                        <a:t>American</a:t>
                      </a:r>
                      <a:r>
                        <a:rPr lang="en-US" sz="900" baseline="0" dirty="0" smtClean="0"/>
                        <a:t> Medical Association</a:t>
                      </a:r>
                      <a:endParaRPr lang="en-US" sz="900" dirty="0"/>
                    </a:p>
                  </a:txBody>
                  <a:tcPr/>
                </a:tc>
                <a:tc>
                  <a:txBody>
                    <a:bodyPr/>
                    <a:lstStyle/>
                    <a:p>
                      <a:r>
                        <a:rPr lang="en-US" sz="900" dirty="0" smtClean="0"/>
                        <a:t>MLR</a:t>
                      </a:r>
                      <a:endParaRPr lang="en-US" sz="900" dirty="0"/>
                    </a:p>
                  </a:txBody>
                  <a:tcPr/>
                </a:tc>
                <a:tc>
                  <a:txBody>
                    <a:bodyPr/>
                    <a:lstStyle/>
                    <a:p>
                      <a:r>
                        <a:rPr lang="en-US" sz="900" dirty="0" smtClean="0"/>
                        <a:t>Medical Loss Ratio</a:t>
                      </a:r>
                      <a:endParaRPr lang="en-US" sz="900" dirty="0"/>
                    </a:p>
                  </a:txBody>
                  <a:tcPr/>
                </a:tc>
              </a:tr>
              <a:tr h="205752">
                <a:tc>
                  <a:txBody>
                    <a:bodyPr/>
                    <a:lstStyle/>
                    <a:p>
                      <a:r>
                        <a:rPr lang="en-US" sz="900" dirty="0" smtClean="0"/>
                        <a:t>ACO</a:t>
                      </a:r>
                      <a:endParaRPr lang="en-US" sz="900" dirty="0"/>
                    </a:p>
                  </a:txBody>
                  <a:tcPr/>
                </a:tc>
                <a:tc>
                  <a:txBody>
                    <a:bodyPr/>
                    <a:lstStyle/>
                    <a:p>
                      <a:r>
                        <a:rPr lang="en-US" sz="900" dirty="0" smtClean="0"/>
                        <a:t>Accountable Care Organization</a:t>
                      </a:r>
                      <a:endParaRPr lang="en-US" sz="900" dirty="0"/>
                    </a:p>
                  </a:txBody>
                  <a:tcPr/>
                </a:tc>
                <a:tc>
                  <a:txBody>
                    <a:bodyPr/>
                    <a:lstStyle/>
                    <a:p>
                      <a:r>
                        <a:rPr lang="en-US" sz="900" dirty="0" smtClean="0"/>
                        <a:t>MCO</a:t>
                      </a:r>
                      <a:endParaRPr lang="en-US" sz="900" dirty="0"/>
                    </a:p>
                  </a:txBody>
                  <a:tcPr/>
                </a:tc>
                <a:tc>
                  <a:txBody>
                    <a:bodyPr/>
                    <a:lstStyle/>
                    <a:p>
                      <a:r>
                        <a:rPr lang="en-US" sz="900" dirty="0" smtClean="0"/>
                        <a:t>Managed</a:t>
                      </a:r>
                      <a:r>
                        <a:rPr lang="en-US" sz="900" baseline="0" dirty="0" smtClean="0"/>
                        <a:t> Care Organization</a:t>
                      </a:r>
                      <a:endParaRPr lang="en-US" sz="900" dirty="0"/>
                    </a:p>
                  </a:txBody>
                  <a:tcPr/>
                </a:tc>
              </a:tr>
              <a:tr h="205752">
                <a:tc>
                  <a:txBody>
                    <a:bodyPr/>
                    <a:lstStyle/>
                    <a:p>
                      <a:r>
                        <a:rPr lang="en-US" sz="900" dirty="0" smtClean="0"/>
                        <a:t>ASO</a:t>
                      </a:r>
                      <a:endParaRPr lang="en-US" sz="900" dirty="0"/>
                    </a:p>
                  </a:txBody>
                  <a:tcPr/>
                </a:tc>
                <a:tc>
                  <a:txBody>
                    <a:bodyPr/>
                    <a:lstStyle/>
                    <a:p>
                      <a:r>
                        <a:rPr lang="en-US" sz="900" dirty="0" smtClean="0"/>
                        <a:t>Administrative Services Organization</a:t>
                      </a:r>
                      <a:endParaRPr lang="en-US" sz="900" dirty="0"/>
                    </a:p>
                  </a:txBody>
                  <a:tcPr/>
                </a:tc>
                <a:tc>
                  <a:txBody>
                    <a:bodyPr/>
                    <a:lstStyle/>
                    <a:p>
                      <a:r>
                        <a:rPr lang="en-US" sz="900" dirty="0" smtClean="0"/>
                        <a:t>PCCM Program</a:t>
                      </a:r>
                      <a:endParaRPr lang="en-US" sz="900" dirty="0"/>
                    </a:p>
                  </a:txBody>
                  <a:tcPr/>
                </a:tc>
                <a:tc>
                  <a:txBody>
                    <a:bodyPr/>
                    <a:lstStyle/>
                    <a:p>
                      <a:r>
                        <a:rPr lang="en-US" sz="900" dirty="0" smtClean="0"/>
                        <a:t>Primary Care</a:t>
                      </a:r>
                      <a:r>
                        <a:rPr lang="en-US" sz="900" baseline="0" dirty="0" smtClean="0"/>
                        <a:t> Case Management Program</a:t>
                      </a:r>
                      <a:endParaRPr lang="en-US" sz="900" dirty="0"/>
                    </a:p>
                  </a:txBody>
                  <a:tcPr/>
                </a:tc>
              </a:tr>
              <a:tr h="205752">
                <a:tc>
                  <a:txBody>
                    <a:bodyPr/>
                    <a:lstStyle/>
                    <a:p>
                      <a:r>
                        <a:rPr lang="en-US" sz="900" dirty="0" smtClean="0"/>
                        <a:t>BH</a:t>
                      </a:r>
                      <a:endParaRPr lang="en-US" sz="900" dirty="0"/>
                    </a:p>
                  </a:txBody>
                  <a:tcPr/>
                </a:tc>
                <a:tc>
                  <a:txBody>
                    <a:bodyPr/>
                    <a:lstStyle/>
                    <a:p>
                      <a:r>
                        <a:rPr lang="en-US" sz="900" dirty="0" smtClean="0"/>
                        <a:t>Behavioral Health and Substance Abuse</a:t>
                      </a:r>
                      <a:endParaRPr lang="en-US" sz="900" dirty="0"/>
                    </a:p>
                  </a:txBody>
                  <a:tcPr/>
                </a:tc>
                <a:tc>
                  <a:txBody>
                    <a:bodyPr/>
                    <a:lstStyle/>
                    <a:p>
                      <a:r>
                        <a:rPr lang="en-US" sz="900" dirty="0" smtClean="0"/>
                        <a:t>PCMH</a:t>
                      </a:r>
                      <a:endParaRPr lang="en-US" sz="900" dirty="0"/>
                    </a:p>
                  </a:txBody>
                  <a:tcPr/>
                </a:tc>
                <a:tc>
                  <a:txBody>
                    <a:bodyPr/>
                    <a:lstStyle/>
                    <a:p>
                      <a:r>
                        <a:rPr lang="en-US" sz="900" dirty="0" smtClean="0"/>
                        <a:t>Patient</a:t>
                      </a:r>
                      <a:r>
                        <a:rPr lang="en-US" sz="900" baseline="0" dirty="0" smtClean="0"/>
                        <a:t> Centered Medical Home</a:t>
                      </a:r>
                      <a:endParaRPr lang="en-US" sz="900" dirty="0"/>
                    </a:p>
                  </a:txBody>
                  <a:tcPr/>
                </a:tc>
              </a:tr>
              <a:tr h="205752">
                <a:tc>
                  <a:txBody>
                    <a:bodyPr/>
                    <a:lstStyle/>
                    <a:p>
                      <a:r>
                        <a:rPr lang="en-US" sz="900" dirty="0" smtClean="0"/>
                        <a:t>CHIP</a:t>
                      </a:r>
                      <a:endParaRPr lang="en-US" sz="900" dirty="0"/>
                    </a:p>
                  </a:txBody>
                  <a:tcPr/>
                </a:tc>
                <a:tc>
                  <a:txBody>
                    <a:bodyPr/>
                    <a:lstStyle/>
                    <a:p>
                      <a:r>
                        <a:rPr lang="en-US" sz="900" dirty="0" smtClean="0"/>
                        <a:t>Children’s Health Insurance</a:t>
                      </a:r>
                      <a:r>
                        <a:rPr lang="en-US" sz="900" baseline="0" dirty="0" smtClean="0"/>
                        <a:t> Program</a:t>
                      </a:r>
                      <a:endParaRPr lang="en-US" sz="900" dirty="0"/>
                    </a:p>
                  </a:txBody>
                  <a:tcPr/>
                </a:tc>
                <a:tc>
                  <a:txBody>
                    <a:bodyPr/>
                    <a:lstStyle/>
                    <a:p>
                      <a:r>
                        <a:rPr lang="en-US" sz="900" dirty="0" smtClean="0"/>
                        <a:t>PMPM</a:t>
                      </a:r>
                      <a:endParaRPr lang="en-US" sz="900" dirty="0"/>
                    </a:p>
                  </a:txBody>
                  <a:tcPr/>
                </a:tc>
                <a:tc>
                  <a:txBody>
                    <a:bodyPr/>
                    <a:lstStyle/>
                    <a:p>
                      <a:r>
                        <a:rPr lang="en-US" sz="900" dirty="0" smtClean="0"/>
                        <a:t>Per Member</a:t>
                      </a:r>
                      <a:r>
                        <a:rPr lang="en-US" sz="900" baseline="0" dirty="0" smtClean="0"/>
                        <a:t> Per Month</a:t>
                      </a:r>
                      <a:endParaRPr lang="en-US" sz="900" dirty="0"/>
                    </a:p>
                  </a:txBody>
                  <a:tcPr/>
                </a:tc>
              </a:tr>
              <a:tr h="205752">
                <a:tc>
                  <a:txBody>
                    <a:bodyPr/>
                    <a:lstStyle/>
                    <a:p>
                      <a:r>
                        <a:rPr lang="en-US" sz="900" dirty="0" smtClean="0"/>
                        <a:t>CMS</a:t>
                      </a:r>
                      <a:endParaRPr lang="en-US" sz="900" dirty="0"/>
                    </a:p>
                  </a:txBody>
                  <a:tcPr/>
                </a:tc>
                <a:tc>
                  <a:txBody>
                    <a:bodyPr/>
                    <a:lstStyle/>
                    <a:p>
                      <a:r>
                        <a:rPr lang="en-US" sz="900" i="0" dirty="0" smtClean="0"/>
                        <a:t>Center for Medicaid and Medicare Services</a:t>
                      </a:r>
                      <a:endParaRPr lang="en-US" sz="900" i="0" dirty="0"/>
                    </a:p>
                  </a:txBody>
                  <a:tcPr/>
                </a:tc>
                <a:tc>
                  <a:txBody>
                    <a:bodyPr/>
                    <a:lstStyle/>
                    <a:p>
                      <a:r>
                        <a:rPr lang="en-US" sz="900" dirty="0" smtClean="0"/>
                        <a:t>PPACA</a:t>
                      </a:r>
                      <a:endParaRPr lang="en-US" sz="900" dirty="0"/>
                    </a:p>
                  </a:txBody>
                  <a:tcPr/>
                </a:tc>
                <a:tc>
                  <a:txBody>
                    <a:bodyPr/>
                    <a:lstStyle/>
                    <a:p>
                      <a:r>
                        <a:rPr lang="en-US" sz="900" dirty="0" smtClean="0"/>
                        <a:t>Patient Protection</a:t>
                      </a:r>
                      <a:r>
                        <a:rPr lang="en-US" sz="900" baseline="0" dirty="0" smtClean="0"/>
                        <a:t> and Affordable Care Act</a:t>
                      </a:r>
                      <a:endParaRPr lang="en-US" sz="900" dirty="0"/>
                    </a:p>
                  </a:txBody>
                  <a:tcPr/>
                </a:tc>
              </a:tr>
              <a:tr h="205752">
                <a:tc>
                  <a:txBody>
                    <a:bodyPr/>
                    <a:lstStyle/>
                    <a:p>
                      <a:r>
                        <a:rPr lang="en-US" sz="900" dirty="0" smtClean="0"/>
                        <a:t>EMTALA</a:t>
                      </a:r>
                      <a:endParaRPr lang="en-US" sz="900" dirty="0"/>
                    </a:p>
                  </a:txBody>
                  <a:tcPr/>
                </a:tc>
                <a:tc>
                  <a:txBody>
                    <a:bodyPr/>
                    <a:lstStyle/>
                    <a:p>
                      <a:r>
                        <a:rPr kumimoji="0" lang="en-US" sz="900" b="0" i="0" kern="1200" dirty="0" smtClean="0">
                          <a:solidFill>
                            <a:schemeClr val="dk1"/>
                          </a:solidFill>
                          <a:latin typeface="+mn-lt"/>
                          <a:ea typeface="+mn-ea"/>
                          <a:cs typeface="+mn-cs"/>
                        </a:rPr>
                        <a:t>Emergency Medical Treatment and Active Labor Act</a:t>
                      </a:r>
                      <a:endParaRPr lang="en-US" sz="900" i="0" dirty="0"/>
                    </a:p>
                  </a:txBody>
                  <a:tcPr/>
                </a:tc>
                <a:tc>
                  <a:txBody>
                    <a:bodyPr/>
                    <a:lstStyle/>
                    <a:p>
                      <a:r>
                        <a:rPr lang="en-US" sz="900" dirty="0" smtClean="0"/>
                        <a:t>PCP</a:t>
                      </a:r>
                      <a:endParaRPr lang="en-US" sz="900" dirty="0"/>
                    </a:p>
                  </a:txBody>
                  <a:tcPr/>
                </a:tc>
                <a:tc>
                  <a:txBody>
                    <a:bodyPr/>
                    <a:lstStyle/>
                    <a:p>
                      <a:r>
                        <a:rPr lang="en-US" sz="900" dirty="0" smtClean="0"/>
                        <a:t>Primary Care Physician</a:t>
                      </a:r>
                      <a:endParaRPr lang="en-US" sz="900" dirty="0"/>
                    </a:p>
                  </a:txBody>
                  <a:tcPr/>
                </a:tc>
              </a:tr>
            </a:tbl>
          </a:graphicData>
        </a:graphic>
      </p:graphicFrame>
      <p:sp>
        <p:nvSpPr>
          <p:cNvPr id="11" name="Title 10"/>
          <p:cNvSpPr>
            <a:spLocks noGrp="1"/>
          </p:cNvSpPr>
          <p:nvPr>
            <p:ph type="title"/>
          </p:nvPr>
        </p:nvSpPr>
        <p:spPr>
          <a:xfrm>
            <a:off x="430567" y="125767"/>
            <a:ext cx="8229600" cy="1143000"/>
          </a:xfrm>
        </p:spPr>
        <p:txBody>
          <a:bodyPr/>
          <a:lstStyle/>
          <a:p>
            <a:pPr eaLnBrk="1" fontAlgn="auto" hangingPunct="1">
              <a:spcAft>
                <a:spcPts val="0"/>
              </a:spcAft>
              <a:defRPr/>
            </a:pPr>
            <a:r>
              <a:rPr lang="en-US" sz="3200" dirty="0" smtClean="0"/>
              <a:t>Abbreviated Terms</a:t>
            </a:r>
            <a:endParaRPr lang="en-US" sz="3200" dirty="0"/>
          </a:p>
        </p:txBody>
      </p:sp>
      <p:sp>
        <p:nvSpPr>
          <p:cNvPr id="43010" name="Footer Placeholder 5"/>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43011" name="Slide Number Placeholder 6"/>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32469A5-709D-4BB0-B8E6-2B2E9E8834AC}" type="slidenum">
              <a:rPr lang="en-US" smtClean="0">
                <a:cs typeface="Arial" charset="0"/>
              </a:rPr>
              <a:pPr fontAlgn="base">
                <a:spcBef>
                  <a:spcPct val="0"/>
                </a:spcBef>
                <a:spcAft>
                  <a:spcPct val="0"/>
                </a:spcAft>
                <a:defRPr/>
              </a:pPr>
              <a:t>49</a:t>
            </a:fld>
            <a:endParaRPr lang="en-US" dirty="0" smtClean="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365760" indent="-256032" eaLnBrk="1" fontAlgn="auto" hangingPunct="1">
              <a:spcAft>
                <a:spcPts val="0"/>
              </a:spcAft>
              <a:defRPr/>
            </a:pPr>
            <a:r>
              <a:rPr lang="en-US" dirty="0" smtClean="0"/>
              <a:t>Step 1: Establish goals, objectives and criteria</a:t>
            </a:r>
          </a:p>
          <a:p>
            <a:pPr marL="365760" indent="-256032" eaLnBrk="1" fontAlgn="auto" hangingPunct="1">
              <a:spcAft>
                <a:spcPts val="0"/>
              </a:spcAft>
              <a:defRPr/>
            </a:pPr>
            <a:r>
              <a:rPr lang="en-US" dirty="0" smtClean="0"/>
              <a:t>Step 2: Identify PPACA and state reform impact </a:t>
            </a:r>
          </a:p>
          <a:p>
            <a:pPr marL="365760" indent="-256032" eaLnBrk="1" fontAlgn="auto" hangingPunct="1">
              <a:spcAft>
                <a:spcPts val="0"/>
              </a:spcAft>
              <a:defRPr/>
            </a:pPr>
            <a:r>
              <a:rPr lang="en-US" dirty="0" smtClean="0"/>
              <a:t>Step 3: Conduct best practice research </a:t>
            </a:r>
          </a:p>
          <a:p>
            <a:pPr marL="621348" lvl="1" indent="-256032" eaLnBrk="1" fontAlgn="auto" hangingPunct="1">
              <a:spcAft>
                <a:spcPts val="0"/>
              </a:spcAft>
              <a:defRPr/>
            </a:pPr>
            <a:r>
              <a:rPr lang="en-US" dirty="0" smtClean="0"/>
              <a:t>Targeted interviews with a selection of states </a:t>
            </a:r>
          </a:p>
          <a:p>
            <a:pPr marL="621348" lvl="1" indent="-256032" eaLnBrk="1" fontAlgn="auto" hangingPunct="1">
              <a:spcAft>
                <a:spcPts val="0"/>
              </a:spcAft>
              <a:buFont typeface="Arial" charset="0"/>
              <a:buNone/>
              <a:defRPr/>
            </a:pPr>
            <a:r>
              <a:rPr lang="en-US" dirty="0" smtClean="0"/>
              <a:t>	(IL, MA, NC, OK, RI, TX)</a:t>
            </a:r>
          </a:p>
          <a:p>
            <a:pPr marL="621792" lvl="1" eaLnBrk="1" fontAlgn="auto" hangingPunct="1">
              <a:spcAft>
                <a:spcPts val="0"/>
              </a:spcAft>
              <a:buFont typeface="Arial" pitchFamily="34" charset="0"/>
              <a:buChar char="●"/>
              <a:defRPr/>
            </a:pPr>
            <a:r>
              <a:rPr lang="en-US" dirty="0" smtClean="0"/>
              <a:t>Literature review overview</a:t>
            </a:r>
          </a:p>
          <a:p>
            <a:pPr marL="621792" lvl="1" eaLnBrk="1" fontAlgn="auto" hangingPunct="1">
              <a:spcAft>
                <a:spcPts val="0"/>
              </a:spcAft>
              <a:buFont typeface="Arial" pitchFamily="34" charset="0"/>
              <a:buChar char="●"/>
              <a:defRPr/>
            </a:pPr>
            <a:r>
              <a:rPr lang="en-US" dirty="0" smtClean="0"/>
              <a:t>Expert interviews </a:t>
            </a:r>
          </a:p>
          <a:p>
            <a:pPr marL="365760" indent="-256032" eaLnBrk="1" fontAlgn="auto" hangingPunct="1">
              <a:spcAft>
                <a:spcPts val="0"/>
              </a:spcAft>
              <a:defRPr/>
            </a:pPr>
            <a:r>
              <a:rPr lang="en-US" dirty="0" smtClean="0"/>
              <a:t>Step 4: Synthesize information </a:t>
            </a:r>
          </a:p>
          <a:p>
            <a:pPr marL="621792" lvl="1" eaLnBrk="1" fontAlgn="auto" hangingPunct="1">
              <a:spcAft>
                <a:spcPts val="0"/>
              </a:spcAft>
              <a:buFont typeface="Arial" pitchFamily="34" charset="0"/>
              <a:buChar char="●"/>
              <a:defRPr/>
            </a:pPr>
            <a:r>
              <a:rPr lang="en-US" dirty="0" smtClean="0"/>
              <a:t>Document findings with pros and cons by model type (with consideration to landscape)</a:t>
            </a:r>
          </a:p>
          <a:p>
            <a:pPr marL="621792" lvl="1" eaLnBrk="1" fontAlgn="auto" hangingPunct="1">
              <a:spcAft>
                <a:spcPts val="0"/>
              </a:spcAft>
              <a:buFont typeface="Arial" pitchFamily="34" charset="0"/>
              <a:buChar char="●"/>
              <a:defRPr/>
            </a:pPr>
            <a:r>
              <a:rPr lang="en-US" dirty="0" smtClean="0"/>
              <a:t>Develop financial scenarios</a:t>
            </a:r>
          </a:p>
          <a:p>
            <a:pPr marL="621792" lvl="1" eaLnBrk="1" fontAlgn="auto" hangingPunct="1">
              <a:spcAft>
                <a:spcPts val="0"/>
              </a:spcAft>
              <a:buFont typeface="Arial" pitchFamily="34" charset="0"/>
              <a:buChar char="●"/>
              <a:defRPr/>
            </a:pPr>
            <a:r>
              <a:rPr lang="en-US" dirty="0" smtClean="0"/>
              <a:t>Suggest next steps</a:t>
            </a:r>
          </a:p>
          <a:p>
            <a:pPr marL="365760" indent="-256032" eaLnBrk="1" fontAlgn="auto" hangingPunct="1">
              <a:spcAft>
                <a:spcPts val="0"/>
              </a:spcAft>
              <a:defRPr/>
            </a:pP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dirty="0" smtClean="0"/>
              <a:t>Background: Scope of Work</a:t>
            </a:r>
            <a:endParaRPr lang="en-US" dirty="0"/>
          </a:p>
        </p:txBody>
      </p:sp>
      <p:sp>
        <p:nvSpPr>
          <p:cNvPr id="18434"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18435"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0BAFEA63-28CD-4269-B1BB-ACA94F4B3D26}" type="slidenum">
              <a:rPr lang="en-US" smtClean="0">
                <a:cs typeface="Arial" charset="0"/>
              </a:rPr>
              <a:pPr fontAlgn="base">
                <a:spcBef>
                  <a:spcPct val="0"/>
                </a:spcBef>
                <a:spcAft>
                  <a:spcPct val="0"/>
                </a:spcAft>
                <a:defRPr/>
              </a:pPr>
              <a:t>5</a:t>
            </a:fld>
            <a:endParaRPr lang="en-US" dirty="0" smtClean="0">
              <a:cs typeface="Arial"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365760" indent="-256032" eaLnBrk="1" fontAlgn="auto" hangingPunct="1">
              <a:spcAft>
                <a:spcPts val="0"/>
              </a:spcAft>
              <a:defRPr/>
            </a:pPr>
            <a:r>
              <a:rPr lang="en-US" dirty="0" smtClean="0"/>
              <a:t>Meryl Friedman Price</a:t>
            </a:r>
          </a:p>
          <a:p>
            <a:pPr marL="621792" lvl="1" eaLnBrk="1" fontAlgn="auto" hangingPunct="1">
              <a:spcAft>
                <a:spcPts val="0"/>
              </a:spcAft>
              <a:buFont typeface="Arial" pitchFamily="34" charset="0"/>
              <a:buChar char="●"/>
              <a:defRPr/>
            </a:pPr>
            <a:r>
              <a:rPr lang="en-US" dirty="0" smtClean="0"/>
              <a:t>20+ years in Medicaid managed care with significant public and private sector experience in Medicaid and the uninsured</a:t>
            </a:r>
          </a:p>
          <a:p>
            <a:pPr marL="621792" lvl="1" eaLnBrk="1" fontAlgn="auto" hangingPunct="1">
              <a:spcAft>
                <a:spcPts val="0"/>
              </a:spcAft>
              <a:buFont typeface="Arial" pitchFamily="34" charset="0"/>
              <a:buChar char="●"/>
              <a:defRPr/>
            </a:pPr>
            <a:r>
              <a:rPr lang="en-US" dirty="0" smtClean="0"/>
              <a:t>Broad experience in MCO, PCCM, ACO program design with a focus on data-driven development, evaluation and improvement on the public and private sides</a:t>
            </a:r>
          </a:p>
          <a:p>
            <a:pPr marL="621792" lvl="1" eaLnBrk="1" fontAlgn="auto" hangingPunct="1">
              <a:spcAft>
                <a:spcPts val="0"/>
              </a:spcAft>
              <a:buFont typeface="Arial" pitchFamily="34" charset="0"/>
              <a:buChar char="●"/>
              <a:defRPr/>
            </a:pPr>
            <a:r>
              <a:rPr lang="en-US" dirty="0" smtClean="0"/>
              <a:t>Focus on care management program design to drive outcomes</a:t>
            </a:r>
          </a:p>
          <a:p>
            <a:pPr marL="365760" indent="-256032" eaLnBrk="1" fontAlgn="auto" hangingPunct="1">
              <a:spcAft>
                <a:spcPts val="0"/>
              </a:spcAft>
              <a:defRPr/>
            </a:pPr>
            <a:r>
              <a:rPr lang="en-US" dirty="0" smtClean="0"/>
              <a:t>Kip Piper</a:t>
            </a:r>
          </a:p>
          <a:p>
            <a:pPr marL="621792" lvl="1" eaLnBrk="1" fontAlgn="auto" hangingPunct="1">
              <a:spcAft>
                <a:spcPts val="0"/>
              </a:spcAft>
              <a:buFont typeface="Arial" pitchFamily="34" charset="0"/>
              <a:buChar char="●"/>
              <a:defRPr/>
            </a:pPr>
            <a:r>
              <a:rPr lang="en-US" dirty="0" smtClean="0"/>
              <a:t>National expert in Medicare, Medicaid and the uninsured</a:t>
            </a:r>
          </a:p>
          <a:p>
            <a:pPr marL="621792" lvl="1" eaLnBrk="1" fontAlgn="auto" hangingPunct="1">
              <a:spcAft>
                <a:spcPts val="0"/>
              </a:spcAft>
              <a:buFont typeface="Arial" pitchFamily="34" charset="0"/>
              <a:buChar char="●"/>
              <a:defRPr/>
            </a:pPr>
            <a:r>
              <a:rPr lang="en-US" dirty="0" smtClean="0"/>
              <a:t>Public and private sector experience advising state leadership, legislators, state agencies and businesses</a:t>
            </a:r>
          </a:p>
          <a:p>
            <a:pPr marL="365760" indent="-256032" eaLnBrk="1" fontAlgn="auto" hangingPunct="1">
              <a:spcAft>
                <a:spcPts val="0"/>
              </a:spcAft>
              <a:defRPr/>
            </a:pPr>
            <a:r>
              <a:rPr lang="en-US" dirty="0" smtClean="0"/>
              <a:t>Marcia Stein</a:t>
            </a:r>
          </a:p>
          <a:p>
            <a:pPr marL="621348" lvl="1" indent="-256032" eaLnBrk="1" fontAlgn="auto" hangingPunct="1">
              <a:spcAft>
                <a:spcPts val="0"/>
              </a:spcAft>
              <a:defRPr/>
            </a:pPr>
            <a:r>
              <a:rPr lang="en-US" dirty="0" smtClean="0"/>
              <a:t>15+ years in Medicaid managed care with a focus on dual eligibles</a:t>
            </a:r>
          </a:p>
          <a:p>
            <a:pPr marL="621348" lvl="1" indent="-256032" eaLnBrk="1" fontAlgn="auto" hangingPunct="1">
              <a:spcAft>
                <a:spcPts val="0"/>
              </a:spcAft>
              <a:defRPr/>
            </a:pPr>
            <a:r>
              <a:rPr lang="en-US" dirty="0" smtClean="0"/>
              <a:t>Broad experience in MCO management and quality</a:t>
            </a:r>
          </a:p>
          <a:p>
            <a:pPr marL="365760" indent="-256032" eaLnBrk="1" fontAlgn="auto" hangingPunct="1">
              <a:spcAft>
                <a:spcPts val="0"/>
              </a:spcAft>
              <a:defRPr/>
            </a:pPr>
            <a:endParaRPr lang="en-US" dirty="0" smtClean="0"/>
          </a:p>
        </p:txBody>
      </p:sp>
      <p:sp>
        <p:nvSpPr>
          <p:cNvPr id="2" name="Title 1"/>
          <p:cNvSpPr>
            <a:spLocks noGrp="1"/>
          </p:cNvSpPr>
          <p:nvPr>
            <p:ph type="title"/>
          </p:nvPr>
        </p:nvSpPr>
        <p:spPr/>
        <p:txBody>
          <a:bodyPr/>
          <a:lstStyle/>
          <a:p>
            <a:pPr eaLnBrk="1" fontAlgn="auto" hangingPunct="1">
              <a:spcAft>
                <a:spcPts val="0"/>
              </a:spcAft>
              <a:defRPr/>
            </a:pPr>
            <a:r>
              <a:rPr lang="en-US" sz="3200" dirty="0" smtClean="0"/>
              <a:t>Consultant Team Under the Direction of the CT Health</a:t>
            </a:r>
            <a:endParaRPr lang="en-US" sz="3200" dirty="0"/>
          </a:p>
        </p:txBody>
      </p:sp>
      <p:sp>
        <p:nvSpPr>
          <p:cNvPr id="98306"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98307"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C489D4A-48F2-4F2D-8A80-2850533601E3}" type="slidenum">
              <a:rPr lang="en-US" smtClean="0">
                <a:cs typeface="Arial" charset="0"/>
              </a:rPr>
              <a:pPr fontAlgn="base">
                <a:spcBef>
                  <a:spcPct val="0"/>
                </a:spcBef>
                <a:spcAft>
                  <a:spcPct val="0"/>
                </a:spcAft>
                <a:defRPr/>
              </a:pPr>
              <a:t>50</a:t>
            </a:fld>
            <a:endParaRPr lang="en-US" dirty="0" smtClean="0">
              <a:cs typeface="Arial"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Content Placeholder 5"/>
          <p:cNvSpPr>
            <a:spLocks noGrp="1"/>
          </p:cNvSpPr>
          <p:nvPr>
            <p:ph idx="1"/>
          </p:nvPr>
        </p:nvSpPr>
        <p:spPr/>
        <p:txBody>
          <a:bodyPr/>
          <a:lstStyle/>
          <a:p>
            <a:r>
              <a:rPr lang="en-US" sz="1200" smtClean="0"/>
              <a:t>Patricia Baker, CEO of CT Health, provided leadership and funding for this initiative.  </a:t>
            </a:r>
          </a:p>
          <a:p>
            <a:r>
              <a:rPr lang="en-US" sz="1200" smtClean="0"/>
              <a:t>CT Health is the state’s largest independent, philanthropic organization dedicated to improving lives by changing health systems. Since it was established in July 1999, the foundation has supported innovative grant-making, public health policy research, technical assistance and convening to achieve its mission - to improve the health of the people of Connecticut  particularly the unserved and underserved.  Since it was established, CT Health has awarded 530 grants totaling over $41 million.</a:t>
            </a:r>
          </a:p>
          <a:p>
            <a:r>
              <a:rPr lang="en-US" sz="1200" smtClean="0"/>
              <a:t>The foundation achieves it mission by focusing on the following:</a:t>
            </a:r>
          </a:p>
          <a:p>
            <a:pPr lvl="1"/>
            <a:r>
              <a:rPr lang="en-US" sz="1100" smtClean="0"/>
              <a:t>Improving Access to Children’s Mental Health Services</a:t>
            </a:r>
          </a:p>
          <a:p>
            <a:pPr lvl="1"/>
            <a:r>
              <a:rPr lang="en-US" sz="1100" smtClean="0"/>
              <a:t>Reducing Racial and Ethnic Health Disparities</a:t>
            </a:r>
          </a:p>
          <a:p>
            <a:pPr lvl="1"/>
            <a:r>
              <a:rPr lang="en-US" sz="1100" smtClean="0"/>
              <a:t>Supporting the incorporation of oral health in health care, human service and education systems  </a:t>
            </a:r>
          </a:p>
          <a:p>
            <a:r>
              <a:rPr lang="en-US" sz="1200" smtClean="0"/>
              <a:t>Aside from directly supporting community-based and institutional grant proposals, CT Health fosters discussions surrounding public health issues by convening meetings, conferences, educational briefings, grantee technical assistance workshops, etc.  </a:t>
            </a:r>
          </a:p>
          <a:p>
            <a:r>
              <a:rPr lang="en-US" sz="1200" smtClean="0"/>
              <a:t>The foundation invests resources into conducting objective, nonpartisan policy research on issues important to the public health care debate such as the state budget spending cap, the state’s Medicaid system, and expanding oral health care for publicly insured children throughout the state.</a:t>
            </a:r>
          </a:p>
        </p:txBody>
      </p:sp>
      <p:sp>
        <p:nvSpPr>
          <p:cNvPr id="2" name="Title 1"/>
          <p:cNvSpPr>
            <a:spLocks noGrp="1"/>
          </p:cNvSpPr>
          <p:nvPr>
            <p:ph type="title"/>
          </p:nvPr>
        </p:nvSpPr>
        <p:spPr/>
        <p:txBody>
          <a:bodyPr/>
          <a:lstStyle/>
          <a:p>
            <a:pPr>
              <a:defRPr/>
            </a:pPr>
            <a:r>
              <a:rPr lang="en-US" sz="3200" dirty="0" smtClean="0"/>
              <a:t>About The Connecticut Health Foundation (CT Health)</a:t>
            </a:r>
            <a:endParaRPr lang="en-US" sz="3200" dirty="0"/>
          </a:p>
        </p:txBody>
      </p:sp>
      <p:sp>
        <p:nvSpPr>
          <p:cNvPr id="98306" name="Footer Placeholder 4"/>
          <p:cNvSpPr>
            <a:spLocks noGrp="1"/>
          </p:cNvSpPr>
          <p:nvPr>
            <p:ph type="ftr" sz="quarter" idx="10"/>
          </p:nvPr>
        </p:nvSpPr>
        <p:spPr/>
        <p:txBody>
          <a:bodyPr/>
          <a:lstStyle/>
          <a:p>
            <a:pPr>
              <a:defRPr/>
            </a:pPr>
            <a:r>
              <a:rPr lang="en-US" smtClean="0"/>
              <a:t>HUSKY A&amp;B Restructuring Workgroup</a:t>
            </a:r>
            <a:endParaRPr lang="en-US"/>
          </a:p>
        </p:txBody>
      </p:sp>
      <p:sp>
        <p:nvSpPr>
          <p:cNvPr id="98307" name="Slide Number Placeholder 3"/>
          <p:cNvSpPr>
            <a:spLocks noGrp="1"/>
          </p:cNvSpPr>
          <p:nvPr>
            <p:ph type="sldNum" sz="quarter" idx="11"/>
          </p:nvPr>
        </p:nvSpPr>
        <p:spPr/>
        <p:txBody>
          <a:bodyPr/>
          <a:lstStyle/>
          <a:p>
            <a:pPr>
              <a:defRPr/>
            </a:pPr>
            <a:fld id="{C2DA1FB6-1818-495D-B225-2B4ED8D2B902}" type="slidenum">
              <a:rPr lang="en-US" smtClean="0"/>
              <a:pPr>
                <a:defRPr/>
              </a:pPr>
              <a:t>51</a:t>
            </a:fld>
            <a:endParaRPr lang="en-US" dirty="0" smtClean="0"/>
          </a:p>
        </p:txBody>
      </p:sp>
      <p:pic>
        <p:nvPicPr>
          <p:cNvPr id="59398" name="Picture 6" descr="ct-health.png"/>
          <p:cNvPicPr>
            <a:picLocks noChangeAspect="1"/>
          </p:cNvPicPr>
          <p:nvPr/>
        </p:nvPicPr>
        <p:blipFill>
          <a:blip r:embed="rId3" cstate="print"/>
          <a:srcRect/>
          <a:stretch>
            <a:fillRect/>
          </a:stretch>
        </p:blipFill>
        <p:spPr bwMode="auto">
          <a:xfrm>
            <a:off x="681038" y="5076825"/>
            <a:ext cx="3565525"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365760" indent="-256032" eaLnBrk="1" fontAlgn="auto" hangingPunct="1">
              <a:spcAft>
                <a:spcPts val="0"/>
              </a:spcAft>
              <a:defRPr/>
            </a:pPr>
            <a:r>
              <a:rPr lang="en-US" dirty="0" smtClean="0"/>
              <a:t>Medicaid federal match rate at 50%</a:t>
            </a:r>
          </a:p>
          <a:p>
            <a:pPr marL="621792" lvl="1" eaLnBrk="1" fontAlgn="auto" hangingPunct="1">
              <a:spcAft>
                <a:spcPts val="0"/>
              </a:spcAft>
              <a:buFont typeface="Arial" pitchFamily="34" charset="0"/>
              <a:buChar char="●"/>
              <a:defRPr/>
            </a:pPr>
            <a:r>
              <a:rPr lang="en-US" dirty="0" smtClean="0"/>
              <a:t>Per capita income prevents higher FFP </a:t>
            </a:r>
          </a:p>
          <a:p>
            <a:pPr marL="621792" lvl="1" eaLnBrk="1" fontAlgn="auto" hangingPunct="1">
              <a:spcAft>
                <a:spcPts val="0"/>
              </a:spcAft>
              <a:buFont typeface="Arial" pitchFamily="34" charset="0"/>
              <a:buChar char="●"/>
              <a:defRPr/>
            </a:pPr>
            <a:r>
              <a:rPr lang="en-US" dirty="0" smtClean="0"/>
              <a:t>No use of county matching mechanisms (e.g., CA, NY, WI)</a:t>
            </a:r>
          </a:p>
          <a:p>
            <a:pPr marL="366204" eaLnBrk="1" fontAlgn="auto" hangingPunct="1">
              <a:spcAft>
                <a:spcPts val="0"/>
              </a:spcAft>
              <a:buFont typeface="Arial" pitchFamily="34" charset="0"/>
              <a:buChar char="●"/>
              <a:defRPr/>
            </a:pPr>
            <a:r>
              <a:rPr lang="en-US" dirty="0" smtClean="0"/>
              <a:t>Urban/rural mix of providers with dominant presence of “small” practices that are geographically dispersed</a:t>
            </a:r>
          </a:p>
          <a:p>
            <a:pPr marL="365760" indent="-256032" eaLnBrk="1" fontAlgn="auto" hangingPunct="1">
              <a:spcAft>
                <a:spcPts val="0"/>
              </a:spcAft>
              <a:defRPr/>
            </a:pPr>
            <a:r>
              <a:rPr lang="en-US" dirty="0" smtClean="0"/>
              <a:t>Provider rates of payment (closer to 100% of Medicare is ideal) warrant consideration</a:t>
            </a:r>
          </a:p>
          <a:p>
            <a:pPr marL="365760" indent="-256032" eaLnBrk="1" fontAlgn="auto" hangingPunct="1">
              <a:spcAft>
                <a:spcPts val="0"/>
              </a:spcAft>
              <a:defRPr/>
            </a:pPr>
            <a:r>
              <a:rPr lang="en-US" dirty="0" smtClean="0"/>
              <a:t>Many providers in CT are working on medical home efforts already in the commercial market</a:t>
            </a:r>
          </a:p>
          <a:p>
            <a:pPr marL="621348" lvl="1" indent="-256032" eaLnBrk="1" fontAlgn="auto" hangingPunct="1">
              <a:spcAft>
                <a:spcPts val="0"/>
              </a:spcAft>
              <a:defRPr/>
            </a:pPr>
            <a:r>
              <a:rPr lang="en-US" dirty="0" smtClean="0"/>
              <a:t>Remember that Medicaid is only a portion of each MD’s practice and the % of total business varies; volume gets attention as do multi-payor efforts</a:t>
            </a:r>
          </a:p>
          <a:p>
            <a:pPr marL="365760" indent="-256032" eaLnBrk="1" fontAlgn="auto" hangingPunct="1">
              <a:spcAft>
                <a:spcPts val="0"/>
              </a:spcAft>
              <a:defRPr/>
            </a:pPr>
            <a:r>
              <a:rPr lang="en-US" dirty="0" smtClean="0"/>
              <a:t>Significant insurance industry presence</a:t>
            </a:r>
          </a:p>
          <a:p>
            <a:pPr marL="365760" indent="-256032" eaLnBrk="1" fontAlgn="auto" hangingPunct="1">
              <a:spcAft>
                <a:spcPts val="0"/>
              </a:spcAft>
              <a:defRPr/>
            </a:pPr>
            <a:r>
              <a:rPr lang="en-US" dirty="0" smtClean="0"/>
              <a:t>Strong advocate presence</a:t>
            </a:r>
          </a:p>
          <a:p>
            <a:pPr marL="365760" indent="-256032" eaLnBrk="1" fontAlgn="auto" hangingPunct="1">
              <a:spcAft>
                <a:spcPts val="0"/>
              </a:spcAft>
              <a:defRPr/>
            </a:pPr>
            <a:r>
              <a:rPr lang="en-US" dirty="0" smtClean="0"/>
              <a:t>Opportunity to improve transparency</a:t>
            </a:r>
          </a:p>
          <a:p>
            <a:pPr marL="365760" indent="-256032" eaLnBrk="1" fontAlgn="auto" hangingPunct="1">
              <a:spcAft>
                <a:spcPts val="0"/>
              </a:spcAft>
              <a:defRPr/>
            </a:pPr>
            <a:r>
              <a:rPr lang="en-US" dirty="0" smtClean="0"/>
              <a:t>Significant workload for few Department staff </a:t>
            </a:r>
          </a:p>
        </p:txBody>
      </p:sp>
      <p:sp>
        <p:nvSpPr>
          <p:cNvPr id="20482"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20483"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03BDF5B6-746D-48BB-9C83-FB5D94437594}" type="slidenum">
              <a:rPr lang="en-US" smtClean="0">
                <a:cs typeface="Arial" charset="0"/>
              </a:rPr>
              <a:pPr fontAlgn="base">
                <a:spcBef>
                  <a:spcPct val="0"/>
                </a:spcBef>
                <a:spcAft>
                  <a:spcPct val="0"/>
                </a:spcAft>
                <a:defRPr/>
              </a:pPr>
              <a:t>6</a:t>
            </a:fld>
            <a:endParaRPr lang="en-US" dirty="0" smtClean="0">
              <a:cs typeface="Arial" charset="0"/>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Context: Some Connecticut-Specific Factors to Consider</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p:txBody>
          <a:bodyPr/>
          <a:lstStyle/>
          <a:p>
            <a:pPr eaLnBrk="1" hangingPunct="1"/>
            <a:r>
              <a:rPr lang="en-US" smtClean="0"/>
              <a:t>Value defined as both quality and cost-effectiveness </a:t>
            </a:r>
          </a:p>
          <a:p>
            <a:pPr lvl="1" eaLnBrk="1" hangingPunct="1"/>
            <a:r>
              <a:rPr lang="en-US" smtClean="0"/>
              <a:t>With an eye toward MLR and continuous improvement</a:t>
            </a:r>
          </a:p>
          <a:p>
            <a:pPr eaLnBrk="1" hangingPunct="1"/>
            <a:r>
              <a:rPr lang="en-US" smtClean="0"/>
              <a:t>Feasibility from stakeholders’ perspective </a:t>
            </a:r>
          </a:p>
          <a:p>
            <a:pPr eaLnBrk="1" hangingPunct="1"/>
            <a:r>
              <a:rPr lang="en-US" smtClean="0"/>
              <a:t>Timely, transparent, accessible, credible data with a focus on health outcomes</a:t>
            </a:r>
          </a:p>
          <a:p>
            <a:pPr eaLnBrk="1" hangingPunct="1"/>
            <a:r>
              <a:rPr lang="en-US" smtClean="0"/>
              <a:t>Accountability and adaptability </a:t>
            </a:r>
          </a:p>
          <a:p>
            <a:pPr eaLnBrk="1" hangingPunct="1"/>
            <a:r>
              <a:rPr lang="en-US" smtClean="0"/>
              <a:t>Open relationships that facilitate trust</a:t>
            </a:r>
          </a:p>
          <a:p>
            <a:pPr eaLnBrk="1" hangingPunct="1"/>
            <a:r>
              <a:rPr lang="en-US" smtClean="0"/>
              <a:t>Integration/coordination for consumers &amp; families</a:t>
            </a:r>
          </a:p>
          <a:p>
            <a:pPr eaLnBrk="1" hangingPunct="1"/>
            <a:endParaRPr lang="en-US" smtClean="0"/>
          </a:p>
        </p:txBody>
      </p:sp>
      <p:sp>
        <p:nvSpPr>
          <p:cNvPr id="22530" name="Footer Placeholder 4"/>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22531" name="Slide Number Placeholder 3"/>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22B865F2-342D-4C19-9DB1-1E4534F5733D}" type="slidenum">
              <a:rPr lang="en-US" smtClean="0">
                <a:cs typeface="Arial" charset="0"/>
              </a:rPr>
              <a:pPr fontAlgn="base">
                <a:spcBef>
                  <a:spcPct val="0"/>
                </a:spcBef>
                <a:spcAft>
                  <a:spcPct val="0"/>
                </a:spcAft>
                <a:defRPr/>
              </a:pPr>
              <a:t>7</a:t>
            </a:fld>
            <a:endParaRPr lang="en-US" dirty="0" smtClean="0">
              <a:cs typeface="Arial" charset="0"/>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Context: Criteria for Model Development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81000" y="3330575"/>
            <a:ext cx="8382000" cy="19812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a:off x="381000" y="1349375"/>
            <a:ext cx="8382000" cy="1981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364" name="Content Placeholder 2"/>
          <p:cNvSpPr>
            <a:spLocks noGrp="1"/>
          </p:cNvSpPr>
          <p:nvPr>
            <p:ph idx="1"/>
          </p:nvPr>
        </p:nvSpPr>
        <p:spPr/>
        <p:txBody>
          <a:bodyPr/>
          <a:lstStyle/>
          <a:p>
            <a:pPr eaLnBrk="1" hangingPunct="1"/>
            <a:r>
              <a:rPr lang="en-US" smtClean="0"/>
              <a:t>Pure Fee For Service (FFS)</a:t>
            </a:r>
          </a:p>
          <a:p>
            <a:pPr eaLnBrk="1" hangingPunct="1"/>
            <a:r>
              <a:rPr lang="en-US" smtClean="0"/>
              <a:t>PCCM</a:t>
            </a:r>
          </a:p>
          <a:p>
            <a:pPr eaLnBrk="1" hangingPunct="1"/>
            <a:r>
              <a:rPr lang="en-US" smtClean="0"/>
              <a:t>MCO</a:t>
            </a:r>
          </a:p>
          <a:p>
            <a:pPr eaLnBrk="1" hangingPunct="1"/>
            <a:r>
              <a:rPr lang="en-US" smtClean="0"/>
              <a:t>ASO</a:t>
            </a:r>
          </a:p>
          <a:p>
            <a:pPr eaLnBrk="1" hangingPunct="1"/>
            <a:r>
              <a:rPr lang="en-US" smtClean="0"/>
              <a:t>ACO</a:t>
            </a:r>
          </a:p>
          <a:p>
            <a:pPr eaLnBrk="1" hangingPunct="1"/>
            <a:r>
              <a:rPr lang="en-US" smtClean="0"/>
              <a:t>Medical Home</a:t>
            </a:r>
          </a:p>
          <a:p>
            <a:pPr eaLnBrk="1" hangingPunct="1"/>
            <a:r>
              <a:rPr lang="en-US" smtClean="0"/>
              <a:t>Health Home</a:t>
            </a:r>
          </a:p>
        </p:txBody>
      </p:sp>
      <p:sp>
        <p:nvSpPr>
          <p:cNvPr id="24580" name="Footer Placeholder 8"/>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24581"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21F200B3-C2CB-4D8B-89F9-E873DDBAA2E5}" type="slidenum">
              <a:rPr lang="en-US" smtClean="0">
                <a:cs typeface="Arial" charset="0"/>
              </a:rPr>
              <a:pPr fontAlgn="base">
                <a:spcBef>
                  <a:spcPct val="0"/>
                </a:spcBef>
                <a:spcAft>
                  <a:spcPct val="0"/>
                </a:spcAft>
                <a:defRPr/>
              </a:pPr>
              <a:t>8</a:t>
            </a:fld>
            <a:endParaRPr lang="en-US" dirty="0" smtClean="0">
              <a:cs typeface="Arial" charset="0"/>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Models Reviewed</a:t>
            </a:r>
            <a:endParaRPr lang="en-US" dirty="0"/>
          </a:p>
        </p:txBody>
      </p:sp>
      <p:sp>
        <p:nvSpPr>
          <p:cNvPr id="15368" name="TextBox 5"/>
          <p:cNvSpPr txBox="1">
            <a:spLocks noChangeArrowheads="1"/>
          </p:cNvSpPr>
          <p:nvPr/>
        </p:nvSpPr>
        <p:spPr bwMode="auto">
          <a:xfrm>
            <a:off x="5638800" y="3608388"/>
            <a:ext cx="2971800" cy="1322387"/>
          </a:xfrm>
          <a:prstGeom prst="rect">
            <a:avLst/>
          </a:prstGeom>
          <a:noFill/>
          <a:ln w="9525">
            <a:noFill/>
            <a:miter lim="800000"/>
            <a:headEnd/>
            <a:tailEnd/>
          </a:ln>
        </p:spPr>
        <p:txBody>
          <a:bodyPr>
            <a:spAutoFit/>
          </a:bodyPr>
          <a:lstStyle/>
          <a:p>
            <a:r>
              <a:rPr lang="en-US" sz="1600" b="1"/>
              <a:t>Added to scope given prevalence of models in the literature, legislation and/or pilots (ACO, Medical Home and Health Home) </a:t>
            </a:r>
          </a:p>
        </p:txBody>
      </p:sp>
      <p:sp>
        <p:nvSpPr>
          <p:cNvPr id="15369" name="TextBox 6"/>
          <p:cNvSpPr txBox="1">
            <a:spLocks noChangeArrowheads="1"/>
          </p:cNvSpPr>
          <p:nvPr/>
        </p:nvSpPr>
        <p:spPr bwMode="auto">
          <a:xfrm>
            <a:off x="5638800" y="2035175"/>
            <a:ext cx="2590800" cy="585788"/>
          </a:xfrm>
          <a:prstGeom prst="rect">
            <a:avLst/>
          </a:prstGeom>
          <a:noFill/>
          <a:ln w="9525">
            <a:noFill/>
            <a:miter lim="800000"/>
            <a:headEnd/>
            <a:tailEnd/>
          </a:ln>
        </p:spPr>
        <p:txBody>
          <a:bodyPr>
            <a:spAutoFit/>
          </a:bodyPr>
          <a:lstStyle/>
          <a:p>
            <a:r>
              <a:rPr lang="en-US" sz="1600" b="1"/>
              <a:t>Included in the original project scope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0538" y="947738"/>
            <a:ext cx="8229600" cy="4525962"/>
          </a:xfrm>
        </p:spPr>
        <p:txBody>
          <a:bodyPr>
            <a:normAutofit fontScale="85000" lnSpcReduction="20000"/>
          </a:bodyPr>
          <a:lstStyle/>
          <a:p>
            <a:pPr marL="365760" indent="-256032" eaLnBrk="1" fontAlgn="auto" hangingPunct="1">
              <a:spcAft>
                <a:spcPts val="0"/>
              </a:spcAft>
              <a:defRPr/>
            </a:pPr>
            <a:r>
              <a:rPr lang="en-US" sz="2000" dirty="0" smtClean="0"/>
              <a:t>Focus on paying for services vs. purchasing value</a:t>
            </a:r>
          </a:p>
          <a:p>
            <a:pPr marL="365760" indent="-256032" eaLnBrk="1" fontAlgn="auto" hangingPunct="1">
              <a:spcAft>
                <a:spcPts val="0"/>
              </a:spcAft>
              <a:defRPr/>
            </a:pPr>
            <a:r>
              <a:rPr lang="en-US" sz="2000" dirty="0" smtClean="0"/>
              <a:t>Providers receive a fee for each service provided (e.g. office visit) </a:t>
            </a:r>
          </a:p>
          <a:p>
            <a:pPr marL="621348" lvl="1" indent="-256032" eaLnBrk="1" fontAlgn="auto" hangingPunct="1">
              <a:spcAft>
                <a:spcPts val="0"/>
              </a:spcAft>
              <a:defRPr/>
            </a:pPr>
            <a:r>
              <a:rPr lang="en-US" sz="1600" dirty="0" smtClean="0"/>
              <a:t>Generally state-specific rules surrounding prior authorization and monitoring for a very limited number of services</a:t>
            </a:r>
          </a:p>
          <a:p>
            <a:pPr marL="365760" indent="-256032" eaLnBrk="1" fontAlgn="auto" hangingPunct="1">
              <a:spcAft>
                <a:spcPts val="0"/>
              </a:spcAft>
              <a:defRPr/>
            </a:pPr>
            <a:r>
              <a:rPr lang="en-US" sz="2000" dirty="0" smtClean="0"/>
              <a:t>Consumers can go where they want (e.g. no consistency encouraged) for primary and specialty care and typically like this model</a:t>
            </a:r>
          </a:p>
          <a:p>
            <a:pPr marL="365760" indent="-256032" eaLnBrk="1" fontAlgn="auto" hangingPunct="1">
              <a:spcAft>
                <a:spcPts val="0"/>
              </a:spcAft>
              <a:defRPr/>
            </a:pPr>
            <a:r>
              <a:rPr lang="en-US" sz="2000" dirty="0" smtClean="0"/>
              <a:t>States can control payment rates but not volume; no incentives to coordinate or manage</a:t>
            </a:r>
          </a:p>
          <a:p>
            <a:pPr marL="365760" indent="-256032" eaLnBrk="1" fontAlgn="auto" hangingPunct="1">
              <a:spcAft>
                <a:spcPts val="0"/>
              </a:spcAft>
              <a:defRPr/>
            </a:pPr>
            <a:r>
              <a:rPr lang="en-US" sz="2000" dirty="0" smtClean="0"/>
              <a:t>Generally serves special populations that are excluded from managed care (e.g. persons with dual eligibility) in FFS</a:t>
            </a:r>
            <a:endParaRPr lang="en-US" sz="2000" b="1" dirty="0" smtClean="0">
              <a:solidFill>
                <a:schemeClr val="accent3"/>
              </a:solidFill>
            </a:endParaRPr>
          </a:p>
          <a:p>
            <a:pPr marL="366204" eaLnBrk="1" fontAlgn="auto" hangingPunct="1">
              <a:spcAft>
                <a:spcPts val="0"/>
              </a:spcAft>
              <a:defRPr/>
            </a:pPr>
            <a:r>
              <a:rPr lang="en-US" sz="2000" dirty="0" smtClean="0"/>
              <a:t>Without quality incentives and very limited cost controls, it is hard to deliver value, including quality or cost-effectiveness </a:t>
            </a:r>
          </a:p>
          <a:p>
            <a:pPr marL="621792" lvl="1" eaLnBrk="1" fontAlgn="auto" hangingPunct="1">
              <a:spcAft>
                <a:spcPts val="0"/>
              </a:spcAft>
              <a:defRPr/>
            </a:pPr>
            <a:r>
              <a:rPr lang="en-US" sz="1600" dirty="0" smtClean="0"/>
              <a:t>States conduct varying levels of prior authorization (PA) in FFS</a:t>
            </a:r>
          </a:p>
          <a:p>
            <a:pPr marL="621792" lvl="1" eaLnBrk="1" fontAlgn="auto" hangingPunct="1">
              <a:spcAft>
                <a:spcPts val="0"/>
              </a:spcAft>
              <a:defRPr/>
            </a:pPr>
            <a:r>
              <a:rPr lang="en-US" sz="1600" dirty="0" smtClean="0"/>
              <a:t>PA is typically viewed by medical professionals as being useful for a limited number of high-cost, low-volume services</a:t>
            </a:r>
          </a:p>
          <a:p>
            <a:pPr marL="366204" eaLnBrk="1" fontAlgn="auto" hangingPunct="1">
              <a:spcAft>
                <a:spcPts val="0"/>
              </a:spcAft>
              <a:defRPr/>
            </a:pPr>
            <a:r>
              <a:rPr lang="en-US" sz="2000" dirty="0" smtClean="0"/>
              <a:t>Improved outcomes is not a focus </a:t>
            </a:r>
          </a:p>
          <a:p>
            <a:pPr marL="365760" indent="-256032" eaLnBrk="1" fontAlgn="auto" hangingPunct="1">
              <a:spcAft>
                <a:spcPts val="0"/>
              </a:spcAft>
              <a:defRPr/>
            </a:pPr>
            <a:r>
              <a:rPr lang="en-US" sz="2000" dirty="0" smtClean="0"/>
              <a:t>Most states do not consider Pure FFS a viable model </a:t>
            </a:r>
          </a:p>
          <a:p>
            <a:pPr marL="621792" lvl="1" eaLnBrk="1" fontAlgn="auto" hangingPunct="1">
              <a:spcAft>
                <a:spcPts val="0"/>
              </a:spcAft>
              <a:buFont typeface="Arial" pitchFamily="34" charset="0"/>
              <a:buChar char="●"/>
              <a:defRPr/>
            </a:pPr>
            <a:endParaRPr lang="en-US" sz="2400" dirty="0" smtClean="0"/>
          </a:p>
        </p:txBody>
      </p:sp>
      <p:sp>
        <p:nvSpPr>
          <p:cNvPr id="26626" name="Footer Placeholder 8"/>
          <p:cNvSpPr>
            <a:spLocks noGrp="1"/>
          </p:cNvSpPr>
          <p:nvPr>
            <p:ph type="ftr" sz="quarter" idx="10"/>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r>
              <a:rPr lang="en-US">
                <a:cs typeface="Arial" charset="0"/>
              </a:rPr>
              <a:t>HUSKY A&amp;B Restructuring Workgroup</a:t>
            </a:r>
          </a:p>
        </p:txBody>
      </p:sp>
      <p:sp>
        <p:nvSpPr>
          <p:cNvPr id="26627" name="Slide Number Placeholder 7"/>
          <p:cNvSpPr>
            <a:spLocks noGrp="1"/>
          </p:cNvSpPr>
          <p:nvPr>
            <p:ph type="sldNum" sz="quarter" idx="11"/>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B7EAD1A-927E-4DAA-A995-DCB5BEDC6E06}" type="slidenum">
              <a:rPr lang="en-US" smtClean="0">
                <a:cs typeface="Arial" charset="0"/>
              </a:rPr>
              <a:pPr fontAlgn="base">
                <a:spcBef>
                  <a:spcPct val="0"/>
                </a:spcBef>
                <a:spcAft>
                  <a:spcPct val="0"/>
                </a:spcAft>
                <a:defRPr/>
              </a:pPr>
              <a:t>9</a:t>
            </a:fld>
            <a:endParaRPr lang="en-US" dirty="0" smtClean="0">
              <a:cs typeface="Arial" charset="0"/>
            </a:endParaRPr>
          </a:p>
        </p:txBody>
      </p:sp>
      <p:sp>
        <p:nvSpPr>
          <p:cNvPr id="2" name="Title 1"/>
          <p:cNvSpPr>
            <a:spLocks noGrp="1"/>
          </p:cNvSpPr>
          <p:nvPr>
            <p:ph type="title"/>
          </p:nvPr>
        </p:nvSpPr>
        <p:spPr/>
        <p:txBody>
          <a:bodyPr/>
          <a:lstStyle/>
          <a:p>
            <a:pPr eaLnBrk="1" fontAlgn="auto" hangingPunct="1">
              <a:spcAft>
                <a:spcPts val="0"/>
              </a:spcAft>
              <a:defRPr/>
            </a:pPr>
            <a:r>
              <a:rPr lang="en-US" dirty="0" smtClean="0"/>
              <a:t>(Pure) FFS Key Model Features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McKesson1</Template>
  <TotalTime>12615</TotalTime>
  <Words>11434</Words>
  <Application>Microsoft Office PowerPoint</Application>
  <PresentationFormat>On-screen Show (4:3)</PresentationFormat>
  <Paragraphs>1366</Paragraphs>
  <Slides>51</Slides>
  <Notes>51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51</vt:i4>
      </vt:variant>
    </vt:vector>
  </HeadingPairs>
  <TitlesOfParts>
    <vt:vector size="55" baseType="lpstr">
      <vt:lpstr>Arial</vt:lpstr>
      <vt:lpstr>Wingdings</vt:lpstr>
      <vt:lpstr>Calibri</vt:lpstr>
      <vt:lpstr>Concourse</vt:lpstr>
      <vt:lpstr>HUSKY A &amp; B  Restructuring Workgroup</vt:lpstr>
      <vt:lpstr>HUSKY Report Content</vt:lpstr>
      <vt:lpstr>Background and Context</vt:lpstr>
      <vt:lpstr>Background: Goals and Objectives</vt:lpstr>
      <vt:lpstr>Background: Scope of Work</vt:lpstr>
      <vt:lpstr>Context: Some Connecticut-Specific Factors to Consider</vt:lpstr>
      <vt:lpstr>Context: Criteria for Model Development</vt:lpstr>
      <vt:lpstr>Models Reviewed</vt:lpstr>
      <vt:lpstr>(Pure) FFS Key Model Features</vt:lpstr>
      <vt:lpstr>ASO Programs Key Model Features</vt:lpstr>
      <vt:lpstr>MCO Program Key Model Features</vt:lpstr>
      <vt:lpstr>PCCM Program Key Model Features</vt:lpstr>
      <vt:lpstr>Medical Homes Key Model Features</vt:lpstr>
      <vt:lpstr>Health Homes Key Model Features</vt:lpstr>
      <vt:lpstr>Accountable Care Organizations: (ACO) Key Model Features</vt:lpstr>
      <vt:lpstr>ACO Model: Combining Redesign and Payment Reform   </vt:lpstr>
      <vt:lpstr>ACOs: Financial Incentive Models </vt:lpstr>
      <vt:lpstr>Colorado Medicaid Approach to Accountable Care </vt:lpstr>
      <vt:lpstr>ACO, Medical Home and Health Home Models: Common Characteristics</vt:lpstr>
      <vt:lpstr>Analysis: Adding Value</vt:lpstr>
      <vt:lpstr>Analysis: Adding Value Via Delivery System Design Determines Effectiveness</vt:lpstr>
      <vt:lpstr>Quality Scenarios for Key Models ^, ^^</vt:lpstr>
      <vt:lpstr>Financial Scenarios for Key Models *,^</vt:lpstr>
      <vt:lpstr>Health Reform Implications for CT</vt:lpstr>
      <vt:lpstr>Health Reform Implications for CT</vt:lpstr>
      <vt:lpstr>Analysis: Pure FFS</vt:lpstr>
      <vt:lpstr>Analysis: ASO</vt:lpstr>
      <vt:lpstr>Analysis: MCO</vt:lpstr>
      <vt:lpstr>Analysis: PCCM</vt:lpstr>
      <vt:lpstr>Analysis: Medical/Health Home</vt:lpstr>
      <vt:lpstr>Analysis: ACO</vt:lpstr>
      <vt:lpstr>Analysis: Select PCCM Findings</vt:lpstr>
      <vt:lpstr>Analysis: Select MCO Findings</vt:lpstr>
      <vt:lpstr>State Overview: IL</vt:lpstr>
      <vt:lpstr>State Review: MA</vt:lpstr>
      <vt:lpstr>State Review: NC</vt:lpstr>
      <vt:lpstr>State Review: OK </vt:lpstr>
      <vt:lpstr>State Review: RI </vt:lpstr>
      <vt:lpstr>State Review: TX</vt:lpstr>
      <vt:lpstr>Literature: Key Findings</vt:lpstr>
      <vt:lpstr>Literature Review: Key Findings</vt:lpstr>
      <vt:lpstr>Expert Interviews: Key Findings</vt:lpstr>
      <vt:lpstr>Expert Interviews: Key Findings</vt:lpstr>
      <vt:lpstr>Also Worth Noting: Center for Medicare and Medicaid Innovation</vt:lpstr>
      <vt:lpstr>Conclusions</vt:lpstr>
      <vt:lpstr>Conclusions</vt:lpstr>
      <vt:lpstr>Potential Next Steps for Consideration By The Council</vt:lpstr>
      <vt:lpstr>Potential Next Steps for Consideration By The Council</vt:lpstr>
      <vt:lpstr>Abbreviated Terms</vt:lpstr>
      <vt:lpstr>Consultant Team Under the Direction of the CT Health</vt:lpstr>
      <vt:lpstr>About The Connecticut Health Foundation (CT Health)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Meryl</dc:creator>
  <cp:lastModifiedBy>Jenn Whinnem</cp:lastModifiedBy>
  <cp:revision>715</cp:revision>
  <dcterms:created xsi:type="dcterms:W3CDTF">2010-11-15T17:00:11Z</dcterms:created>
  <dcterms:modified xsi:type="dcterms:W3CDTF">2011-04-14T23:22:16Z</dcterms:modified>
</cp:coreProperties>
</file>