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8288000" cy="10287000"/>
  <p:notesSz cx="6858000" cy="9144000"/>
  <p:embeddedFontLst>
    <p:embeddedFont>
      <p:font typeface="Roboto" panose="02000000000000000000" pitchFamily="2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1" roundtripDataSignature="AMtx7mgop3+LGEwjLCQzWXsy8agiI0kX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33E99"/>
    <a:srgbClr val="C5E4E9"/>
    <a:srgbClr val="EAF0C2"/>
    <a:srgbClr val="C7C7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563EAD-4239-47E5-B8BB-3D9B9599CA57}" v="4" dt="2025-07-30T16:17:22.5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0" d="100"/>
          <a:sy n="30" d="100"/>
        </p:scale>
        <p:origin x="72" y="5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4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99" name="Google Shape;299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Datos de costo y matrícula son hasta otoño de 2024. Fuente: https://cga.ct.gov/app/related/20250226_2025%20Subcommittee%20Documents/20250317_Human%20Services/Medicaid%20Program%20Exp.%20Enrollment%20Update.pdf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0" name="Google Shape;300;p1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50" name="Google Shape;350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Datos de costo y matrícula son hasta otoño de 2024. Fuente: https://cga.ct.gov/app/related/20250226_2025%20Subcommittee%20Documents/20250317_Human%20Services/Medicaid%20Program%20Exp.%20Enrollment%20Update.pdf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1" name="Google Shape;351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01" name="Google Shape;40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Datos de costo y matrícula son hasta otoño de 2024. Fuente: https://cga.ct.gov/app/related/20250226_2025%20Subcommittee%20Documents/20250317_Human%20Services/Medicaid%20Program%20Exp.%20Enrollment%20Update.pdf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2" name="Google Shape;402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" name="Google Shape;451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52" name="Google Shape;45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2" name="Google Shape;462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72" name="Google Shape;472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Datos de gastos: https://www.kff.org/medicaid/state-indicator/total-medicaid-spending/?currentTimeframe=0&amp;sortModel=%7B%22colId%22:%22Location%22,%22sort%22:%22asc%22%7D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FMAP por estado: https://www.kff.org/medicaid/state-indicator/federal-matching-rate-and-multiplier/?currentTimeframe=0&amp;sortModel=%7B%22colId%22:%22Location%22,%22sort%22:%22asc%22%7D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73" name="Google Shape;473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83" name="Google Shape;483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Para más información sobre FMAP y la financiación de Medicaid: https://www.kff.org/medicaid/issue-brief/medicaid-financing-the-basics/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84" name="Google Shape;484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16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98" name="Google Shape;498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Datos de hospitales: https://portal.ct.gov/ohs/-/media/ohs/hsp/ohs_financial-stability-report_fy-2022.pdf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Datos de centros comunitarios de salud: https://www.kff.org/other/state-indicator/chc-patients-by-payer-source/?dataView=1&amp;currentTimeframe=0&amp;sortModel=%7B%22colId%22:%22Location%22,%22sort%22:%22asc%22%7D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99" name="Google Shape;499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09" name="Google Shape;509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Vea más sobre los resultados a largo plazo: https://www.cthealth.org/publication/medicaids-role-in-connecticuts-economy-health-system-and-budget/</a:t>
            </a:r>
            <a:endParaRPr/>
          </a:p>
        </p:txBody>
      </p:sp>
      <p:sp>
        <p:nvSpPr>
          <p:cNvPr id="510" name="Google Shape;510;p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0" name="Google Shape;520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Vea más sobre los resultados de la expansionMedicaid: https://www.kff.org/report-section/the-effects-of-medicaid-expansion-under-the-aca-updated-findings-from-a-literature-review-report/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https://aspe.hhs.gov/sites/default/files/documents/effbde36dd9852a49d10e66e4a4ee333/medicaid-health-economic-benefits.pdf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1" name="Google Shape;521;p1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31" name="Google Shape;531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2" name="Google Shape;532;p2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42" name="Google Shape;542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3" name="Google Shape;543;p2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Matrícula hasta diciembre de 2024: https://www.medicaid.gov/medicaid/program-information/medicaid-and-chip-enrollment-data/report-highlights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3" name="Google Shape;103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Directrices de pobreza federales: https://aspe.hhs.gov/topics/poverty-economic-mobility/poverty-guidelines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La elegibilidad para adultos es de 138% del nivel de pobreza federal (FPL, por sus siglas en inglés).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La elegibilidad para niños es de 201% del FPL (para HUSKY A).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La elegibilidad para personas embarazadas es de 263% FPL.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Para personas con discapacidades y de edad avanzada con Medicare, el nivel de elegibilidad es de 105% FPL.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14" name="Google Shape;114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1" name="Google Shape;19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Cubierta de Medicaid en las escuelas públicas: https://ccf.georgetown.edu/2025/03/17/medicaid-chip-coverage-in-connecticut-school-districts-2019-2023/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Cubierta de Medicaid en la fuerza laboral de cuido de niños: https://ccf.georgetown.edu/2025/04/21/medicaid-is-a-critical-support-for-the-early-childhood-education-workforce/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Otros datos: https://files.kff.org/attachment/fact-sheet-medicaid-state-CT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2" name="Google Shape;192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2" name="Google Shape;202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3" name="Google Shape;203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3" name="Google Shape;21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23" name="Google Shape;22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4" name="Google Shape;224;p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4" name="Google Shape;244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Datos de costo y matrícula son hasta otoño de 2024. Fuente: https://cga.ct.gov/app/related/20250226_2025%20Subcommittee%20Documents/20250317_Human%20Services/Medicaid%20Program%20Exp.%20Enrollment%20Update.pdf 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5" name="Google Shape;245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2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3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3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4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2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6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6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2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2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2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8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28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3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3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3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s://familiesusa.org/our-work/medicaid/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myplacect.org/medicaid/" TargetMode="External"/><Relationship Id="rId5" Type="http://schemas.openxmlformats.org/officeDocument/2006/relationships/hyperlink" Target="https://www.kff.org/medicaid/" TargetMode="External"/><Relationship Id="rId4" Type="http://schemas.openxmlformats.org/officeDocument/2006/relationships/hyperlink" Target="https://www.cthealth.org/topic-guides/medicaid-in-ct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hyperlink" Target="https://connect.ct.gov/access/jsp/access/Home.js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/>
          <p:nvPr/>
        </p:nvSpPr>
        <p:spPr>
          <a:xfrm>
            <a:off x="9911562" y="0"/>
            <a:ext cx="8376438" cy="10375714"/>
          </a:xfrm>
          <a:custGeom>
            <a:avLst/>
            <a:gdLst/>
            <a:ahLst/>
            <a:cxnLst/>
            <a:rect l="l" t="t" r="r" b="b"/>
            <a:pathLst>
              <a:path w="8376438" h="10375714" extrusionOk="0">
                <a:moveTo>
                  <a:pt x="0" y="0"/>
                </a:moveTo>
                <a:lnTo>
                  <a:pt x="8376438" y="0"/>
                </a:lnTo>
                <a:lnTo>
                  <a:pt x="8376438" y="10375714"/>
                </a:lnTo>
                <a:lnTo>
                  <a:pt x="0" y="10375714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 l="-118306" r="-8425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559062" y="3849221"/>
            <a:ext cx="9352500" cy="26772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99"/>
              <a:buFont typeface="Arial"/>
              <a:buNone/>
            </a:pPr>
            <a:r>
              <a:rPr lang="en-US" sz="5799" b="1" i="0" u="none" strike="noStrike" cap="none" dirty="0">
                <a:solidFill>
                  <a:srgbClr val="5E60BA"/>
                </a:solidFill>
                <a:latin typeface="Arial"/>
                <a:ea typeface="Arial"/>
                <a:cs typeface="Arial"/>
                <a:sym typeface="Arial"/>
              </a:rPr>
              <a:t>Medicaid </a:t>
            </a:r>
            <a:r>
              <a:rPr lang="en-US" sz="5799" b="1" i="0" u="none" strike="noStrike" cap="none" dirty="0" err="1">
                <a:solidFill>
                  <a:srgbClr val="5E60BA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5799" b="1" i="0" u="none" strike="noStrike" cap="none" dirty="0">
                <a:solidFill>
                  <a:srgbClr val="5E60BA"/>
                </a:solidFill>
                <a:latin typeface="Arial"/>
                <a:ea typeface="Arial"/>
                <a:cs typeface="Arial"/>
                <a:sym typeface="Arial"/>
              </a:rPr>
              <a:t> CT: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799"/>
              <a:buFont typeface="Arial"/>
              <a:buNone/>
            </a:pPr>
            <a:r>
              <a:rPr lang="en-US" sz="5799" b="1" i="0" u="none" strike="noStrike" cap="none" dirty="0">
                <a:solidFill>
                  <a:srgbClr val="5E60BA"/>
                </a:solidFill>
                <a:latin typeface="Arial"/>
                <a:ea typeface="Arial"/>
                <a:cs typeface="Arial"/>
                <a:sym typeface="Arial"/>
              </a:rPr>
              <a:t>Lo que </a:t>
            </a:r>
            <a:r>
              <a:rPr lang="en-US" sz="5799" b="1" i="0" u="none" strike="noStrike" cap="none" dirty="0" err="1">
                <a:solidFill>
                  <a:srgbClr val="5E60BA"/>
                </a:solidFill>
                <a:latin typeface="Arial"/>
                <a:ea typeface="Arial"/>
                <a:cs typeface="Arial"/>
                <a:sym typeface="Arial"/>
              </a:rPr>
              <a:t>necesita</a:t>
            </a:r>
            <a:r>
              <a:rPr lang="en-US" sz="5799" b="1" i="0" u="none" strike="noStrike" cap="none" dirty="0">
                <a:solidFill>
                  <a:srgbClr val="5E60BA"/>
                </a:solidFill>
                <a:latin typeface="Arial"/>
                <a:ea typeface="Arial"/>
                <a:cs typeface="Arial"/>
                <a:sym typeface="Arial"/>
              </a:rPr>
              <a:t> saber de HUSKY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0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03" name="Google Shape;303;p10"/>
          <p:cNvGrpSpPr/>
          <p:nvPr/>
        </p:nvGrpSpPr>
        <p:grpSpPr>
          <a:xfrm>
            <a:off x="0" y="-264437"/>
            <a:ext cx="18288000" cy="2088575"/>
            <a:chOff x="0" y="-57150"/>
            <a:chExt cx="4816593" cy="550078"/>
          </a:xfrm>
        </p:grpSpPr>
        <p:sp>
          <p:nvSpPr>
            <p:cNvPr id="304" name="Google Shape;304;p10"/>
            <p:cNvSpPr/>
            <p:nvPr/>
          </p:nvSpPr>
          <p:spPr>
            <a:xfrm>
              <a:off x="0" y="0"/>
              <a:ext cx="4816592" cy="492928"/>
            </a:xfrm>
            <a:custGeom>
              <a:avLst/>
              <a:gdLst/>
              <a:ahLst/>
              <a:cxnLst/>
              <a:rect l="l" t="t" r="r" b="b"/>
              <a:pathLst>
                <a:path w="4816592" h="492928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492928"/>
                  </a:lnTo>
                  <a:lnTo>
                    <a:pt x="0" y="492928"/>
                  </a:lnTo>
                  <a:close/>
                </a:path>
              </a:pathLst>
            </a:custGeom>
            <a:solidFill>
              <a:srgbClr val="6A86C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10"/>
            <p:cNvSpPr txBox="1"/>
            <p:nvPr/>
          </p:nvSpPr>
          <p:spPr>
            <a:xfrm>
              <a:off x="0" y="-57150"/>
              <a:ext cx="4816593" cy="5500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06" name="Google Shape;306;p10"/>
          <p:cNvSpPr txBox="1"/>
          <p:nvPr/>
        </p:nvSpPr>
        <p:spPr>
          <a:xfrm>
            <a:off x="0" y="536256"/>
            <a:ext cx="18288000" cy="78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HUSKY B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7" name="Google Shape;307;p10"/>
          <p:cNvGrpSpPr/>
          <p:nvPr/>
        </p:nvGrpSpPr>
        <p:grpSpPr>
          <a:xfrm>
            <a:off x="726856" y="4168146"/>
            <a:ext cx="3270733" cy="1572162"/>
            <a:chOff x="0" y="-57150"/>
            <a:chExt cx="861428" cy="414067"/>
          </a:xfrm>
        </p:grpSpPr>
        <p:sp>
          <p:nvSpPr>
            <p:cNvPr id="308" name="Google Shape;308;p10"/>
            <p:cNvSpPr/>
            <p:nvPr/>
          </p:nvSpPr>
          <p:spPr>
            <a:xfrm>
              <a:off x="0" y="0"/>
              <a:ext cx="861428" cy="356917"/>
            </a:xfrm>
            <a:custGeom>
              <a:avLst/>
              <a:gdLst/>
              <a:ahLst/>
              <a:cxnLst/>
              <a:rect l="l" t="t" r="r" b="b"/>
              <a:pathLst>
                <a:path w="861428" h="356917" extrusionOk="0">
                  <a:moveTo>
                    <a:pt x="0" y="0"/>
                  </a:moveTo>
                  <a:lnTo>
                    <a:pt x="861428" y="0"/>
                  </a:lnTo>
                  <a:lnTo>
                    <a:pt x="86142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10"/>
            <p:cNvSpPr txBox="1"/>
            <p:nvPr/>
          </p:nvSpPr>
          <p:spPr>
            <a:xfrm>
              <a:off x="0" y="-57150"/>
              <a:ext cx="86142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0" name="Google Shape;310;p10"/>
          <p:cNvGrpSpPr/>
          <p:nvPr/>
        </p:nvGrpSpPr>
        <p:grpSpPr>
          <a:xfrm>
            <a:off x="4275748" y="5751450"/>
            <a:ext cx="3109179" cy="1976906"/>
            <a:chOff x="0" y="-57150"/>
            <a:chExt cx="818878" cy="520667"/>
          </a:xfrm>
        </p:grpSpPr>
        <p:sp>
          <p:nvSpPr>
            <p:cNvPr id="311" name="Google Shape;311;p10"/>
            <p:cNvSpPr/>
            <p:nvPr/>
          </p:nvSpPr>
          <p:spPr>
            <a:xfrm>
              <a:off x="0" y="0"/>
              <a:ext cx="818878" cy="463517"/>
            </a:xfrm>
            <a:custGeom>
              <a:avLst/>
              <a:gdLst/>
              <a:ahLst/>
              <a:cxnLst/>
              <a:rect l="l" t="t" r="r" b="b"/>
              <a:pathLst>
                <a:path w="818878" h="4635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463517"/>
                  </a:lnTo>
                  <a:lnTo>
                    <a:pt x="0" y="463517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10"/>
            <p:cNvSpPr txBox="1"/>
            <p:nvPr/>
          </p:nvSpPr>
          <p:spPr>
            <a:xfrm>
              <a:off x="0" y="-57150"/>
              <a:ext cx="818878" cy="5206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13" name="Google Shape;313;p10"/>
          <p:cNvSpPr txBox="1"/>
          <p:nvPr/>
        </p:nvSpPr>
        <p:spPr>
          <a:xfrm>
            <a:off x="706156" y="4816566"/>
            <a:ext cx="3291433" cy="492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99"/>
              <a:buFont typeface="Arial"/>
              <a:buNone/>
            </a:pPr>
            <a:r>
              <a:rPr lang="en-US" sz="3199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quién cubre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4" name="Google Shape;314;p10"/>
          <p:cNvGrpSpPr/>
          <p:nvPr/>
        </p:nvGrpSpPr>
        <p:grpSpPr>
          <a:xfrm>
            <a:off x="726856" y="5751450"/>
            <a:ext cx="3270733" cy="1976906"/>
            <a:chOff x="0" y="-57150"/>
            <a:chExt cx="861428" cy="520667"/>
          </a:xfrm>
        </p:grpSpPr>
        <p:sp>
          <p:nvSpPr>
            <p:cNvPr id="315" name="Google Shape;315;p10"/>
            <p:cNvSpPr/>
            <p:nvPr/>
          </p:nvSpPr>
          <p:spPr>
            <a:xfrm>
              <a:off x="0" y="0"/>
              <a:ext cx="861428" cy="463517"/>
            </a:xfrm>
            <a:custGeom>
              <a:avLst/>
              <a:gdLst/>
              <a:ahLst/>
              <a:cxnLst/>
              <a:rect l="l" t="t" r="r" b="b"/>
              <a:pathLst>
                <a:path w="861428" h="463517" extrusionOk="0">
                  <a:moveTo>
                    <a:pt x="0" y="0"/>
                  </a:moveTo>
                  <a:lnTo>
                    <a:pt x="861428" y="0"/>
                  </a:lnTo>
                  <a:lnTo>
                    <a:pt x="861428" y="463517"/>
                  </a:lnTo>
                  <a:lnTo>
                    <a:pt x="0" y="4635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10"/>
            <p:cNvSpPr txBox="1"/>
            <p:nvPr/>
          </p:nvSpPr>
          <p:spPr>
            <a:xfrm>
              <a:off x="0" y="-57150"/>
              <a:ext cx="861428" cy="5206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7" name="Google Shape;317;p10"/>
          <p:cNvGrpSpPr/>
          <p:nvPr/>
        </p:nvGrpSpPr>
        <p:grpSpPr>
          <a:xfrm>
            <a:off x="4275748" y="4168146"/>
            <a:ext cx="3109179" cy="1572162"/>
            <a:chOff x="0" y="-57150"/>
            <a:chExt cx="818878" cy="414067"/>
          </a:xfrm>
        </p:grpSpPr>
        <p:sp>
          <p:nvSpPr>
            <p:cNvPr id="318" name="Google Shape;318;p10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10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0" name="Google Shape;320;p10"/>
          <p:cNvSpPr txBox="1"/>
          <p:nvPr/>
        </p:nvSpPr>
        <p:spPr>
          <a:xfrm>
            <a:off x="4274773" y="4575927"/>
            <a:ext cx="3109200" cy="1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99"/>
              <a:buFont typeface="Arial"/>
              <a:buNone/>
            </a:pPr>
            <a:r>
              <a:rPr lang="en-US" sz="3199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límites de ingreso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None/>
            </a:pPr>
            <a:endParaRPr sz="3199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21" name="Google Shape;321;p10"/>
          <p:cNvGrpSpPr/>
          <p:nvPr/>
        </p:nvGrpSpPr>
        <p:grpSpPr>
          <a:xfrm>
            <a:off x="7661152" y="5751450"/>
            <a:ext cx="3109179" cy="1976906"/>
            <a:chOff x="0" y="-57150"/>
            <a:chExt cx="818878" cy="520667"/>
          </a:xfrm>
        </p:grpSpPr>
        <p:sp>
          <p:nvSpPr>
            <p:cNvPr id="322" name="Google Shape;322;p10"/>
            <p:cNvSpPr/>
            <p:nvPr/>
          </p:nvSpPr>
          <p:spPr>
            <a:xfrm>
              <a:off x="0" y="0"/>
              <a:ext cx="818878" cy="463517"/>
            </a:xfrm>
            <a:custGeom>
              <a:avLst/>
              <a:gdLst/>
              <a:ahLst/>
              <a:cxnLst/>
              <a:rect l="l" t="t" r="r" b="b"/>
              <a:pathLst>
                <a:path w="818878" h="4635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463517"/>
                  </a:lnTo>
                  <a:lnTo>
                    <a:pt x="0" y="4635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10"/>
            <p:cNvSpPr txBox="1"/>
            <p:nvPr/>
          </p:nvSpPr>
          <p:spPr>
            <a:xfrm>
              <a:off x="0" y="-57150"/>
              <a:ext cx="818878" cy="5206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4" name="Google Shape;324;p10"/>
          <p:cNvGrpSpPr/>
          <p:nvPr/>
        </p:nvGrpSpPr>
        <p:grpSpPr>
          <a:xfrm>
            <a:off x="11046556" y="5751450"/>
            <a:ext cx="3109179" cy="1976906"/>
            <a:chOff x="0" y="-57150"/>
            <a:chExt cx="818878" cy="520667"/>
          </a:xfrm>
        </p:grpSpPr>
        <p:sp>
          <p:nvSpPr>
            <p:cNvPr id="325" name="Google Shape;325;p10"/>
            <p:cNvSpPr/>
            <p:nvPr/>
          </p:nvSpPr>
          <p:spPr>
            <a:xfrm>
              <a:off x="0" y="0"/>
              <a:ext cx="818878" cy="463517"/>
            </a:xfrm>
            <a:custGeom>
              <a:avLst/>
              <a:gdLst/>
              <a:ahLst/>
              <a:cxnLst/>
              <a:rect l="l" t="t" r="r" b="b"/>
              <a:pathLst>
                <a:path w="818878" h="4635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463517"/>
                  </a:lnTo>
                  <a:lnTo>
                    <a:pt x="0" y="463517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10"/>
            <p:cNvSpPr txBox="1"/>
            <p:nvPr/>
          </p:nvSpPr>
          <p:spPr>
            <a:xfrm>
              <a:off x="0" y="-57150"/>
              <a:ext cx="818878" cy="5206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7" name="Google Shape;327;p10"/>
          <p:cNvGrpSpPr/>
          <p:nvPr/>
        </p:nvGrpSpPr>
        <p:grpSpPr>
          <a:xfrm>
            <a:off x="7642102" y="4168146"/>
            <a:ext cx="3109179" cy="1572162"/>
            <a:chOff x="0" y="-57150"/>
            <a:chExt cx="818878" cy="414067"/>
          </a:xfrm>
        </p:grpSpPr>
        <p:sp>
          <p:nvSpPr>
            <p:cNvPr id="328" name="Google Shape;328;p10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10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30" name="Google Shape;330;p10"/>
          <p:cNvGrpSpPr/>
          <p:nvPr/>
        </p:nvGrpSpPr>
        <p:grpSpPr>
          <a:xfrm>
            <a:off x="11046556" y="4168146"/>
            <a:ext cx="3109179" cy="1572162"/>
            <a:chOff x="0" y="-57150"/>
            <a:chExt cx="818878" cy="414067"/>
          </a:xfrm>
        </p:grpSpPr>
        <p:sp>
          <p:nvSpPr>
            <p:cNvPr id="331" name="Google Shape;331;p10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10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33" name="Google Shape;333;p10"/>
          <p:cNvSpPr txBox="1"/>
          <p:nvPr/>
        </p:nvSpPr>
        <p:spPr>
          <a:xfrm>
            <a:off x="7642102" y="4500936"/>
            <a:ext cx="3109200" cy="14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Personas cubiertas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4" name="Google Shape;334;p10"/>
          <p:cNvSpPr txBox="1"/>
          <p:nvPr/>
        </p:nvSpPr>
        <p:spPr>
          <a:xfrm>
            <a:off x="11046533" y="4430628"/>
            <a:ext cx="3109200" cy="13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99"/>
              <a:buFont typeface="Arial"/>
              <a:buNone/>
            </a:pP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Costo </a:t>
            </a:r>
            <a:r>
              <a:rPr lang="en-US" sz="2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promedio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mensual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2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persona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10"/>
          <p:cNvSpPr txBox="1"/>
          <p:nvPr/>
        </p:nvSpPr>
        <p:spPr>
          <a:xfrm>
            <a:off x="807632" y="6164809"/>
            <a:ext cx="3109200" cy="1107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599" dirty="0" err="1"/>
              <a:t>o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menores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19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años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10"/>
          <p:cNvSpPr txBox="1"/>
          <p:nvPr/>
        </p:nvSpPr>
        <p:spPr>
          <a:xfrm>
            <a:off x="4295752" y="6333249"/>
            <a:ext cx="3109200" cy="11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201% a 323% FPL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7" name="Google Shape;337;p10"/>
          <p:cNvGrpSpPr/>
          <p:nvPr/>
        </p:nvGrpSpPr>
        <p:grpSpPr>
          <a:xfrm>
            <a:off x="14412910" y="4168146"/>
            <a:ext cx="3109179" cy="1572162"/>
            <a:chOff x="0" y="-57150"/>
            <a:chExt cx="818878" cy="414067"/>
          </a:xfrm>
        </p:grpSpPr>
        <p:sp>
          <p:nvSpPr>
            <p:cNvPr id="338" name="Google Shape;338;p10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10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40" name="Google Shape;340;p10"/>
          <p:cNvGrpSpPr/>
          <p:nvPr/>
        </p:nvGrpSpPr>
        <p:grpSpPr>
          <a:xfrm>
            <a:off x="14431960" y="5751450"/>
            <a:ext cx="3109179" cy="1976906"/>
            <a:chOff x="0" y="-57150"/>
            <a:chExt cx="818878" cy="520667"/>
          </a:xfrm>
        </p:grpSpPr>
        <p:sp>
          <p:nvSpPr>
            <p:cNvPr id="341" name="Google Shape;341;p10"/>
            <p:cNvSpPr/>
            <p:nvPr/>
          </p:nvSpPr>
          <p:spPr>
            <a:xfrm>
              <a:off x="0" y="0"/>
              <a:ext cx="818878" cy="463517"/>
            </a:xfrm>
            <a:custGeom>
              <a:avLst/>
              <a:gdLst/>
              <a:ahLst/>
              <a:cxnLst/>
              <a:rect l="l" t="t" r="r" b="b"/>
              <a:pathLst>
                <a:path w="818878" h="4635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463517"/>
                  </a:lnTo>
                  <a:lnTo>
                    <a:pt x="0" y="4635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10"/>
            <p:cNvSpPr txBox="1"/>
            <p:nvPr/>
          </p:nvSpPr>
          <p:spPr>
            <a:xfrm>
              <a:off x="0" y="-57150"/>
              <a:ext cx="818878" cy="5206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3" name="Google Shape;343;p10"/>
          <p:cNvSpPr txBox="1"/>
          <p:nvPr/>
        </p:nvSpPr>
        <p:spPr>
          <a:xfrm>
            <a:off x="14451010" y="4544829"/>
            <a:ext cx="3109200" cy="984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99"/>
              <a:buFont typeface="Arial"/>
              <a:buNone/>
            </a:pPr>
            <a:r>
              <a:rPr lang="en-US" sz="319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19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19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4" name="Google Shape;344;p10"/>
          <p:cNvSpPr txBox="1"/>
          <p:nvPr/>
        </p:nvSpPr>
        <p:spPr>
          <a:xfrm>
            <a:off x="7681156" y="6462967"/>
            <a:ext cx="3109179" cy="553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21,800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5" name="Google Shape;345;p10"/>
          <p:cNvSpPr txBox="1"/>
          <p:nvPr/>
        </p:nvSpPr>
        <p:spPr>
          <a:xfrm>
            <a:off x="11046554" y="6502397"/>
            <a:ext cx="3109179" cy="553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$263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6" name="Google Shape;346;p10"/>
          <p:cNvSpPr txBox="1"/>
          <p:nvPr/>
        </p:nvSpPr>
        <p:spPr>
          <a:xfrm>
            <a:off x="14412910" y="6502397"/>
            <a:ext cx="3109179" cy="553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65%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10"/>
          <p:cNvSpPr txBox="1"/>
          <p:nvPr/>
        </p:nvSpPr>
        <p:spPr>
          <a:xfrm>
            <a:off x="786769" y="2231919"/>
            <a:ext cx="16714457" cy="1708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HUSKY B 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Plan de Seguro de Salud para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200" dirty="0" err="1"/>
              <a:t>o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(CHIP,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sus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siglas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inglés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), no Medicaid.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200" dirty="0" err="1"/>
              <a:t>o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cuyas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familias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altos que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límite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11"/>
          <p:cNvSpPr/>
          <p:nvPr/>
        </p:nvSpPr>
        <p:spPr>
          <a:xfrm>
            <a:off x="13651048" y="9124150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4" name="Google Shape;354;p11"/>
          <p:cNvGrpSpPr/>
          <p:nvPr/>
        </p:nvGrpSpPr>
        <p:grpSpPr>
          <a:xfrm>
            <a:off x="0" y="-216991"/>
            <a:ext cx="18288000" cy="1952623"/>
            <a:chOff x="0" y="-57150"/>
            <a:chExt cx="4816593" cy="514271"/>
          </a:xfrm>
        </p:grpSpPr>
        <p:sp>
          <p:nvSpPr>
            <p:cNvPr id="355" name="Google Shape;355;p11"/>
            <p:cNvSpPr/>
            <p:nvPr/>
          </p:nvSpPr>
          <p:spPr>
            <a:xfrm>
              <a:off x="0" y="0"/>
              <a:ext cx="4816592" cy="457121"/>
            </a:xfrm>
            <a:custGeom>
              <a:avLst/>
              <a:gdLst/>
              <a:ahLst/>
              <a:cxnLst/>
              <a:rect l="l" t="t" r="r" b="b"/>
              <a:pathLst>
                <a:path w="4816592" h="457121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457121"/>
                  </a:lnTo>
                  <a:lnTo>
                    <a:pt x="0" y="457121"/>
                  </a:lnTo>
                  <a:close/>
                </a:path>
              </a:pathLst>
            </a:custGeom>
            <a:solidFill>
              <a:srgbClr val="6A86C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11"/>
            <p:cNvSpPr txBox="1"/>
            <p:nvPr/>
          </p:nvSpPr>
          <p:spPr>
            <a:xfrm>
              <a:off x="0" y="-57150"/>
              <a:ext cx="4816593" cy="51427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57" name="Google Shape;357;p11"/>
          <p:cNvSpPr txBox="1"/>
          <p:nvPr/>
        </p:nvSpPr>
        <p:spPr>
          <a:xfrm>
            <a:off x="0" y="536256"/>
            <a:ext cx="18288000" cy="78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HUSKY C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0CDED5F-7672-CF5E-C79E-2412BB98DA62}"/>
              </a:ext>
            </a:extLst>
          </p:cNvPr>
          <p:cNvGrpSpPr/>
          <p:nvPr/>
        </p:nvGrpSpPr>
        <p:grpSpPr>
          <a:xfrm>
            <a:off x="746048" y="5031935"/>
            <a:ext cx="16853075" cy="3883316"/>
            <a:chOff x="746048" y="5174158"/>
            <a:chExt cx="16853075" cy="3883316"/>
          </a:xfrm>
        </p:grpSpPr>
        <p:grpSp>
          <p:nvGrpSpPr>
            <p:cNvPr id="358" name="Google Shape;358;p11"/>
            <p:cNvGrpSpPr/>
            <p:nvPr/>
          </p:nvGrpSpPr>
          <p:grpSpPr>
            <a:xfrm>
              <a:off x="746719" y="5174158"/>
              <a:ext cx="3270733" cy="1572162"/>
              <a:chOff x="0" y="-57150"/>
              <a:chExt cx="861428" cy="414067"/>
            </a:xfrm>
          </p:grpSpPr>
          <p:sp>
            <p:nvSpPr>
              <p:cNvPr id="359" name="Google Shape;359;p11"/>
              <p:cNvSpPr/>
              <p:nvPr/>
            </p:nvSpPr>
            <p:spPr>
              <a:xfrm>
                <a:off x="0" y="0"/>
                <a:ext cx="861428" cy="356917"/>
              </a:xfrm>
              <a:custGeom>
                <a:avLst/>
                <a:gdLst/>
                <a:ahLst/>
                <a:cxnLst/>
                <a:rect l="l" t="t" r="r" b="b"/>
                <a:pathLst>
                  <a:path w="861428" h="356917" extrusionOk="0">
                    <a:moveTo>
                      <a:pt x="0" y="0"/>
                    </a:moveTo>
                    <a:lnTo>
                      <a:pt x="861428" y="0"/>
                    </a:lnTo>
                    <a:lnTo>
                      <a:pt x="861428" y="356917"/>
                    </a:lnTo>
                    <a:lnTo>
                      <a:pt x="0" y="356917"/>
                    </a:lnTo>
                    <a:close/>
                  </a:path>
                </a:pathLst>
              </a:custGeom>
              <a:solidFill>
                <a:srgbClr val="85CDCE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0" name="Google Shape;360;p11"/>
              <p:cNvSpPr txBox="1"/>
              <p:nvPr/>
            </p:nvSpPr>
            <p:spPr>
              <a:xfrm>
                <a:off x="0" y="-57150"/>
                <a:ext cx="861428" cy="4140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1" name="Google Shape;361;p11"/>
            <p:cNvGrpSpPr/>
            <p:nvPr/>
          </p:nvGrpSpPr>
          <p:grpSpPr>
            <a:xfrm>
              <a:off x="4295611" y="6757461"/>
              <a:ext cx="3109179" cy="2300013"/>
              <a:chOff x="0" y="-57150"/>
              <a:chExt cx="818878" cy="605765"/>
            </a:xfrm>
          </p:grpSpPr>
          <p:sp>
            <p:nvSpPr>
              <p:cNvPr id="362" name="Google Shape;362;p11"/>
              <p:cNvSpPr/>
              <p:nvPr/>
            </p:nvSpPr>
            <p:spPr>
              <a:xfrm>
                <a:off x="0" y="0"/>
                <a:ext cx="818878" cy="548615"/>
              </a:xfrm>
              <a:custGeom>
                <a:avLst/>
                <a:gdLst/>
                <a:ahLst/>
                <a:cxnLst/>
                <a:rect l="l" t="t" r="r" b="b"/>
                <a:pathLst>
                  <a:path w="818878" h="548615" extrusionOk="0">
                    <a:moveTo>
                      <a:pt x="0" y="0"/>
                    </a:moveTo>
                    <a:lnTo>
                      <a:pt x="818878" y="0"/>
                    </a:lnTo>
                    <a:lnTo>
                      <a:pt x="818878" y="548615"/>
                    </a:lnTo>
                    <a:lnTo>
                      <a:pt x="0" y="548615"/>
                    </a:lnTo>
                    <a:close/>
                  </a:path>
                </a:pathLst>
              </a:custGeom>
              <a:solidFill>
                <a:srgbClr val="D4ECF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3" name="Google Shape;363;p11"/>
              <p:cNvSpPr txBox="1"/>
              <p:nvPr/>
            </p:nvSpPr>
            <p:spPr>
              <a:xfrm>
                <a:off x="0" y="-57150"/>
                <a:ext cx="818878" cy="6057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64" name="Google Shape;364;p11"/>
            <p:cNvSpPr txBox="1"/>
            <p:nvPr/>
          </p:nvSpPr>
          <p:spPr>
            <a:xfrm>
              <a:off x="746048" y="5774713"/>
              <a:ext cx="3291433" cy="4923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199"/>
                <a:buFont typeface="Arial"/>
                <a:buNone/>
              </a:pPr>
              <a:r>
                <a:rPr lang="en-US" sz="3199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 quién cubre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65" name="Google Shape;365;p11"/>
            <p:cNvGrpSpPr/>
            <p:nvPr/>
          </p:nvGrpSpPr>
          <p:grpSpPr>
            <a:xfrm>
              <a:off x="746719" y="6757461"/>
              <a:ext cx="3270733" cy="2300013"/>
              <a:chOff x="0" y="-57150"/>
              <a:chExt cx="861428" cy="605765"/>
            </a:xfrm>
          </p:grpSpPr>
          <p:sp>
            <p:nvSpPr>
              <p:cNvPr id="366" name="Google Shape;366;p11"/>
              <p:cNvSpPr/>
              <p:nvPr/>
            </p:nvSpPr>
            <p:spPr>
              <a:xfrm>
                <a:off x="0" y="0"/>
                <a:ext cx="861428" cy="548615"/>
              </a:xfrm>
              <a:custGeom>
                <a:avLst/>
                <a:gdLst/>
                <a:ahLst/>
                <a:cxnLst/>
                <a:rect l="l" t="t" r="r" b="b"/>
                <a:pathLst>
                  <a:path w="861428" h="548615" extrusionOk="0">
                    <a:moveTo>
                      <a:pt x="0" y="0"/>
                    </a:moveTo>
                    <a:lnTo>
                      <a:pt x="861428" y="0"/>
                    </a:lnTo>
                    <a:lnTo>
                      <a:pt x="861428" y="548615"/>
                    </a:lnTo>
                    <a:lnTo>
                      <a:pt x="0" y="548615"/>
                    </a:lnTo>
                    <a:close/>
                  </a:path>
                </a:pathLst>
              </a:custGeom>
              <a:solidFill>
                <a:srgbClr val="85CDCE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7" name="Google Shape;367;p11"/>
              <p:cNvSpPr txBox="1"/>
              <p:nvPr/>
            </p:nvSpPr>
            <p:spPr>
              <a:xfrm>
                <a:off x="0" y="-57150"/>
                <a:ext cx="861428" cy="6057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68" name="Google Shape;368;p11"/>
            <p:cNvGrpSpPr/>
            <p:nvPr/>
          </p:nvGrpSpPr>
          <p:grpSpPr>
            <a:xfrm>
              <a:off x="4295611" y="5174158"/>
              <a:ext cx="3109179" cy="1572162"/>
              <a:chOff x="0" y="-57150"/>
              <a:chExt cx="818878" cy="414067"/>
            </a:xfrm>
          </p:grpSpPr>
          <p:sp>
            <p:nvSpPr>
              <p:cNvPr id="369" name="Google Shape;369;p11"/>
              <p:cNvSpPr/>
              <p:nvPr/>
            </p:nvSpPr>
            <p:spPr>
              <a:xfrm>
                <a:off x="0" y="0"/>
                <a:ext cx="818878" cy="356917"/>
              </a:xfrm>
              <a:custGeom>
                <a:avLst/>
                <a:gdLst/>
                <a:ahLst/>
                <a:cxnLst/>
                <a:rect l="l" t="t" r="r" b="b"/>
                <a:pathLst>
                  <a:path w="818878" h="356917" extrusionOk="0">
                    <a:moveTo>
                      <a:pt x="0" y="0"/>
                    </a:moveTo>
                    <a:lnTo>
                      <a:pt x="818878" y="0"/>
                    </a:lnTo>
                    <a:lnTo>
                      <a:pt x="818878" y="356917"/>
                    </a:lnTo>
                    <a:lnTo>
                      <a:pt x="0" y="356917"/>
                    </a:lnTo>
                    <a:close/>
                  </a:path>
                </a:pathLst>
              </a:custGeom>
              <a:solidFill>
                <a:srgbClr val="D4ECF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0" name="Google Shape;370;p11"/>
              <p:cNvSpPr txBox="1"/>
              <p:nvPr/>
            </p:nvSpPr>
            <p:spPr>
              <a:xfrm>
                <a:off x="0" y="-57150"/>
                <a:ext cx="818878" cy="4140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71" name="Google Shape;371;p11"/>
            <p:cNvSpPr txBox="1"/>
            <p:nvPr/>
          </p:nvSpPr>
          <p:spPr>
            <a:xfrm>
              <a:off x="4295600" y="5528555"/>
              <a:ext cx="3109200" cy="9846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199"/>
                <a:buFont typeface="Arial"/>
                <a:buNone/>
              </a:pPr>
              <a:r>
                <a:rPr lang="en-US" sz="3199" b="1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límites</a:t>
              </a:r>
              <a:r>
                <a:rPr lang="en-US" sz="3199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de </a:t>
              </a:r>
              <a:r>
                <a:rPr lang="en-US" sz="3199" b="1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ingreso</a:t>
              </a:r>
              <a:endParaRPr sz="31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72" name="Google Shape;372;p11"/>
            <p:cNvGrpSpPr/>
            <p:nvPr/>
          </p:nvGrpSpPr>
          <p:grpSpPr>
            <a:xfrm>
              <a:off x="7681015" y="6757461"/>
              <a:ext cx="3109179" cy="2300013"/>
              <a:chOff x="0" y="-57150"/>
              <a:chExt cx="818878" cy="605765"/>
            </a:xfrm>
          </p:grpSpPr>
          <p:sp>
            <p:nvSpPr>
              <p:cNvPr id="373" name="Google Shape;373;p11"/>
              <p:cNvSpPr/>
              <p:nvPr/>
            </p:nvSpPr>
            <p:spPr>
              <a:xfrm>
                <a:off x="0" y="0"/>
                <a:ext cx="818878" cy="548615"/>
              </a:xfrm>
              <a:custGeom>
                <a:avLst/>
                <a:gdLst/>
                <a:ahLst/>
                <a:cxnLst/>
                <a:rect l="l" t="t" r="r" b="b"/>
                <a:pathLst>
                  <a:path w="818878" h="548615" extrusionOk="0">
                    <a:moveTo>
                      <a:pt x="0" y="0"/>
                    </a:moveTo>
                    <a:lnTo>
                      <a:pt x="818878" y="0"/>
                    </a:lnTo>
                    <a:lnTo>
                      <a:pt x="818878" y="548615"/>
                    </a:lnTo>
                    <a:lnTo>
                      <a:pt x="0" y="548615"/>
                    </a:lnTo>
                    <a:close/>
                  </a:path>
                </a:pathLst>
              </a:custGeom>
              <a:solidFill>
                <a:srgbClr val="85CDCE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4" name="Google Shape;374;p11"/>
              <p:cNvSpPr txBox="1"/>
              <p:nvPr/>
            </p:nvSpPr>
            <p:spPr>
              <a:xfrm>
                <a:off x="0" y="-57150"/>
                <a:ext cx="818878" cy="6057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75" name="Google Shape;375;p11"/>
            <p:cNvGrpSpPr/>
            <p:nvPr/>
          </p:nvGrpSpPr>
          <p:grpSpPr>
            <a:xfrm>
              <a:off x="11066419" y="6757461"/>
              <a:ext cx="3109179" cy="2300013"/>
              <a:chOff x="0" y="-57150"/>
              <a:chExt cx="818878" cy="605765"/>
            </a:xfrm>
          </p:grpSpPr>
          <p:sp>
            <p:nvSpPr>
              <p:cNvPr id="376" name="Google Shape;376;p11"/>
              <p:cNvSpPr/>
              <p:nvPr/>
            </p:nvSpPr>
            <p:spPr>
              <a:xfrm>
                <a:off x="0" y="0"/>
                <a:ext cx="818878" cy="548615"/>
              </a:xfrm>
              <a:custGeom>
                <a:avLst/>
                <a:gdLst/>
                <a:ahLst/>
                <a:cxnLst/>
                <a:rect l="l" t="t" r="r" b="b"/>
                <a:pathLst>
                  <a:path w="818878" h="548615" extrusionOk="0">
                    <a:moveTo>
                      <a:pt x="0" y="0"/>
                    </a:moveTo>
                    <a:lnTo>
                      <a:pt x="818878" y="0"/>
                    </a:lnTo>
                    <a:lnTo>
                      <a:pt x="818878" y="548615"/>
                    </a:lnTo>
                    <a:lnTo>
                      <a:pt x="0" y="548615"/>
                    </a:lnTo>
                    <a:close/>
                  </a:path>
                </a:pathLst>
              </a:custGeom>
              <a:solidFill>
                <a:srgbClr val="D4ECF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77" name="Google Shape;377;p11"/>
              <p:cNvSpPr txBox="1"/>
              <p:nvPr/>
            </p:nvSpPr>
            <p:spPr>
              <a:xfrm>
                <a:off x="0" y="-57150"/>
                <a:ext cx="818878" cy="6057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78" name="Google Shape;378;p11"/>
            <p:cNvGrpSpPr/>
            <p:nvPr/>
          </p:nvGrpSpPr>
          <p:grpSpPr>
            <a:xfrm>
              <a:off x="7661965" y="5174158"/>
              <a:ext cx="3109179" cy="1572162"/>
              <a:chOff x="0" y="-57150"/>
              <a:chExt cx="818878" cy="414067"/>
            </a:xfrm>
          </p:grpSpPr>
          <p:sp>
            <p:nvSpPr>
              <p:cNvPr id="379" name="Google Shape;379;p11"/>
              <p:cNvSpPr/>
              <p:nvPr/>
            </p:nvSpPr>
            <p:spPr>
              <a:xfrm>
                <a:off x="0" y="0"/>
                <a:ext cx="818878" cy="356917"/>
              </a:xfrm>
              <a:custGeom>
                <a:avLst/>
                <a:gdLst/>
                <a:ahLst/>
                <a:cxnLst/>
                <a:rect l="l" t="t" r="r" b="b"/>
                <a:pathLst>
                  <a:path w="818878" h="356917" extrusionOk="0">
                    <a:moveTo>
                      <a:pt x="0" y="0"/>
                    </a:moveTo>
                    <a:lnTo>
                      <a:pt x="818878" y="0"/>
                    </a:lnTo>
                    <a:lnTo>
                      <a:pt x="818878" y="356917"/>
                    </a:lnTo>
                    <a:lnTo>
                      <a:pt x="0" y="356917"/>
                    </a:lnTo>
                    <a:close/>
                  </a:path>
                </a:pathLst>
              </a:custGeom>
              <a:solidFill>
                <a:srgbClr val="85CDCE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0" name="Google Shape;380;p11"/>
              <p:cNvSpPr txBox="1"/>
              <p:nvPr/>
            </p:nvSpPr>
            <p:spPr>
              <a:xfrm>
                <a:off x="0" y="-57150"/>
                <a:ext cx="818878" cy="4140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81" name="Google Shape;381;p11"/>
            <p:cNvGrpSpPr/>
            <p:nvPr/>
          </p:nvGrpSpPr>
          <p:grpSpPr>
            <a:xfrm>
              <a:off x="11066419" y="5174158"/>
              <a:ext cx="3109179" cy="1572162"/>
              <a:chOff x="0" y="-57150"/>
              <a:chExt cx="818878" cy="414067"/>
            </a:xfrm>
          </p:grpSpPr>
          <p:sp>
            <p:nvSpPr>
              <p:cNvPr id="382" name="Google Shape;382;p11"/>
              <p:cNvSpPr/>
              <p:nvPr/>
            </p:nvSpPr>
            <p:spPr>
              <a:xfrm>
                <a:off x="0" y="0"/>
                <a:ext cx="818878" cy="356917"/>
              </a:xfrm>
              <a:custGeom>
                <a:avLst/>
                <a:gdLst/>
                <a:ahLst/>
                <a:cxnLst/>
                <a:rect l="l" t="t" r="r" b="b"/>
                <a:pathLst>
                  <a:path w="818878" h="356917" extrusionOk="0">
                    <a:moveTo>
                      <a:pt x="0" y="0"/>
                    </a:moveTo>
                    <a:lnTo>
                      <a:pt x="818878" y="0"/>
                    </a:lnTo>
                    <a:lnTo>
                      <a:pt x="818878" y="356917"/>
                    </a:lnTo>
                    <a:lnTo>
                      <a:pt x="0" y="356917"/>
                    </a:lnTo>
                    <a:close/>
                  </a:path>
                </a:pathLst>
              </a:custGeom>
              <a:solidFill>
                <a:srgbClr val="D4ECF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83" name="Google Shape;383;p11"/>
              <p:cNvSpPr txBox="1"/>
              <p:nvPr/>
            </p:nvSpPr>
            <p:spPr>
              <a:xfrm>
                <a:off x="0" y="-57150"/>
                <a:ext cx="818878" cy="4140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84" name="Google Shape;384;p11"/>
            <p:cNvSpPr txBox="1"/>
            <p:nvPr/>
          </p:nvSpPr>
          <p:spPr>
            <a:xfrm>
              <a:off x="7681014" y="5517332"/>
              <a:ext cx="3109200" cy="14778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200"/>
                <a:buFont typeface="Arial"/>
                <a:buNone/>
              </a:pPr>
              <a:r>
                <a:rPr lang="en-US" sz="32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Personas cubiertas</a:t>
              </a:r>
              <a:endPara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200"/>
                <a:buFont typeface="Arial"/>
                <a:buNone/>
              </a:pPr>
              <a:endParaRPr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5" name="Google Shape;385;p11"/>
            <p:cNvSpPr txBox="1"/>
            <p:nvPr/>
          </p:nvSpPr>
          <p:spPr>
            <a:xfrm>
              <a:off x="11066408" y="5413291"/>
              <a:ext cx="3109200" cy="1338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899"/>
                <a:buFont typeface="Arial"/>
                <a:buNone/>
              </a:pPr>
              <a:r>
                <a:rPr lang="en-US" sz="28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Costo </a:t>
              </a:r>
              <a:r>
                <a:rPr lang="en-US" sz="2800" b="1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promedio</a:t>
              </a:r>
              <a:r>
                <a:rPr lang="en-US" sz="28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800" b="1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mensual</a:t>
              </a:r>
              <a:r>
                <a:rPr lang="en-US" sz="28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2800" b="1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por</a:t>
              </a:r>
              <a:r>
                <a:rPr lang="en-US" sz="2800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persona</a:t>
              </a:r>
              <a:endParaRPr sz="28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6" name="Google Shape;386;p11"/>
            <p:cNvSpPr txBox="1"/>
            <p:nvPr/>
          </p:nvSpPr>
          <p:spPr>
            <a:xfrm>
              <a:off x="827485" y="7046270"/>
              <a:ext cx="3109200" cy="196977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399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Personas de </a:t>
              </a:r>
              <a:r>
                <a:rPr lang="en-US" sz="3200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edad</a:t>
              </a:r>
              <a:r>
                <a:rPr lang="en-US" sz="32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 </a:t>
              </a:r>
              <a:r>
                <a:rPr lang="en-US" sz="3200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avanzada</a:t>
              </a:r>
              <a:endParaRPr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399"/>
                <a:buFont typeface="Arial"/>
                <a:buNone/>
              </a:pPr>
              <a:r>
                <a:rPr lang="en-US" sz="32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Personas con </a:t>
              </a:r>
              <a:r>
                <a:rPr lang="en-US" sz="3200" b="0" i="0" u="none" strike="noStrike" cap="none" dirty="0" err="1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discapacidades</a:t>
              </a:r>
              <a:endParaRPr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11"/>
            <p:cNvSpPr txBox="1"/>
            <p:nvPr/>
          </p:nvSpPr>
          <p:spPr>
            <a:xfrm>
              <a:off x="4276561" y="7595998"/>
              <a:ext cx="3109179" cy="6229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599"/>
                <a:buFont typeface="Arial"/>
                <a:buNone/>
              </a:pPr>
              <a:r>
                <a:rPr lang="en-US" sz="3599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105% FPL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88" name="Google Shape;388;p11"/>
            <p:cNvGrpSpPr/>
            <p:nvPr/>
          </p:nvGrpSpPr>
          <p:grpSpPr>
            <a:xfrm>
              <a:off x="14432773" y="5174158"/>
              <a:ext cx="3109179" cy="1572162"/>
              <a:chOff x="0" y="-57150"/>
              <a:chExt cx="818878" cy="414067"/>
            </a:xfrm>
          </p:grpSpPr>
          <p:sp>
            <p:nvSpPr>
              <p:cNvPr id="389" name="Google Shape;389;p11"/>
              <p:cNvSpPr/>
              <p:nvPr/>
            </p:nvSpPr>
            <p:spPr>
              <a:xfrm>
                <a:off x="0" y="0"/>
                <a:ext cx="818878" cy="356917"/>
              </a:xfrm>
              <a:custGeom>
                <a:avLst/>
                <a:gdLst/>
                <a:ahLst/>
                <a:cxnLst/>
                <a:rect l="l" t="t" r="r" b="b"/>
                <a:pathLst>
                  <a:path w="818878" h="356917" extrusionOk="0">
                    <a:moveTo>
                      <a:pt x="0" y="0"/>
                    </a:moveTo>
                    <a:lnTo>
                      <a:pt x="818878" y="0"/>
                    </a:lnTo>
                    <a:lnTo>
                      <a:pt x="818878" y="356917"/>
                    </a:lnTo>
                    <a:lnTo>
                      <a:pt x="0" y="356917"/>
                    </a:lnTo>
                    <a:close/>
                  </a:path>
                </a:pathLst>
              </a:custGeom>
              <a:solidFill>
                <a:srgbClr val="85CDCE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0" name="Google Shape;390;p11"/>
              <p:cNvSpPr txBox="1"/>
              <p:nvPr/>
            </p:nvSpPr>
            <p:spPr>
              <a:xfrm>
                <a:off x="0" y="-57150"/>
                <a:ext cx="818878" cy="41406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91" name="Google Shape;391;p11"/>
            <p:cNvGrpSpPr/>
            <p:nvPr/>
          </p:nvGrpSpPr>
          <p:grpSpPr>
            <a:xfrm>
              <a:off x="14451823" y="6757461"/>
              <a:ext cx="3109179" cy="2300013"/>
              <a:chOff x="0" y="-57150"/>
              <a:chExt cx="818878" cy="605765"/>
            </a:xfrm>
          </p:grpSpPr>
          <p:sp>
            <p:nvSpPr>
              <p:cNvPr id="392" name="Google Shape;392;p11"/>
              <p:cNvSpPr/>
              <p:nvPr/>
            </p:nvSpPr>
            <p:spPr>
              <a:xfrm>
                <a:off x="0" y="0"/>
                <a:ext cx="818878" cy="548615"/>
              </a:xfrm>
              <a:custGeom>
                <a:avLst/>
                <a:gdLst/>
                <a:ahLst/>
                <a:cxnLst/>
                <a:rect l="l" t="t" r="r" b="b"/>
                <a:pathLst>
                  <a:path w="818878" h="548615" extrusionOk="0">
                    <a:moveTo>
                      <a:pt x="0" y="0"/>
                    </a:moveTo>
                    <a:lnTo>
                      <a:pt x="818878" y="0"/>
                    </a:lnTo>
                    <a:lnTo>
                      <a:pt x="818878" y="548615"/>
                    </a:lnTo>
                    <a:lnTo>
                      <a:pt x="0" y="548615"/>
                    </a:lnTo>
                    <a:close/>
                  </a:path>
                </a:pathLst>
              </a:custGeom>
              <a:solidFill>
                <a:srgbClr val="85CDCE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93" name="Google Shape;393;p11"/>
              <p:cNvSpPr txBox="1"/>
              <p:nvPr/>
            </p:nvSpPr>
            <p:spPr>
              <a:xfrm>
                <a:off x="0" y="-57150"/>
                <a:ext cx="818878" cy="6057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47722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394" name="Google Shape;394;p11"/>
            <p:cNvSpPr txBox="1"/>
            <p:nvPr/>
          </p:nvSpPr>
          <p:spPr>
            <a:xfrm>
              <a:off x="14489923" y="5609278"/>
              <a:ext cx="3109200" cy="98462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199"/>
                <a:buFont typeface="Arial"/>
                <a:buNone/>
              </a:pPr>
              <a:r>
                <a:rPr lang="en-US" sz="3199" b="1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Gobierno</a:t>
              </a:r>
              <a:r>
                <a:rPr lang="en-US" sz="3199" b="1" i="0" u="none" strike="noStrike" cap="none" dirty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Federal </a:t>
              </a:r>
              <a:r>
                <a:rPr lang="en-US" sz="3199" b="1" i="0" u="none" strike="noStrike" cap="none" dirty="0" err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paga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11"/>
            <p:cNvSpPr txBox="1"/>
            <p:nvPr/>
          </p:nvSpPr>
          <p:spPr>
            <a:xfrm>
              <a:off x="7681014" y="7595998"/>
              <a:ext cx="3109179" cy="6229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599"/>
                <a:buFont typeface="Arial"/>
                <a:buNone/>
              </a:pPr>
              <a:r>
                <a:rPr lang="en-US" sz="3599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84,700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11"/>
            <p:cNvSpPr txBox="1"/>
            <p:nvPr/>
          </p:nvSpPr>
          <p:spPr>
            <a:xfrm>
              <a:off x="11066419" y="7543563"/>
              <a:ext cx="3109179" cy="6229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599"/>
                <a:buFont typeface="Arial"/>
                <a:buNone/>
              </a:pPr>
              <a:r>
                <a:rPr lang="en-US" sz="3599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$3,362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11"/>
            <p:cNvSpPr txBox="1"/>
            <p:nvPr/>
          </p:nvSpPr>
          <p:spPr>
            <a:xfrm>
              <a:off x="14432102" y="7593665"/>
              <a:ext cx="3109179" cy="62293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11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599"/>
                <a:buFont typeface="Arial"/>
                <a:buNone/>
              </a:pPr>
              <a:r>
                <a:rPr lang="en-US" sz="3599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50%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98" name="Google Shape;398;p11"/>
          <p:cNvSpPr txBox="1"/>
          <p:nvPr/>
        </p:nvSpPr>
        <p:spPr>
          <a:xfrm>
            <a:off x="746048" y="2114205"/>
            <a:ext cx="16795233" cy="2539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HUSKY C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cubre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personas de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edad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avanzada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bajos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personas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discapacitadas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Muchas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personas con HUSKY C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reciben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cuidado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largo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plazo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hogares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envejecientes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sus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hogares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HUSKY C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límite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bajo para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calificar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Como las personas con HUSKY C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tienen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grandes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necesidades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médicas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altos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persona. </a:t>
            </a: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2"/>
          <p:cNvSpPr/>
          <p:nvPr/>
        </p:nvSpPr>
        <p:spPr>
          <a:xfrm>
            <a:off x="13649098" y="90835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05" name="Google Shape;405;p12"/>
          <p:cNvGrpSpPr/>
          <p:nvPr/>
        </p:nvGrpSpPr>
        <p:grpSpPr>
          <a:xfrm>
            <a:off x="0" y="-216991"/>
            <a:ext cx="18288000" cy="2132124"/>
            <a:chOff x="0" y="-57150"/>
            <a:chExt cx="4816593" cy="561547"/>
          </a:xfrm>
        </p:grpSpPr>
        <p:sp>
          <p:nvSpPr>
            <p:cNvPr id="406" name="Google Shape;406;p12"/>
            <p:cNvSpPr/>
            <p:nvPr/>
          </p:nvSpPr>
          <p:spPr>
            <a:xfrm>
              <a:off x="0" y="0"/>
              <a:ext cx="4816592" cy="504397"/>
            </a:xfrm>
            <a:custGeom>
              <a:avLst/>
              <a:gdLst/>
              <a:ahLst/>
              <a:cxnLst/>
              <a:rect l="l" t="t" r="r" b="b"/>
              <a:pathLst>
                <a:path w="4816592" h="504397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04397"/>
                  </a:lnTo>
                  <a:lnTo>
                    <a:pt x="0" y="504397"/>
                  </a:lnTo>
                  <a:close/>
                </a:path>
              </a:pathLst>
            </a:custGeom>
            <a:solidFill>
              <a:srgbClr val="6A86C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12"/>
            <p:cNvSpPr txBox="1"/>
            <p:nvPr/>
          </p:nvSpPr>
          <p:spPr>
            <a:xfrm>
              <a:off x="0" y="-57150"/>
              <a:ext cx="4816593" cy="5615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08" name="Google Shape;408;p12"/>
          <p:cNvSpPr txBox="1"/>
          <p:nvPr/>
        </p:nvSpPr>
        <p:spPr>
          <a:xfrm>
            <a:off x="817189" y="2294289"/>
            <a:ext cx="16871311" cy="28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HUSKY D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creó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bajo la Ley de Cuidado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Asequible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(también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conocida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Obamacare).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adultos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entre 19 y 65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años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no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200" dirty="0" err="1"/>
              <a:t>o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menores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grupo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también se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conoce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expansión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90% del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9" name="Google Shape;409;p12"/>
          <p:cNvSpPr txBox="1"/>
          <p:nvPr/>
        </p:nvSpPr>
        <p:spPr>
          <a:xfrm>
            <a:off x="0" y="536256"/>
            <a:ext cx="18288000" cy="78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HUSKY D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10" name="Google Shape;410;p12"/>
          <p:cNvGrpSpPr/>
          <p:nvPr/>
        </p:nvGrpSpPr>
        <p:grpSpPr>
          <a:xfrm>
            <a:off x="859400" y="5401030"/>
            <a:ext cx="3270733" cy="1572162"/>
            <a:chOff x="0" y="-57150"/>
            <a:chExt cx="861428" cy="414067"/>
          </a:xfrm>
        </p:grpSpPr>
        <p:sp>
          <p:nvSpPr>
            <p:cNvPr id="411" name="Google Shape;411;p12"/>
            <p:cNvSpPr/>
            <p:nvPr/>
          </p:nvSpPr>
          <p:spPr>
            <a:xfrm>
              <a:off x="0" y="0"/>
              <a:ext cx="861428" cy="356917"/>
            </a:xfrm>
            <a:custGeom>
              <a:avLst/>
              <a:gdLst/>
              <a:ahLst/>
              <a:cxnLst/>
              <a:rect l="l" t="t" r="r" b="b"/>
              <a:pathLst>
                <a:path w="861428" h="356917" extrusionOk="0">
                  <a:moveTo>
                    <a:pt x="0" y="0"/>
                  </a:moveTo>
                  <a:lnTo>
                    <a:pt x="861428" y="0"/>
                  </a:lnTo>
                  <a:lnTo>
                    <a:pt x="86142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12"/>
            <p:cNvSpPr txBox="1"/>
            <p:nvPr/>
          </p:nvSpPr>
          <p:spPr>
            <a:xfrm>
              <a:off x="0" y="-57150"/>
              <a:ext cx="86142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3" name="Google Shape;413;p12"/>
          <p:cNvGrpSpPr/>
          <p:nvPr/>
        </p:nvGrpSpPr>
        <p:grpSpPr>
          <a:xfrm>
            <a:off x="4408292" y="6984332"/>
            <a:ext cx="3109179" cy="1870665"/>
            <a:chOff x="0" y="-57150"/>
            <a:chExt cx="818878" cy="492685"/>
          </a:xfrm>
        </p:grpSpPr>
        <p:sp>
          <p:nvSpPr>
            <p:cNvPr id="414" name="Google Shape;414;p12"/>
            <p:cNvSpPr/>
            <p:nvPr/>
          </p:nvSpPr>
          <p:spPr>
            <a:xfrm>
              <a:off x="0" y="0"/>
              <a:ext cx="818878" cy="435535"/>
            </a:xfrm>
            <a:custGeom>
              <a:avLst/>
              <a:gdLst/>
              <a:ahLst/>
              <a:cxnLst/>
              <a:rect l="l" t="t" r="r" b="b"/>
              <a:pathLst>
                <a:path w="818878" h="435535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435535"/>
                  </a:lnTo>
                  <a:lnTo>
                    <a:pt x="0" y="435535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12"/>
            <p:cNvSpPr txBox="1"/>
            <p:nvPr/>
          </p:nvSpPr>
          <p:spPr>
            <a:xfrm>
              <a:off x="0" y="-57150"/>
              <a:ext cx="818878" cy="4926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16" name="Google Shape;416;p12"/>
          <p:cNvSpPr txBox="1"/>
          <p:nvPr/>
        </p:nvSpPr>
        <p:spPr>
          <a:xfrm>
            <a:off x="783323" y="6021921"/>
            <a:ext cx="3291300" cy="4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99"/>
              <a:buFont typeface="Arial"/>
              <a:buNone/>
            </a:pPr>
            <a:r>
              <a:rPr lang="en-US" sz="3199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quién cubre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17" name="Google Shape;417;p12"/>
          <p:cNvGrpSpPr/>
          <p:nvPr/>
        </p:nvGrpSpPr>
        <p:grpSpPr>
          <a:xfrm>
            <a:off x="859400" y="6984332"/>
            <a:ext cx="3270733" cy="1870665"/>
            <a:chOff x="0" y="-57150"/>
            <a:chExt cx="861428" cy="492685"/>
          </a:xfrm>
        </p:grpSpPr>
        <p:sp>
          <p:nvSpPr>
            <p:cNvPr id="418" name="Google Shape;418;p12"/>
            <p:cNvSpPr/>
            <p:nvPr/>
          </p:nvSpPr>
          <p:spPr>
            <a:xfrm>
              <a:off x="0" y="0"/>
              <a:ext cx="861428" cy="435535"/>
            </a:xfrm>
            <a:custGeom>
              <a:avLst/>
              <a:gdLst/>
              <a:ahLst/>
              <a:cxnLst/>
              <a:rect l="l" t="t" r="r" b="b"/>
              <a:pathLst>
                <a:path w="861428" h="435535" extrusionOk="0">
                  <a:moveTo>
                    <a:pt x="0" y="0"/>
                  </a:moveTo>
                  <a:lnTo>
                    <a:pt x="861428" y="0"/>
                  </a:lnTo>
                  <a:lnTo>
                    <a:pt x="861428" y="435535"/>
                  </a:lnTo>
                  <a:lnTo>
                    <a:pt x="0" y="435535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12"/>
            <p:cNvSpPr txBox="1"/>
            <p:nvPr/>
          </p:nvSpPr>
          <p:spPr>
            <a:xfrm>
              <a:off x="0" y="-57150"/>
              <a:ext cx="861428" cy="4926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0" name="Google Shape;420;p12"/>
          <p:cNvGrpSpPr/>
          <p:nvPr/>
        </p:nvGrpSpPr>
        <p:grpSpPr>
          <a:xfrm>
            <a:off x="4408292" y="5401029"/>
            <a:ext cx="3109198" cy="1572171"/>
            <a:chOff x="0" y="-57150"/>
            <a:chExt cx="818878" cy="414067"/>
          </a:xfrm>
        </p:grpSpPr>
        <p:sp>
          <p:nvSpPr>
            <p:cNvPr id="421" name="Google Shape;421;p12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12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23" name="Google Shape;423;p12"/>
          <p:cNvSpPr txBox="1"/>
          <p:nvPr/>
        </p:nvSpPr>
        <p:spPr>
          <a:xfrm>
            <a:off x="4416842" y="5801799"/>
            <a:ext cx="3109200" cy="14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99"/>
              <a:buFont typeface="Arial"/>
              <a:buNone/>
            </a:pPr>
            <a:r>
              <a:rPr lang="en-US" sz="3199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límites de ingreso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40012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None/>
            </a:pPr>
            <a:endParaRPr sz="3199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24" name="Google Shape;424;p12"/>
          <p:cNvGrpSpPr/>
          <p:nvPr/>
        </p:nvGrpSpPr>
        <p:grpSpPr>
          <a:xfrm>
            <a:off x="7793696" y="6984332"/>
            <a:ext cx="3109179" cy="1870665"/>
            <a:chOff x="0" y="-57150"/>
            <a:chExt cx="818878" cy="492685"/>
          </a:xfrm>
        </p:grpSpPr>
        <p:sp>
          <p:nvSpPr>
            <p:cNvPr id="425" name="Google Shape;425;p12"/>
            <p:cNvSpPr/>
            <p:nvPr/>
          </p:nvSpPr>
          <p:spPr>
            <a:xfrm>
              <a:off x="0" y="0"/>
              <a:ext cx="818878" cy="435535"/>
            </a:xfrm>
            <a:custGeom>
              <a:avLst/>
              <a:gdLst/>
              <a:ahLst/>
              <a:cxnLst/>
              <a:rect l="l" t="t" r="r" b="b"/>
              <a:pathLst>
                <a:path w="818878" h="435535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435535"/>
                  </a:lnTo>
                  <a:lnTo>
                    <a:pt x="0" y="435535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12"/>
            <p:cNvSpPr txBox="1"/>
            <p:nvPr/>
          </p:nvSpPr>
          <p:spPr>
            <a:xfrm>
              <a:off x="0" y="-57150"/>
              <a:ext cx="818878" cy="4926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27" name="Google Shape;427;p12"/>
          <p:cNvGrpSpPr/>
          <p:nvPr/>
        </p:nvGrpSpPr>
        <p:grpSpPr>
          <a:xfrm>
            <a:off x="11179100" y="6984332"/>
            <a:ext cx="3109179" cy="1870665"/>
            <a:chOff x="0" y="-57150"/>
            <a:chExt cx="818878" cy="492685"/>
          </a:xfrm>
        </p:grpSpPr>
        <p:sp>
          <p:nvSpPr>
            <p:cNvPr id="428" name="Google Shape;428;p12"/>
            <p:cNvSpPr/>
            <p:nvPr/>
          </p:nvSpPr>
          <p:spPr>
            <a:xfrm>
              <a:off x="0" y="0"/>
              <a:ext cx="818878" cy="435535"/>
            </a:xfrm>
            <a:custGeom>
              <a:avLst/>
              <a:gdLst/>
              <a:ahLst/>
              <a:cxnLst/>
              <a:rect l="l" t="t" r="r" b="b"/>
              <a:pathLst>
                <a:path w="818878" h="435535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435535"/>
                  </a:lnTo>
                  <a:lnTo>
                    <a:pt x="0" y="435535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12"/>
            <p:cNvSpPr txBox="1"/>
            <p:nvPr/>
          </p:nvSpPr>
          <p:spPr>
            <a:xfrm>
              <a:off x="0" y="-57150"/>
              <a:ext cx="818878" cy="4926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0" name="Google Shape;430;p12"/>
          <p:cNvGrpSpPr/>
          <p:nvPr/>
        </p:nvGrpSpPr>
        <p:grpSpPr>
          <a:xfrm>
            <a:off x="7774646" y="5401030"/>
            <a:ext cx="3109179" cy="1572162"/>
            <a:chOff x="0" y="-57150"/>
            <a:chExt cx="818878" cy="414067"/>
          </a:xfrm>
        </p:grpSpPr>
        <p:sp>
          <p:nvSpPr>
            <p:cNvPr id="431" name="Google Shape;431;p12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12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33" name="Google Shape;433;p12"/>
          <p:cNvGrpSpPr/>
          <p:nvPr/>
        </p:nvGrpSpPr>
        <p:grpSpPr>
          <a:xfrm>
            <a:off x="11160050" y="5356969"/>
            <a:ext cx="3109179" cy="1572162"/>
            <a:chOff x="0" y="-57150"/>
            <a:chExt cx="818878" cy="414067"/>
          </a:xfrm>
        </p:grpSpPr>
        <p:sp>
          <p:nvSpPr>
            <p:cNvPr id="434" name="Google Shape;434;p12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12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36" name="Google Shape;436;p12"/>
          <p:cNvSpPr txBox="1"/>
          <p:nvPr/>
        </p:nvSpPr>
        <p:spPr>
          <a:xfrm>
            <a:off x="7812746" y="5780186"/>
            <a:ext cx="3071100" cy="14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Personas cubiertas</a:t>
            </a: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endParaRPr sz="32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7" name="Google Shape;437;p12"/>
          <p:cNvSpPr txBox="1"/>
          <p:nvPr/>
        </p:nvSpPr>
        <p:spPr>
          <a:xfrm>
            <a:off x="11160050" y="5619631"/>
            <a:ext cx="3109200" cy="13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99"/>
              <a:buFont typeface="Arial"/>
              <a:buNone/>
            </a:pPr>
            <a:r>
              <a:rPr lang="en-US" sz="289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Costo </a:t>
            </a:r>
            <a:r>
              <a:rPr lang="en-US" sz="289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promedio</a:t>
            </a:r>
            <a:r>
              <a:rPr lang="en-US" sz="289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9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mensual</a:t>
            </a:r>
            <a:r>
              <a:rPr lang="en-US" sz="289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9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289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persona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12"/>
          <p:cNvSpPr txBox="1"/>
          <p:nvPr/>
        </p:nvSpPr>
        <p:spPr>
          <a:xfrm>
            <a:off x="905359" y="7474290"/>
            <a:ext cx="3109200" cy="11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Adultos sin niñ</a:t>
            </a:r>
            <a:r>
              <a:rPr lang="en-US" sz="3599"/>
              <a:t>o</a:t>
            </a: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 menores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9" name="Google Shape;439;p12"/>
          <p:cNvSpPr txBox="1"/>
          <p:nvPr/>
        </p:nvSpPr>
        <p:spPr>
          <a:xfrm>
            <a:off x="4408292" y="7716691"/>
            <a:ext cx="3109179" cy="622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138% FPL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440" name="Google Shape;440;p12"/>
          <p:cNvGrpSpPr/>
          <p:nvPr/>
        </p:nvGrpSpPr>
        <p:grpSpPr>
          <a:xfrm>
            <a:off x="14545454" y="5401030"/>
            <a:ext cx="3109179" cy="1572162"/>
            <a:chOff x="0" y="-57150"/>
            <a:chExt cx="818878" cy="414067"/>
          </a:xfrm>
        </p:grpSpPr>
        <p:sp>
          <p:nvSpPr>
            <p:cNvPr id="441" name="Google Shape;441;p12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12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3" name="Google Shape;443;p12"/>
          <p:cNvGrpSpPr/>
          <p:nvPr/>
        </p:nvGrpSpPr>
        <p:grpSpPr>
          <a:xfrm>
            <a:off x="14564504" y="6984332"/>
            <a:ext cx="3109179" cy="1870665"/>
            <a:chOff x="0" y="-57150"/>
            <a:chExt cx="818878" cy="492685"/>
          </a:xfrm>
        </p:grpSpPr>
        <p:sp>
          <p:nvSpPr>
            <p:cNvPr id="444" name="Google Shape;444;p12"/>
            <p:cNvSpPr/>
            <p:nvPr/>
          </p:nvSpPr>
          <p:spPr>
            <a:xfrm>
              <a:off x="0" y="0"/>
              <a:ext cx="818878" cy="435535"/>
            </a:xfrm>
            <a:custGeom>
              <a:avLst/>
              <a:gdLst/>
              <a:ahLst/>
              <a:cxnLst/>
              <a:rect l="l" t="t" r="r" b="b"/>
              <a:pathLst>
                <a:path w="818878" h="435535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435535"/>
                  </a:lnTo>
                  <a:lnTo>
                    <a:pt x="0" y="435535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12"/>
            <p:cNvSpPr txBox="1"/>
            <p:nvPr/>
          </p:nvSpPr>
          <p:spPr>
            <a:xfrm>
              <a:off x="0" y="-57150"/>
              <a:ext cx="818878" cy="4926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46" name="Google Shape;446;p12"/>
          <p:cNvSpPr txBox="1"/>
          <p:nvPr/>
        </p:nvSpPr>
        <p:spPr>
          <a:xfrm>
            <a:off x="14564504" y="5770542"/>
            <a:ext cx="3071100" cy="984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99"/>
              <a:buFont typeface="Arial"/>
              <a:buNone/>
            </a:pPr>
            <a:r>
              <a:rPr lang="en-US" sz="319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199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199" b="1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7" name="Google Shape;447;p12"/>
          <p:cNvSpPr txBox="1"/>
          <p:nvPr/>
        </p:nvSpPr>
        <p:spPr>
          <a:xfrm>
            <a:off x="7774645" y="7690663"/>
            <a:ext cx="3109179" cy="622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312,700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8" name="Google Shape;448;p12"/>
          <p:cNvSpPr txBox="1"/>
          <p:nvPr/>
        </p:nvSpPr>
        <p:spPr>
          <a:xfrm>
            <a:off x="11179100" y="7673684"/>
            <a:ext cx="3109179" cy="622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$732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9" name="Google Shape;449;p12"/>
          <p:cNvSpPr txBox="1"/>
          <p:nvPr/>
        </p:nvSpPr>
        <p:spPr>
          <a:xfrm>
            <a:off x="14579321" y="7693501"/>
            <a:ext cx="3109179" cy="622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90%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13"/>
          <p:cNvSpPr/>
          <p:nvPr/>
        </p:nvSpPr>
        <p:spPr>
          <a:xfrm>
            <a:off x="13589451" y="9127384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55" name="Google Shape;455;p13"/>
          <p:cNvGrpSpPr/>
          <p:nvPr/>
        </p:nvGrpSpPr>
        <p:grpSpPr>
          <a:xfrm>
            <a:off x="0" y="-216991"/>
            <a:ext cx="18288000" cy="2132124"/>
            <a:chOff x="0" y="-57150"/>
            <a:chExt cx="4816593" cy="561547"/>
          </a:xfrm>
        </p:grpSpPr>
        <p:sp>
          <p:nvSpPr>
            <p:cNvPr id="456" name="Google Shape;456;p13"/>
            <p:cNvSpPr/>
            <p:nvPr/>
          </p:nvSpPr>
          <p:spPr>
            <a:xfrm>
              <a:off x="0" y="0"/>
              <a:ext cx="4816592" cy="504397"/>
            </a:xfrm>
            <a:custGeom>
              <a:avLst/>
              <a:gdLst/>
              <a:ahLst/>
              <a:cxnLst/>
              <a:rect l="l" t="t" r="r" b="b"/>
              <a:pathLst>
                <a:path w="4816592" h="504397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04397"/>
                  </a:lnTo>
                  <a:lnTo>
                    <a:pt x="0" y="504397"/>
                  </a:lnTo>
                  <a:close/>
                </a:path>
              </a:pathLst>
            </a:custGeom>
            <a:solidFill>
              <a:srgbClr val="6A86C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13"/>
            <p:cNvSpPr txBox="1"/>
            <p:nvPr/>
          </p:nvSpPr>
          <p:spPr>
            <a:xfrm>
              <a:off x="0" y="-57150"/>
              <a:ext cx="4816593" cy="5615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8" name="Google Shape;458;p13"/>
          <p:cNvSpPr txBox="1"/>
          <p:nvPr/>
        </p:nvSpPr>
        <p:spPr>
          <a:xfrm>
            <a:off x="506436" y="2074303"/>
            <a:ext cx="17528345" cy="7754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3299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HUSKY A Estatal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6956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299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CT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200" dirty="0" err="1"/>
              <a:t>o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hasta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16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años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sin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importar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estatus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migratorio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sus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familias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cumplen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límites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6956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299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-US" sz="3200" dirty="0"/>
              <a:t>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200" dirty="0" err="1"/>
              <a:t>o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</a:t>
            </a:r>
            <a:r>
              <a:rPr lang="en-US" sz="3200" dirty="0" err="1"/>
              <a:t>o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antes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16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años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pueden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permanecer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</a:t>
            </a:r>
            <a:r>
              <a:rPr lang="en-US" sz="3200" dirty="0" err="1"/>
              <a:t>o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hasta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19.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69565" algn="l" rtl="0">
              <a:spcBef>
                <a:spcPts val="0"/>
              </a:spcBef>
              <a:buClr>
                <a:srgbClr val="000000"/>
              </a:buClr>
              <a:buSzPts val="3299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está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completamente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financiado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299"/>
              <a:buFont typeface="Arial"/>
              <a:buNone/>
            </a:pP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600"/>
              </a:spcAft>
              <a:buClr>
                <a:srgbClr val="000000"/>
              </a:buClr>
              <a:buSzPts val="3299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embarazo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posparto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69565" algn="l" rtl="0">
              <a:spcBef>
                <a:spcPts val="0"/>
              </a:spcBef>
              <a:buClr>
                <a:srgbClr val="000000"/>
              </a:buClr>
              <a:buSzPts val="3299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CT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provee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HUSKY a personas que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estén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embarazadas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hasta 12 meses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posparto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sin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importar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estatus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migratorio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299"/>
              <a:buFont typeface="Arial"/>
              <a:buNone/>
            </a:pP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299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 de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Emergencia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6956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299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le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hospitales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proveer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tratamiento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emergencia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personas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bajos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sin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importar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estatus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migratorio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9" name="Google Shape;459;p13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¿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Cómo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cubre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CT a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l</a:t>
            </a:r>
            <a:r>
              <a:rPr lang="en-US" sz="5099" b="1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residentes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indocumentad</a:t>
            </a:r>
            <a:r>
              <a:rPr lang="en-US" sz="5099" b="1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14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65" name="Google Shape;465;p14"/>
          <p:cNvGrpSpPr/>
          <p:nvPr/>
        </p:nvGrpSpPr>
        <p:grpSpPr>
          <a:xfrm>
            <a:off x="0" y="-179616"/>
            <a:ext cx="18288000" cy="2094749"/>
            <a:chOff x="0" y="-57150"/>
            <a:chExt cx="4816593" cy="551704"/>
          </a:xfrm>
        </p:grpSpPr>
        <p:sp>
          <p:nvSpPr>
            <p:cNvPr id="466" name="Google Shape;466;p14"/>
            <p:cNvSpPr/>
            <p:nvPr/>
          </p:nvSpPr>
          <p:spPr>
            <a:xfrm>
              <a:off x="0" y="0"/>
              <a:ext cx="4816592" cy="494554"/>
            </a:xfrm>
            <a:custGeom>
              <a:avLst/>
              <a:gdLst/>
              <a:ahLst/>
              <a:cxnLst/>
              <a:rect l="l" t="t" r="r" b="b"/>
              <a:pathLst>
                <a:path w="4816592" h="49455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494554"/>
                  </a:lnTo>
                  <a:lnTo>
                    <a:pt x="0" y="494554"/>
                  </a:lnTo>
                  <a:close/>
                </a:path>
              </a:pathLst>
            </a:custGeom>
            <a:solidFill>
              <a:srgbClr val="00A0A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67" name="Google Shape;467;p14"/>
            <p:cNvSpPr txBox="1"/>
            <p:nvPr/>
          </p:nvSpPr>
          <p:spPr>
            <a:xfrm>
              <a:off x="0" y="-57150"/>
              <a:ext cx="4816593" cy="55170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68" name="Google Shape;468;p14"/>
          <p:cNvSpPr txBox="1"/>
          <p:nvPr/>
        </p:nvSpPr>
        <p:spPr>
          <a:xfrm>
            <a:off x="823948" y="2414014"/>
            <a:ext cx="16640100" cy="7151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Medicaid lo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corren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estatal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establece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reglas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;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corren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sus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 bajo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reglas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cada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funciona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manera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diferente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toman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decisiones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Medicaid y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otras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requieren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aprobación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5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agencia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estatal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Medicaid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CT es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Departamento de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Servicios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Sociales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5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9" name="Google Shape;469;p14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¿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Quién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corre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Medicaid?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5" name="Google Shape;475;p15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76" name="Google Shape;476;p15"/>
          <p:cNvGrpSpPr/>
          <p:nvPr/>
        </p:nvGrpSpPr>
        <p:grpSpPr>
          <a:xfrm>
            <a:off x="0" y="-234563"/>
            <a:ext cx="18288000" cy="2149696"/>
            <a:chOff x="0" y="-57150"/>
            <a:chExt cx="4816593" cy="566175"/>
          </a:xfrm>
        </p:grpSpPr>
        <p:sp>
          <p:nvSpPr>
            <p:cNvPr id="477" name="Google Shape;477;p15"/>
            <p:cNvSpPr/>
            <p:nvPr/>
          </p:nvSpPr>
          <p:spPr>
            <a:xfrm>
              <a:off x="0" y="0"/>
              <a:ext cx="4816592" cy="509025"/>
            </a:xfrm>
            <a:custGeom>
              <a:avLst/>
              <a:gdLst/>
              <a:ahLst/>
              <a:cxnLst/>
              <a:rect l="l" t="t" r="r" b="b"/>
              <a:pathLst>
                <a:path w="4816592" h="509025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09025"/>
                  </a:lnTo>
                  <a:lnTo>
                    <a:pt x="0" y="509025"/>
                  </a:lnTo>
                  <a:close/>
                </a:path>
              </a:pathLst>
            </a:custGeom>
            <a:solidFill>
              <a:srgbClr val="00A0A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78" name="Google Shape;478;p15"/>
            <p:cNvSpPr txBox="1"/>
            <p:nvPr/>
          </p:nvSpPr>
          <p:spPr>
            <a:xfrm>
              <a:off x="0" y="-57150"/>
              <a:ext cx="4816593" cy="5661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79" name="Google Shape;479;p15"/>
          <p:cNvSpPr txBox="1"/>
          <p:nvPr/>
        </p:nvSpPr>
        <p:spPr>
          <a:xfrm>
            <a:off x="499048" y="2132124"/>
            <a:ext cx="17289900" cy="70158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estatal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comparten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costo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599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estados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gastan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dinero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Medicaid, y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reembolsa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porcentaje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costos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CT,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50% del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costo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mayoría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las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En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menores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paga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federal le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todos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(Por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para la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HUSKY D/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expansión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paga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90% del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costo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.)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spcBef>
                <a:spcPts val="600"/>
              </a:spcBef>
              <a:spcAft>
                <a:spcPts val="180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2023, Medicaid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CT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costó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$10.4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billones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El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pagó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63% de ese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costo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15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¿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Quién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paga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Medicaid?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Google Shape;486;p16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87" name="Google Shape;487;p16"/>
          <p:cNvGrpSpPr/>
          <p:nvPr/>
        </p:nvGrpSpPr>
        <p:grpSpPr>
          <a:xfrm>
            <a:off x="0" y="-234563"/>
            <a:ext cx="18288000" cy="2149696"/>
            <a:chOff x="0" y="-57150"/>
            <a:chExt cx="4816593" cy="566175"/>
          </a:xfrm>
        </p:grpSpPr>
        <p:sp>
          <p:nvSpPr>
            <p:cNvPr id="488" name="Google Shape;488;p16"/>
            <p:cNvSpPr/>
            <p:nvPr/>
          </p:nvSpPr>
          <p:spPr>
            <a:xfrm>
              <a:off x="0" y="0"/>
              <a:ext cx="4816592" cy="509025"/>
            </a:xfrm>
            <a:custGeom>
              <a:avLst/>
              <a:gdLst/>
              <a:ahLst/>
              <a:cxnLst/>
              <a:rect l="l" t="t" r="r" b="b"/>
              <a:pathLst>
                <a:path w="4816592" h="509025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09025"/>
                  </a:lnTo>
                  <a:lnTo>
                    <a:pt x="0" y="509025"/>
                  </a:lnTo>
                  <a:close/>
                </a:path>
              </a:pathLst>
            </a:custGeom>
            <a:solidFill>
              <a:srgbClr val="00A0A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9" name="Google Shape;489;p16"/>
            <p:cNvSpPr txBox="1"/>
            <p:nvPr/>
          </p:nvSpPr>
          <p:spPr>
            <a:xfrm>
              <a:off x="0" y="-57150"/>
              <a:ext cx="4816593" cy="5661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90" name="Google Shape;490;p16"/>
          <p:cNvGrpSpPr/>
          <p:nvPr/>
        </p:nvGrpSpPr>
        <p:grpSpPr>
          <a:xfrm>
            <a:off x="543822" y="1792783"/>
            <a:ext cx="17028905" cy="1364450"/>
            <a:chOff x="0" y="-57150"/>
            <a:chExt cx="4484979" cy="359361"/>
          </a:xfrm>
        </p:grpSpPr>
        <p:sp>
          <p:nvSpPr>
            <p:cNvPr id="491" name="Google Shape;491;p16"/>
            <p:cNvSpPr/>
            <p:nvPr/>
          </p:nvSpPr>
          <p:spPr>
            <a:xfrm>
              <a:off x="0" y="0"/>
              <a:ext cx="4484979" cy="302211"/>
            </a:xfrm>
            <a:custGeom>
              <a:avLst/>
              <a:gdLst/>
              <a:ahLst/>
              <a:cxnLst/>
              <a:rect l="l" t="t" r="r" b="b"/>
              <a:pathLst>
                <a:path w="4484979" h="302211" extrusionOk="0">
                  <a:moveTo>
                    <a:pt x="0" y="0"/>
                  </a:moveTo>
                  <a:lnTo>
                    <a:pt x="4484979" y="0"/>
                  </a:lnTo>
                  <a:lnTo>
                    <a:pt x="4484979" y="302211"/>
                  </a:lnTo>
                  <a:lnTo>
                    <a:pt x="0" y="302211"/>
                  </a:lnTo>
                  <a:close/>
                </a:path>
              </a:pathLst>
            </a:custGeom>
            <a:solidFill>
              <a:srgbClr val="F8E984"/>
            </a:solidFill>
            <a:ln w="38100" cap="sq" cmpd="sng">
              <a:solidFill>
                <a:srgbClr val="000000"/>
              </a:solidFill>
              <a:prstDash val="solid"/>
              <a:miter lim="8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2" name="Google Shape;492;p16"/>
            <p:cNvSpPr txBox="1"/>
            <p:nvPr/>
          </p:nvSpPr>
          <p:spPr>
            <a:xfrm>
              <a:off x="0" y="-57150"/>
              <a:ext cx="4484979" cy="35936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93" name="Google Shape;493;p16"/>
          <p:cNvSpPr txBox="1"/>
          <p:nvPr/>
        </p:nvSpPr>
        <p:spPr>
          <a:xfrm>
            <a:off x="543822" y="3594077"/>
            <a:ext cx="17079231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9"/>
              <a:buFont typeface="Arial"/>
              <a:buNone/>
            </a:pP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FMAP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porcentaje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costos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 de un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paga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9"/>
              <a:buFont typeface="Arial"/>
              <a:buNone/>
            </a:pPr>
            <a:endParaRPr sz="3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099"/>
              <a:buFont typeface="Arial"/>
              <a:buNone/>
            </a:pP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FMAP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palanca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grande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puede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usar para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aumentar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(o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reducir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la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financiación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estados</a:t>
            </a:r>
            <a:r>
              <a:rPr lang="en-US" sz="3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56865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099"/>
              <a:buFont typeface="Arial"/>
              <a:buChar char="•"/>
            </a:pP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Ejemplo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Durante la pandemia del COVID-19,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aumentó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FMAP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6.2 puntos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porcentuales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29" marR="0" lvl="1" indent="-356864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099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ayudó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pagar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Medicaid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momento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personas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necesitaban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estaban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recogiendo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dinero de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contribuciones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ya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personas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estaban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trabajando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29" marR="0" lvl="1" indent="-356864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099"/>
              <a:buFont typeface="Arial"/>
              <a:buChar char="•"/>
            </a:pP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Congreso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recientemente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considerado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reducir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FMAP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ciertos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estados</a:t>
            </a:r>
            <a:r>
              <a:rPr lang="en-US" sz="30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16"/>
          <p:cNvSpPr txBox="1"/>
          <p:nvPr/>
        </p:nvSpPr>
        <p:spPr>
          <a:xfrm>
            <a:off x="0" y="536256"/>
            <a:ext cx="18288000" cy="78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lvl="1" algn="ctr">
              <a:buSzPts val="5099"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La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tasa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de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pago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federal es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una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herramienta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importante</a:t>
            </a:r>
            <a:endParaRPr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16"/>
          <p:cNvSpPr txBox="1"/>
          <p:nvPr/>
        </p:nvSpPr>
        <p:spPr>
          <a:xfrm>
            <a:off x="594153" y="2298406"/>
            <a:ext cx="170289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99"/>
              <a:buFont typeface="Arial"/>
              <a:buNone/>
            </a:pPr>
            <a:r>
              <a:rPr lang="en-US" sz="30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Término</a:t>
            </a:r>
            <a:r>
              <a:rPr lang="en-US" sz="30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clave: </a:t>
            </a:r>
            <a:r>
              <a:rPr lang="en-US" sz="30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FMAP</a:t>
            </a:r>
            <a:r>
              <a:rPr lang="en-US" sz="30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0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porcentaje</a:t>
            </a:r>
            <a:r>
              <a:rPr lang="en-US" sz="30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0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asistencia</a:t>
            </a:r>
            <a:r>
              <a:rPr lang="en-US" sz="30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médica</a:t>
            </a:r>
            <a:r>
              <a:rPr lang="en-US" sz="30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federal, </a:t>
            </a:r>
            <a:r>
              <a:rPr lang="en-US" sz="30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30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sus </a:t>
            </a:r>
            <a:r>
              <a:rPr lang="en-US" sz="30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siglas</a:t>
            </a:r>
            <a:r>
              <a:rPr lang="en-US" sz="30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0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0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inglés</a:t>
            </a:r>
            <a:r>
              <a:rPr lang="en-US" sz="30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 sz="9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17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02" name="Google Shape;502;p17"/>
          <p:cNvGrpSpPr/>
          <p:nvPr/>
        </p:nvGrpSpPr>
        <p:grpSpPr>
          <a:xfrm>
            <a:off x="0" y="-247356"/>
            <a:ext cx="18288000" cy="2162489"/>
            <a:chOff x="0" y="-57150"/>
            <a:chExt cx="4816593" cy="569544"/>
          </a:xfrm>
        </p:grpSpPr>
        <p:sp>
          <p:nvSpPr>
            <p:cNvPr id="503" name="Google Shape;503;p17"/>
            <p:cNvSpPr/>
            <p:nvPr/>
          </p:nvSpPr>
          <p:spPr>
            <a:xfrm>
              <a:off x="0" y="0"/>
              <a:ext cx="4816592" cy="512394"/>
            </a:xfrm>
            <a:custGeom>
              <a:avLst/>
              <a:gdLst/>
              <a:ahLst/>
              <a:cxnLst/>
              <a:rect l="l" t="t" r="r" b="b"/>
              <a:pathLst>
                <a:path w="4816592" h="51239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12394"/>
                  </a:lnTo>
                  <a:lnTo>
                    <a:pt x="0" y="512394"/>
                  </a:lnTo>
                  <a:close/>
                </a:path>
              </a:pathLst>
            </a:custGeom>
            <a:solidFill>
              <a:srgbClr val="00A0A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4" name="Google Shape;504;p17"/>
            <p:cNvSpPr txBox="1"/>
            <p:nvPr/>
          </p:nvSpPr>
          <p:spPr>
            <a:xfrm>
              <a:off x="0" y="-57150"/>
              <a:ext cx="4816593" cy="5695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05" name="Google Shape;505;p17"/>
          <p:cNvSpPr txBox="1"/>
          <p:nvPr/>
        </p:nvSpPr>
        <p:spPr>
          <a:xfrm>
            <a:off x="457794" y="2223478"/>
            <a:ext cx="17405100" cy="63105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financiación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va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-US" sz="3599" b="1" dirty="0" err="1"/>
              <a:t>o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proveedores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–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hospitales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oficinas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doctores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clínicas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comunitarios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dentistas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farmacias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etc.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5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pagos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tienen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efectos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multiplicadores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economía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</a:t>
            </a:r>
            <a:r>
              <a:rPr lang="en-US" sz="3599" dirty="0"/>
              <a:t>o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proveedores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emplean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personas,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cuyos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contribuyen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economía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5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CT, Medicaid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cubre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20% de las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altas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hospitales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60%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-US" sz="3599" dirty="0" err="1"/>
              <a:t>o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pacientes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comunitarios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55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5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17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¿A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dónde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va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la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financiación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de Medicaid?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18"/>
          <p:cNvSpPr/>
          <p:nvPr/>
        </p:nvSpPr>
        <p:spPr>
          <a:xfrm>
            <a:off x="13626019" y="90073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3" name="Google Shape;513;p18"/>
          <p:cNvGrpSpPr/>
          <p:nvPr/>
        </p:nvGrpSpPr>
        <p:grpSpPr>
          <a:xfrm>
            <a:off x="0" y="-247356"/>
            <a:ext cx="18288000" cy="2162489"/>
            <a:chOff x="0" y="-57150"/>
            <a:chExt cx="4816593" cy="569544"/>
          </a:xfrm>
        </p:grpSpPr>
        <p:sp>
          <p:nvSpPr>
            <p:cNvPr id="514" name="Google Shape;514;p18"/>
            <p:cNvSpPr/>
            <p:nvPr/>
          </p:nvSpPr>
          <p:spPr>
            <a:xfrm>
              <a:off x="0" y="0"/>
              <a:ext cx="4816592" cy="512394"/>
            </a:xfrm>
            <a:custGeom>
              <a:avLst/>
              <a:gdLst/>
              <a:ahLst/>
              <a:cxnLst/>
              <a:rect l="l" t="t" r="r" b="b"/>
              <a:pathLst>
                <a:path w="4816592" h="51239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12394"/>
                  </a:lnTo>
                  <a:lnTo>
                    <a:pt x="0" y="512394"/>
                  </a:lnTo>
                  <a:close/>
                </a:path>
              </a:pathLst>
            </a:custGeom>
            <a:solidFill>
              <a:srgbClr val="6A86C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5" name="Google Shape;515;p18"/>
            <p:cNvSpPr txBox="1"/>
            <p:nvPr/>
          </p:nvSpPr>
          <p:spPr>
            <a:xfrm>
              <a:off x="0" y="-57150"/>
              <a:ext cx="4816593" cy="5695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6" name="Google Shape;516;p18"/>
          <p:cNvSpPr txBox="1"/>
          <p:nvPr/>
        </p:nvSpPr>
        <p:spPr>
          <a:xfrm>
            <a:off x="457887" y="2266832"/>
            <a:ext cx="17405100" cy="7200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None/>
            </a:pP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investigación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conectado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 de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399" b="1" dirty="0" err="1"/>
              <a:t>o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mujeres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embarazadas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beneficios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económicos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largo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plazo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None/>
            </a:pPr>
            <a:endParaRPr sz="3399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None/>
            </a:pP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incluyen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75915" algn="l" rtl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mejorada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durante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adultez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general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mejorada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menos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obesidad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disminución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hospitalizaciones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tasas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bajas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discapacidad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mortandad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reducida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29" marR="0" lvl="1" indent="-375914" algn="l" rtl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Mayores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logros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educacionales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puntuaciones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altas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pruebas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lectura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tasas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bajas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deserción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escolar y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aumento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posibilidad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asistir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la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universidad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terminar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grado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3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29" marR="0" lvl="1" indent="-375914" algn="l" rtl="0">
              <a:spcBef>
                <a:spcPts val="1200"/>
              </a:spcBef>
              <a:spcAft>
                <a:spcPts val="120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Aumento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empleos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altos,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altos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contribuciones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durante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adultez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5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18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Resultados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a largo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plazo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de la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cubierta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de Medicaid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19"/>
          <p:cNvSpPr/>
          <p:nvPr/>
        </p:nvSpPr>
        <p:spPr>
          <a:xfrm>
            <a:off x="13626019" y="90073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4" name="Google Shape;524;p19"/>
          <p:cNvGrpSpPr/>
          <p:nvPr/>
        </p:nvGrpSpPr>
        <p:grpSpPr>
          <a:xfrm>
            <a:off x="0" y="-247356"/>
            <a:ext cx="18288000" cy="2162489"/>
            <a:chOff x="0" y="-57150"/>
            <a:chExt cx="4816593" cy="569544"/>
          </a:xfrm>
        </p:grpSpPr>
        <p:sp>
          <p:nvSpPr>
            <p:cNvPr id="525" name="Google Shape;525;p19"/>
            <p:cNvSpPr/>
            <p:nvPr/>
          </p:nvSpPr>
          <p:spPr>
            <a:xfrm>
              <a:off x="0" y="0"/>
              <a:ext cx="4816592" cy="512394"/>
            </a:xfrm>
            <a:custGeom>
              <a:avLst/>
              <a:gdLst/>
              <a:ahLst/>
              <a:cxnLst/>
              <a:rect l="l" t="t" r="r" b="b"/>
              <a:pathLst>
                <a:path w="4816592" h="51239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12394"/>
                  </a:lnTo>
                  <a:lnTo>
                    <a:pt x="0" y="512394"/>
                  </a:lnTo>
                  <a:close/>
                </a:path>
              </a:pathLst>
            </a:custGeom>
            <a:solidFill>
              <a:srgbClr val="6A86C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6" name="Google Shape;526;p19"/>
            <p:cNvSpPr txBox="1"/>
            <p:nvPr/>
          </p:nvSpPr>
          <p:spPr>
            <a:xfrm>
              <a:off x="0" y="-57150"/>
              <a:ext cx="4816593" cy="5695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27" name="Google Shape;527;p19"/>
          <p:cNvSpPr txBox="1"/>
          <p:nvPr/>
        </p:nvSpPr>
        <p:spPr>
          <a:xfrm>
            <a:off x="464234" y="2422275"/>
            <a:ext cx="17398753" cy="62771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None/>
            </a:pP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investigación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ha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conectado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expansión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 bajo la Ley de Cuidado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Asequible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(para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cubrir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adultos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bajos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con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resultados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positivos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None/>
            </a:pPr>
            <a:endParaRPr sz="3399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None/>
            </a:pP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incluyen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75915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diagnósticos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tratamiento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etapas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iniciales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cáncer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75915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Acceso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mejorado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cuidado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médico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tratamiento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comportamiento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29" marR="0" lvl="1" indent="-375914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Menos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deuda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médica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menos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facturas sin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pagar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entre las personas de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bajos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 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None/>
            </a:pPr>
            <a:endParaRPr sz="33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99"/>
              <a:buFont typeface="Arial"/>
              <a:buNone/>
            </a:pP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Estudios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han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demostrado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también que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adquirir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 le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facilitó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las personas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buscar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empleo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continuar</a:t>
            </a:r>
            <a:r>
              <a:rPr lang="en-US" sz="33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trabajando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lo que beneficia a las personas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individualmente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igual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a la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economía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3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general.</a:t>
            </a:r>
            <a:endParaRPr sz="1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8" name="Google Shape;528;p19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99"/>
              <a:buFont typeface="Arial"/>
              <a:buNone/>
            </a:pPr>
            <a:r>
              <a:rPr lang="en-US" sz="5099" b="1" i="0" u="none" strike="noStrike" cap="none" dirty="0" err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Resultados</a:t>
            </a:r>
            <a:r>
              <a:rPr lang="en-US" sz="5099" b="1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a largo </a:t>
            </a:r>
            <a:r>
              <a:rPr lang="en-US" sz="5099" b="1" i="0" u="none" strike="noStrike" cap="none" dirty="0" err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plazo</a:t>
            </a:r>
            <a:r>
              <a:rPr lang="en-US" sz="5099" b="1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de la </a:t>
            </a:r>
            <a:r>
              <a:rPr lang="en-US" sz="5099" b="1" i="0" u="none" strike="noStrike" cap="none" dirty="0" err="1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cubierta</a:t>
            </a:r>
            <a:r>
              <a:rPr lang="en-US" sz="5099" b="1" i="0" u="none" strike="noStrike" cap="none" dirty="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 de Medicaid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Google Shape;94;p2"/>
          <p:cNvGrpSpPr/>
          <p:nvPr/>
        </p:nvGrpSpPr>
        <p:grpSpPr>
          <a:xfrm>
            <a:off x="0" y="-234563"/>
            <a:ext cx="18288000" cy="2149696"/>
            <a:chOff x="0" y="-57150"/>
            <a:chExt cx="4816593" cy="566175"/>
          </a:xfrm>
        </p:grpSpPr>
        <p:sp>
          <p:nvSpPr>
            <p:cNvPr id="95" name="Google Shape;95;p2"/>
            <p:cNvSpPr/>
            <p:nvPr/>
          </p:nvSpPr>
          <p:spPr>
            <a:xfrm>
              <a:off x="0" y="0"/>
              <a:ext cx="4816592" cy="509025"/>
            </a:xfrm>
            <a:custGeom>
              <a:avLst/>
              <a:gdLst/>
              <a:ahLst/>
              <a:cxnLst/>
              <a:rect l="l" t="t" r="r" b="b"/>
              <a:pathLst>
                <a:path w="4816592" h="509025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09025"/>
                  </a:lnTo>
                  <a:lnTo>
                    <a:pt x="0" y="509025"/>
                  </a:lnTo>
                  <a:close/>
                </a:path>
              </a:pathLst>
            </a:custGeom>
            <a:solidFill>
              <a:srgbClr val="11559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6" name="Google Shape;96;p2"/>
            <p:cNvSpPr txBox="1"/>
            <p:nvPr/>
          </p:nvSpPr>
          <p:spPr>
            <a:xfrm>
              <a:off x="0" y="-57150"/>
              <a:ext cx="4816593" cy="5661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97" name="Google Shape;97;p2"/>
          <p:cNvSpPr txBox="1"/>
          <p:nvPr/>
        </p:nvSpPr>
        <p:spPr>
          <a:xfrm>
            <a:off x="1308426" y="2796700"/>
            <a:ext cx="9872100" cy="4616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863588" marR="0" lvl="1" indent="-431794" algn="l" rtl="0"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Pts val="3999"/>
              <a:buFont typeface="Arial"/>
              <a:buChar char="•"/>
            </a:pP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¿</a:t>
            </a:r>
            <a:r>
              <a:rPr lang="en-US" sz="39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Qué</a:t>
            </a: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Medicaid?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63588" marR="0" lvl="1" indent="-431794" algn="l" rtl="0"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Pts val="3999"/>
              <a:buFont typeface="Arial"/>
              <a:buChar char="•"/>
            </a:pP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¿</a:t>
            </a:r>
            <a:r>
              <a:rPr lang="en-US" sz="39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Quiénes</a:t>
            </a: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9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están</a:t>
            </a: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9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</a:t>
            </a:r>
            <a:r>
              <a:rPr lang="en-US" sz="3999" dirty="0" err="1"/>
              <a:t>o</a:t>
            </a:r>
            <a:r>
              <a:rPr lang="en-US" sz="39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63588" marR="0" lvl="1" indent="-431794" algn="l" rtl="0"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Pts val="3999"/>
              <a:buFont typeface="Arial"/>
              <a:buChar char="•"/>
            </a:pP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 </a:t>
            </a:r>
            <a:r>
              <a:rPr lang="en-US" sz="39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CT: HUSKY A, B, C y D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63588" marR="0" lvl="1" indent="-431794" algn="l" rtl="0"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Pts val="3999"/>
              <a:buFont typeface="Arial"/>
              <a:buChar char="•"/>
            </a:pP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¿</a:t>
            </a:r>
            <a:r>
              <a:rPr lang="en-US" sz="39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Quién</a:t>
            </a: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9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corre</a:t>
            </a: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Medicaid?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63588" marR="0" lvl="1" indent="-431794" algn="l" rtl="0">
              <a:spcBef>
                <a:spcPts val="0"/>
              </a:spcBef>
              <a:spcAft>
                <a:spcPts val="2400"/>
              </a:spcAft>
              <a:buClr>
                <a:srgbClr val="000000"/>
              </a:buClr>
              <a:buSzPts val="3999"/>
              <a:buFont typeface="Arial"/>
              <a:buChar char="•"/>
            </a:pPr>
            <a:r>
              <a:rPr lang="en-US" sz="39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Pagos de Medicaid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7508500" y="536250"/>
            <a:ext cx="3213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Resumen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20"/>
          <p:cNvSpPr/>
          <p:nvPr/>
        </p:nvSpPr>
        <p:spPr>
          <a:xfrm>
            <a:off x="13626019" y="9029700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35" name="Google Shape;535;p20"/>
          <p:cNvGrpSpPr/>
          <p:nvPr/>
        </p:nvGrpSpPr>
        <p:grpSpPr>
          <a:xfrm>
            <a:off x="0" y="-247356"/>
            <a:ext cx="18288000" cy="2162489"/>
            <a:chOff x="0" y="-57150"/>
            <a:chExt cx="4816593" cy="569544"/>
          </a:xfrm>
        </p:grpSpPr>
        <p:sp>
          <p:nvSpPr>
            <p:cNvPr id="536" name="Google Shape;536;p20"/>
            <p:cNvSpPr/>
            <p:nvPr/>
          </p:nvSpPr>
          <p:spPr>
            <a:xfrm>
              <a:off x="0" y="0"/>
              <a:ext cx="4816592" cy="512394"/>
            </a:xfrm>
            <a:custGeom>
              <a:avLst/>
              <a:gdLst/>
              <a:ahLst/>
              <a:cxnLst/>
              <a:rect l="l" t="t" r="r" b="b"/>
              <a:pathLst>
                <a:path w="4816592" h="51239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12394"/>
                  </a:lnTo>
                  <a:lnTo>
                    <a:pt x="0" y="512394"/>
                  </a:lnTo>
                  <a:close/>
                </a:path>
              </a:pathLst>
            </a:custGeom>
            <a:solidFill>
              <a:srgbClr val="009DA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37" name="Google Shape;537;p20"/>
            <p:cNvSpPr txBox="1"/>
            <p:nvPr/>
          </p:nvSpPr>
          <p:spPr>
            <a:xfrm>
              <a:off x="0" y="-57150"/>
              <a:ext cx="4816593" cy="5695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38" name="Google Shape;538;p20"/>
          <p:cNvSpPr txBox="1"/>
          <p:nvPr/>
        </p:nvSpPr>
        <p:spPr>
          <a:xfrm>
            <a:off x="441448" y="2526313"/>
            <a:ext cx="17405100" cy="590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CT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un conjunto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recursos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seleccionado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Connecticut Health Foundation: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200" b="0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https://www.cthealth.org/topic-guides/medicaid-in-ct/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2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Recursos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 de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KFF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organización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nacional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enfocada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políticas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salud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provee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información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trasfondo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actualizaciones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cambios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recientes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200" b="0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https://www.kff.org/medicaid/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Hay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sobre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Medicaid, del Departamento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Servicios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Sociales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CT: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200" b="0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https://www.myplacect.org/medicaid/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200" dirty="0" err="1"/>
              <a:t>Información</a:t>
            </a:r>
            <a:r>
              <a:rPr lang="en-US" sz="3200" dirty="0"/>
              <a:t> de</a:t>
            </a:r>
            <a:r>
              <a:rPr lang="en-US" sz="3200" b="1" dirty="0"/>
              <a:t> 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dirty="0"/>
              <a:t>de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Families USA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200" dirty="0"/>
              <a:t>que </a:t>
            </a:r>
            <a:r>
              <a:rPr lang="en-US" sz="3200" dirty="0" err="1"/>
              <a:t>aboga</a:t>
            </a:r>
            <a:r>
              <a:rPr lang="en-US" sz="3200" dirty="0"/>
              <a:t> </a:t>
            </a:r>
            <a:r>
              <a:rPr lang="en-US" sz="3200" dirty="0" err="1"/>
              <a:t>por</a:t>
            </a:r>
            <a:r>
              <a:rPr lang="en-US" sz="3200" dirty="0"/>
              <a:t> </a:t>
            </a:r>
            <a:r>
              <a:rPr lang="en-US" sz="3200" dirty="0" err="1"/>
              <a:t>los</a:t>
            </a:r>
            <a:r>
              <a:rPr lang="en-US" sz="3200" dirty="0"/>
              <a:t> </a:t>
            </a:r>
            <a:r>
              <a:rPr lang="en-US" sz="3200" dirty="0" err="1"/>
              <a:t>consumidores</a:t>
            </a:r>
            <a:r>
              <a:rPr lang="en-US" sz="3200" dirty="0"/>
              <a:t> del </a:t>
            </a:r>
            <a:r>
              <a:rPr lang="en-US" sz="3200" dirty="0" err="1"/>
              <a:t>cuidado</a:t>
            </a:r>
            <a:r>
              <a:rPr lang="en-US" sz="3200" dirty="0"/>
              <a:t> de la </a:t>
            </a:r>
            <a:r>
              <a:rPr lang="en-US" sz="3200" dirty="0" err="1"/>
              <a:t>salud</a:t>
            </a:r>
            <a:r>
              <a:rPr lang="en-US" sz="3200" dirty="0"/>
              <a:t>: </a:t>
            </a:r>
            <a:r>
              <a:rPr lang="en-US" sz="3200" b="0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https://familiesusa.org/our-work/medicaid/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20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Descubra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más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21"/>
          <p:cNvSpPr/>
          <p:nvPr/>
        </p:nvSpPr>
        <p:spPr>
          <a:xfrm>
            <a:off x="13626019" y="9029700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46" name="Google Shape;546;p21"/>
          <p:cNvGrpSpPr/>
          <p:nvPr/>
        </p:nvGrpSpPr>
        <p:grpSpPr>
          <a:xfrm>
            <a:off x="0" y="-247356"/>
            <a:ext cx="18288000" cy="2162489"/>
            <a:chOff x="0" y="-57150"/>
            <a:chExt cx="4816593" cy="569544"/>
          </a:xfrm>
        </p:grpSpPr>
        <p:sp>
          <p:nvSpPr>
            <p:cNvPr id="547" name="Google Shape;547;p21"/>
            <p:cNvSpPr/>
            <p:nvPr/>
          </p:nvSpPr>
          <p:spPr>
            <a:xfrm>
              <a:off x="0" y="0"/>
              <a:ext cx="4816592" cy="512394"/>
            </a:xfrm>
            <a:custGeom>
              <a:avLst/>
              <a:gdLst/>
              <a:ahLst/>
              <a:cxnLst/>
              <a:rect l="l" t="t" r="r" b="b"/>
              <a:pathLst>
                <a:path w="4816592" h="512394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12394"/>
                  </a:lnTo>
                  <a:lnTo>
                    <a:pt x="0" y="512394"/>
                  </a:lnTo>
                  <a:close/>
                </a:path>
              </a:pathLst>
            </a:custGeom>
            <a:solidFill>
              <a:srgbClr val="009DA5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8" name="Google Shape;548;p21"/>
            <p:cNvSpPr txBox="1"/>
            <p:nvPr/>
          </p:nvSpPr>
          <p:spPr>
            <a:xfrm>
              <a:off x="0" y="-57150"/>
              <a:ext cx="4816593" cy="5695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49" name="Google Shape;549;p21"/>
          <p:cNvSpPr txBox="1"/>
          <p:nvPr/>
        </p:nvSpPr>
        <p:spPr>
          <a:xfrm>
            <a:off x="341773" y="3356837"/>
            <a:ext cx="10703599" cy="42311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¿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Está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buscando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5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solicitar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elegible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visite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página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web del 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Departamento de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Servicios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Sociales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CT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3599" b="0" i="0" u="sng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https://connect.ct.gov/access/jsp/access/Home.jsp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180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También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puede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llamar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 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Departamento de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Servicios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Sociales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1-855-626-6632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21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Como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solicitar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FEBA26-9916-C8E8-54CC-E7F372FB682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450" t="7298" r="2642"/>
          <a:stretch>
            <a:fillRect/>
          </a:stretch>
        </p:blipFill>
        <p:spPr>
          <a:xfrm>
            <a:off x="11752472" y="3356837"/>
            <a:ext cx="6110515" cy="3599543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3"/>
          <p:cNvGrpSpPr/>
          <p:nvPr/>
        </p:nvGrpSpPr>
        <p:grpSpPr>
          <a:xfrm>
            <a:off x="0" y="-176524"/>
            <a:ext cx="18288000" cy="2091657"/>
            <a:chOff x="0" y="-57150"/>
            <a:chExt cx="4816593" cy="550889"/>
          </a:xfrm>
        </p:grpSpPr>
        <p:sp>
          <p:nvSpPr>
            <p:cNvPr id="107" name="Google Shape;107;p3"/>
            <p:cNvSpPr/>
            <p:nvPr/>
          </p:nvSpPr>
          <p:spPr>
            <a:xfrm>
              <a:off x="0" y="0"/>
              <a:ext cx="4816592" cy="493739"/>
            </a:xfrm>
            <a:custGeom>
              <a:avLst/>
              <a:gdLst/>
              <a:ahLst/>
              <a:cxnLst/>
              <a:rect l="l" t="t" r="r" b="b"/>
              <a:pathLst>
                <a:path w="4816592" h="493739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493739"/>
                  </a:lnTo>
                  <a:lnTo>
                    <a:pt x="0" y="493739"/>
                  </a:lnTo>
                  <a:close/>
                </a:path>
              </a:pathLst>
            </a:custGeom>
            <a:solidFill>
              <a:srgbClr val="11559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3"/>
            <p:cNvSpPr txBox="1"/>
            <p:nvPr/>
          </p:nvSpPr>
          <p:spPr>
            <a:xfrm>
              <a:off x="0" y="-57150"/>
              <a:ext cx="4816593" cy="5508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09" name="Google Shape;109;p3"/>
          <p:cNvSpPr txBox="1"/>
          <p:nvPr/>
        </p:nvSpPr>
        <p:spPr>
          <a:xfrm>
            <a:off x="781522" y="2275098"/>
            <a:ext cx="16724952" cy="657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50"/>
              <a:buFont typeface="Arial"/>
              <a:buNone/>
            </a:pP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 es un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seguro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médico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599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50"/>
              <a:buFont typeface="Arial"/>
              <a:buNone/>
            </a:pP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 es la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fuente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grande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seguro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médico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EE. UU.</a:t>
            </a:r>
            <a:endParaRPr sz="355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6605" marR="0" lvl="1" indent="-3879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50"/>
              <a:buFont typeface="Arial"/>
              <a:buChar char="•"/>
            </a:pPr>
            <a:r>
              <a:rPr lang="en-US" sz="35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71 </a:t>
            </a:r>
            <a:r>
              <a:rPr lang="en-US" sz="35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millones</a:t>
            </a:r>
            <a:r>
              <a:rPr lang="en-US" sz="35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personas </a:t>
            </a:r>
            <a:r>
              <a:rPr lang="en-US" sz="35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cubiertas</a:t>
            </a:r>
            <a:r>
              <a:rPr lang="en-US" sz="35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5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5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50"/>
              <a:buFont typeface="Arial"/>
              <a:buNone/>
            </a:pP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muchos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nombres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diferentes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través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del </a:t>
            </a:r>
            <a:r>
              <a:rPr lang="en-US" sz="355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país</a:t>
            </a: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3550" b="1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6605" marR="0" lvl="1" indent="-3879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50"/>
              <a:buFont typeface="Arial"/>
              <a:buChar char="•"/>
            </a:pPr>
            <a:r>
              <a:rPr lang="en-US" sz="35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CT, se llama HUSKY.</a:t>
            </a:r>
            <a:endParaRPr sz="35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5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50"/>
              <a:buFont typeface="Arial"/>
              <a:buNone/>
            </a:pPr>
            <a:r>
              <a:rPr lang="en-US" sz="355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 NO es Medicare.</a:t>
            </a:r>
            <a:endParaRPr sz="355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6605" marR="0" lvl="1" indent="-3879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50"/>
              <a:buFont typeface="Arial"/>
              <a:buChar char="•"/>
            </a:pPr>
            <a:r>
              <a:rPr lang="en-US" sz="35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Pero </a:t>
            </a:r>
            <a:r>
              <a:rPr lang="en-US" sz="35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algunas</a:t>
            </a:r>
            <a:r>
              <a:rPr lang="en-US" sz="35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personas con Medicare también </a:t>
            </a:r>
            <a:r>
              <a:rPr lang="en-US" sz="35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tienen</a:t>
            </a:r>
            <a:r>
              <a:rPr lang="en-US" sz="35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5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55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Medicaid.</a:t>
            </a:r>
            <a:endParaRPr sz="35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6605" marR="0" lvl="1" indent="-38798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50"/>
              <a:buFont typeface="Arial"/>
              <a:buChar char="•"/>
            </a:pPr>
            <a:r>
              <a:rPr lang="en-US" sz="35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Medicare es un </a:t>
            </a:r>
            <a:r>
              <a:rPr lang="en-US" sz="355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seguro</a:t>
            </a:r>
            <a:r>
              <a:rPr lang="en-US" sz="35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para personas de 65 </a:t>
            </a:r>
            <a:r>
              <a:rPr lang="en-US" sz="355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años</a:t>
            </a:r>
            <a:r>
              <a:rPr lang="en-US" sz="35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 </a:t>
            </a:r>
            <a:r>
              <a:rPr lang="en-US" sz="355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5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y personas con </a:t>
            </a:r>
            <a:r>
              <a:rPr lang="en-US" sz="355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discapacidades</a:t>
            </a:r>
            <a:r>
              <a:rPr lang="en-US" sz="355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¿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Qué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es Medicaid?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4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17" name="Google Shape;117;p4"/>
          <p:cNvGrpSpPr/>
          <p:nvPr/>
        </p:nvGrpSpPr>
        <p:grpSpPr>
          <a:xfrm>
            <a:off x="0" y="-216991"/>
            <a:ext cx="18288000" cy="2132124"/>
            <a:chOff x="0" y="-57150"/>
            <a:chExt cx="4816593" cy="561547"/>
          </a:xfrm>
        </p:grpSpPr>
        <p:sp>
          <p:nvSpPr>
            <p:cNvPr id="118" name="Google Shape;118;p4"/>
            <p:cNvSpPr/>
            <p:nvPr/>
          </p:nvSpPr>
          <p:spPr>
            <a:xfrm>
              <a:off x="0" y="0"/>
              <a:ext cx="4816592" cy="504397"/>
            </a:xfrm>
            <a:custGeom>
              <a:avLst/>
              <a:gdLst/>
              <a:ahLst/>
              <a:cxnLst/>
              <a:rect l="l" t="t" r="r" b="b"/>
              <a:pathLst>
                <a:path w="4816592" h="504397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04397"/>
                  </a:lnTo>
                  <a:lnTo>
                    <a:pt x="0" y="504397"/>
                  </a:lnTo>
                  <a:close/>
                </a:path>
              </a:pathLst>
            </a:custGeom>
            <a:solidFill>
              <a:srgbClr val="11559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4"/>
            <p:cNvSpPr txBox="1"/>
            <p:nvPr/>
          </p:nvSpPr>
          <p:spPr>
            <a:xfrm>
              <a:off x="0" y="-57150"/>
              <a:ext cx="4816593" cy="5615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0" name="Google Shape;120;p4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¿Para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quiénes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es Medicaid?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F83CDE8-AFBF-8699-F28E-92F61C9DBE7E}"/>
              </a:ext>
            </a:extLst>
          </p:cNvPr>
          <p:cNvGrpSpPr/>
          <p:nvPr/>
        </p:nvGrpSpPr>
        <p:grpSpPr>
          <a:xfrm>
            <a:off x="6463220" y="2451389"/>
            <a:ext cx="11602152" cy="6042857"/>
            <a:chOff x="6479277" y="2149325"/>
            <a:chExt cx="11602152" cy="6042857"/>
          </a:xfrm>
        </p:grpSpPr>
        <p:grpSp>
          <p:nvGrpSpPr>
            <p:cNvPr id="121" name="Google Shape;121;p4"/>
            <p:cNvGrpSpPr/>
            <p:nvPr/>
          </p:nvGrpSpPr>
          <p:grpSpPr>
            <a:xfrm>
              <a:off x="8138231" y="3847699"/>
              <a:ext cx="9922679" cy="1244443"/>
              <a:chOff x="0" y="-19050"/>
              <a:chExt cx="4367337" cy="547725"/>
            </a:xfrm>
          </p:grpSpPr>
          <p:sp>
            <p:nvSpPr>
              <p:cNvPr id="122" name="Google Shape;122;p4"/>
              <p:cNvSpPr/>
              <p:nvPr/>
            </p:nvSpPr>
            <p:spPr>
              <a:xfrm>
                <a:off x="0" y="0"/>
                <a:ext cx="4367337" cy="528675"/>
              </a:xfrm>
              <a:custGeom>
                <a:avLst/>
                <a:gdLst/>
                <a:ahLst/>
                <a:cxnLst/>
                <a:rect l="l" t="t" r="r" b="b"/>
                <a:pathLst>
                  <a:path w="4367337" h="528675" extrusionOk="0">
                    <a:moveTo>
                      <a:pt x="0" y="0"/>
                    </a:moveTo>
                    <a:lnTo>
                      <a:pt x="4367337" y="0"/>
                    </a:lnTo>
                    <a:lnTo>
                      <a:pt x="4367337" y="528675"/>
                    </a:lnTo>
                    <a:lnTo>
                      <a:pt x="0" y="528675"/>
                    </a:lnTo>
                    <a:close/>
                  </a:path>
                </a:pathLst>
              </a:custGeom>
              <a:solidFill>
                <a:srgbClr val="D4ECF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3" name="Google Shape;123;p4"/>
              <p:cNvSpPr txBox="1"/>
              <p:nvPr/>
            </p:nvSpPr>
            <p:spPr>
              <a:xfrm>
                <a:off x="0" y="-19050"/>
                <a:ext cx="4367337" cy="5477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4" name="Google Shape;124;p4"/>
            <p:cNvGrpSpPr/>
            <p:nvPr/>
          </p:nvGrpSpPr>
          <p:grpSpPr>
            <a:xfrm>
              <a:off x="8138231" y="5232146"/>
              <a:ext cx="9922679" cy="1259813"/>
              <a:chOff x="0" y="-19050"/>
              <a:chExt cx="4367337" cy="554490"/>
            </a:xfrm>
          </p:grpSpPr>
          <p:sp>
            <p:nvSpPr>
              <p:cNvPr id="125" name="Google Shape;125;p4"/>
              <p:cNvSpPr/>
              <p:nvPr/>
            </p:nvSpPr>
            <p:spPr>
              <a:xfrm>
                <a:off x="0" y="0"/>
                <a:ext cx="4367337" cy="535440"/>
              </a:xfrm>
              <a:custGeom>
                <a:avLst/>
                <a:gdLst/>
                <a:ahLst/>
                <a:cxnLst/>
                <a:rect l="l" t="t" r="r" b="b"/>
                <a:pathLst>
                  <a:path w="4367337" h="535440" extrusionOk="0">
                    <a:moveTo>
                      <a:pt x="0" y="0"/>
                    </a:moveTo>
                    <a:lnTo>
                      <a:pt x="4367337" y="0"/>
                    </a:lnTo>
                    <a:lnTo>
                      <a:pt x="4367337" y="535440"/>
                    </a:lnTo>
                    <a:lnTo>
                      <a:pt x="0" y="535440"/>
                    </a:lnTo>
                    <a:close/>
                  </a:path>
                </a:pathLst>
              </a:custGeom>
              <a:solidFill>
                <a:srgbClr val="E0E1F1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126;p4"/>
              <p:cNvSpPr txBox="1"/>
              <p:nvPr/>
            </p:nvSpPr>
            <p:spPr>
              <a:xfrm>
                <a:off x="0" y="-19050"/>
                <a:ext cx="4367337" cy="5544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7" name="Google Shape;127;p4"/>
            <p:cNvGrpSpPr/>
            <p:nvPr/>
          </p:nvGrpSpPr>
          <p:grpSpPr>
            <a:xfrm>
              <a:off x="8138231" y="2757586"/>
              <a:ext cx="1846698" cy="989763"/>
              <a:chOff x="0" y="-19050"/>
              <a:chExt cx="812800" cy="435631"/>
            </a:xfrm>
          </p:grpSpPr>
          <p:sp>
            <p:nvSpPr>
              <p:cNvPr id="128" name="Google Shape;128;p4"/>
              <p:cNvSpPr/>
              <p:nvPr/>
            </p:nvSpPr>
            <p:spPr>
              <a:xfrm>
                <a:off x="0" y="0"/>
                <a:ext cx="812800" cy="416581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416581" extrusionOk="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416581"/>
                    </a:lnTo>
                    <a:lnTo>
                      <a:pt x="0" y="416581"/>
                    </a:lnTo>
                    <a:close/>
                  </a:path>
                </a:pathLst>
              </a:custGeom>
              <a:solidFill>
                <a:srgbClr val="00A0A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" name="Google Shape;129;p4"/>
              <p:cNvSpPr txBox="1"/>
              <p:nvPr/>
            </p:nvSpPr>
            <p:spPr>
              <a:xfrm>
                <a:off x="0" y="-19050"/>
                <a:ext cx="812800" cy="4356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0" name="Google Shape;130;p4"/>
            <p:cNvGrpSpPr/>
            <p:nvPr/>
          </p:nvGrpSpPr>
          <p:grpSpPr>
            <a:xfrm>
              <a:off x="10157226" y="2757586"/>
              <a:ext cx="1846698" cy="989763"/>
              <a:chOff x="0" y="-19050"/>
              <a:chExt cx="812800" cy="435631"/>
            </a:xfrm>
          </p:grpSpPr>
          <p:sp>
            <p:nvSpPr>
              <p:cNvPr id="131" name="Google Shape;131;p4"/>
              <p:cNvSpPr/>
              <p:nvPr/>
            </p:nvSpPr>
            <p:spPr>
              <a:xfrm>
                <a:off x="0" y="0"/>
                <a:ext cx="812800" cy="416581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416581" extrusionOk="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416581"/>
                    </a:lnTo>
                    <a:lnTo>
                      <a:pt x="0" y="416581"/>
                    </a:lnTo>
                    <a:close/>
                  </a:path>
                </a:pathLst>
              </a:custGeom>
              <a:solidFill>
                <a:srgbClr val="85CDCE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4"/>
              <p:cNvSpPr txBox="1"/>
              <p:nvPr/>
            </p:nvSpPr>
            <p:spPr>
              <a:xfrm>
                <a:off x="0" y="-19050"/>
                <a:ext cx="812800" cy="4356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3" name="Google Shape;133;p4"/>
            <p:cNvGrpSpPr/>
            <p:nvPr/>
          </p:nvGrpSpPr>
          <p:grpSpPr>
            <a:xfrm>
              <a:off x="12176222" y="2757586"/>
              <a:ext cx="1846698" cy="989763"/>
              <a:chOff x="0" y="-19050"/>
              <a:chExt cx="812800" cy="435631"/>
            </a:xfrm>
          </p:grpSpPr>
          <p:sp>
            <p:nvSpPr>
              <p:cNvPr id="134" name="Google Shape;134;p4"/>
              <p:cNvSpPr/>
              <p:nvPr/>
            </p:nvSpPr>
            <p:spPr>
              <a:xfrm>
                <a:off x="0" y="0"/>
                <a:ext cx="812800" cy="416581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416581" extrusionOk="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416581"/>
                    </a:lnTo>
                    <a:lnTo>
                      <a:pt x="0" y="416581"/>
                    </a:lnTo>
                    <a:close/>
                  </a:path>
                </a:pathLst>
              </a:custGeom>
              <a:solidFill>
                <a:srgbClr val="009DA5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" name="Google Shape;135;p4"/>
              <p:cNvSpPr txBox="1"/>
              <p:nvPr/>
            </p:nvSpPr>
            <p:spPr>
              <a:xfrm>
                <a:off x="0" y="-19050"/>
                <a:ext cx="812800" cy="4356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6" name="Google Shape;136;p4"/>
            <p:cNvGrpSpPr/>
            <p:nvPr/>
          </p:nvGrpSpPr>
          <p:grpSpPr>
            <a:xfrm>
              <a:off x="14195217" y="2757586"/>
              <a:ext cx="1846698" cy="989763"/>
              <a:chOff x="0" y="-19050"/>
              <a:chExt cx="812800" cy="435631"/>
            </a:xfrm>
          </p:grpSpPr>
          <p:sp>
            <p:nvSpPr>
              <p:cNvPr id="137" name="Google Shape;137;p4"/>
              <p:cNvSpPr/>
              <p:nvPr/>
            </p:nvSpPr>
            <p:spPr>
              <a:xfrm>
                <a:off x="0" y="0"/>
                <a:ext cx="812800" cy="416581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416581" extrusionOk="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416581"/>
                    </a:lnTo>
                    <a:lnTo>
                      <a:pt x="0" y="416581"/>
                    </a:lnTo>
                    <a:close/>
                  </a:path>
                </a:pathLst>
              </a:custGeom>
              <a:solidFill>
                <a:srgbClr val="85CDCE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8" name="Google Shape;138;p4"/>
              <p:cNvSpPr txBox="1"/>
              <p:nvPr/>
            </p:nvSpPr>
            <p:spPr>
              <a:xfrm>
                <a:off x="0" y="-19050"/>
                <a:ext cx="812800" cy="4356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39" name="Google Shape;139;p4"/>
            <p:cNvGrpSpPr/>
            <p:nvPr/>
          </p:nvGrpSpPr>
          <p:grpSpPr>
            <a:xfrm>
              <a:off x="16214212" y="2757586"/>
              <a:ext cx="1846698" cy="989763"/>
              <a:chOff x="0" y="-19050"/>
              <a:chExt cx="812800" cy="435631"/>
            </a:xfrm>
          </p:grpSpPr>
          <p:sp>
            <p:nvSpPr>
              <p:cNvPr id="140" name="Google Shape;140;p4"/>
              <p:cNvSpPr/>
              <p:nvPr/>
            </p:nvSpPr>
            <p:spPr>
              <a:xfrm>
                <a:off x="0" y="0"/>
                <a:ext cx="812800" cy="416581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416581" extrusionOk="0">
                    <a:moveTo>
                      <a:pt x="0" y="0"/>
                    </a:moveTo>
                    <a:lnTo>
                      <a:pt x="812800" y="0"/>
                    </a:lnTo>
                    <a:lnTo>
                      <a:pt x="812800" y="416581"/>
                    </a:lnTo>
                    <a:lnTo>
                      <a:pt x="0" y="416581"/>
                    </a:lnTo>
                    <a:close/>
                  </a:path>
                </a:pathLst>
              </a:custGeom>
              <a:solidFill>
                <a:srgbClr val="00A0A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1" name="Google Shape;141;p4"/>
              <p:cNvSpPr txBox="1"/>
              <p:nvPr/>
            </p:nvSpPr>
            <p:spPr>
              <a:xfrm>
                <a:off x="0" y="-19050"/>
                <a:ext cx="812800" cy="43563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42" name="Google Shape;142;p4"/>
            <p:cNvGrpSpPr/>
            <p:nvPr/>
          </p:nvGrpSpPr>
          <p:grpSpPr>
            <a:xfrm>
              <a:off x="6479277" y="3761135"/>
              <a:ext cx="1523929" cy="1331007"/>
              <a:chOff x="0" y="-57150"/>
              <a:chExt cx="670738" cy="585825"/>
            </a:xfrm>
          </p:grpSpPr>
          <p:sp>
            <p:nvSpPr>
              <p:cNvPr id="143" name="Google Shape;143;p4"/>
              <p:cNvSpPr/>
              <p:nvPr/>
            </p:nvSpPr>
            <p:spPr>
              <a:xfrm>
                <a:off x="0" y="0"/>
                <a:ext cx="670738" cy="528675"/>
              </a:xfrm>
              <a:custGeom>
                <a:avLst/>
                <a:gdLst/>
                <a:ahLst/>
                <a:cxnLst/>
                <a:rect l="l" t="t" r="r" b="b"/>
                <a:pathLst>
                  <a:path w="670738" h="528675" extrusionOk="0">
                    <a:moveTo>
                      <a:pt x="0" y="0"/>
                    </a:moveTo>
                    <a:lnTo>
                      <a:pt x="670738" y="0"/>
                    </a:lnTo>
                    <a:lnTo>
                      <a:pt x="670738" y="528675"/>
                    </a:lnTo>
                    <a:lnTo>
                      <a:pt x="0" y="528675"/>
                    </a:lnTo>
                    <a:close/>
                  </a:path>
                </a:pathLst>
              </a:custGeom>
              <a:solidFill>
                <a:srgbClr val="009DA5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4" name="Google Shape;144;p4"/>
              <p:cNvSpPr txBox="1"/>
              <p:nvPr/>
            </p:nvSpPr>
            <p:spPr>
              <a:xfrm>
                <a:off x="0" y="-57150"/>
                <a:ext cx="670738" cy="58582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299"/>
                  <a:buFont typeface="Arial"/>
                  <a:buNone/>
                </a:pPr>
                <a:r>
                  <a:rPr lang="en-US" sz="2299" b="1" i="0" u="none" strike="noStrike" cap="none" dirty="0" err="1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Adultos</a:t>
                </a:r>
                <a:endParaRPr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5" name="Google Shape;145;p4"/>
            <p:cNvGrpSpPr/>
            <p:nvPr/>
          </p:nvGrpSpPr>
          <p:grpSpPr>
            <a:xfrm>
              <a:off x="6479277" y="5145582"/>
              <a:ext cx="1523929" cy="1346377"/>
              <a:chOff x="0" y="-57150"/>
              <a:chExt cx="670738" cy="592590"/>
            </a:xfrm>
          </p:grpSpPr>
          <p:sp>
            <p:nvSpPr>
              <p:cNvPr id="146" name="Google Shape;146;p4"/>
              <p:cNvSpPr/>
              <p:nvPr/>
            </p:nvSpPr>
            <p:spPr>
              <a:xfrm>
                <a:off x="0" y="0"/>
                <a:ext cx="670738" cy="535440"/>
              </a:xfrm>
              <a:custGeom>
                <a:avLst/>
                <a:gdLst/>
                <a:ahLst/>
                <a:cxnLst/>
                <a:rect l="l" t="t" r="r" b="b"/>
                <a:pathLst>
                  <a:path w="670738" h="535440" extrusionOk="0">
                    <a:moveTo>
                      <a:pt x="0" y="0"/>
                    </a:moveTo>
                    <a:lnTo>
                      <a:pt x="670738" y="0"/>
                    </a:lnTo>
                    <a:lnTo>
                      <a:pt x="670738" y="535440"/>
                    </a:lnTo>
                    <a:lnTo>
                      <a:pt x="0" y="535440"/>
                    </a:lnTo>
                    <a:close/>
                  </a:path>
                </a:pathLst>
              </a:custGeom>
              <a:solidFill>
                <a:srgbClr val="6A86C3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47" name="Google Shape;147;p4"/>
              <p:cNvSpPr txBox="1"/>
              <p:nvPr/>
            </p:nvSpPr>
            <p:spPr>
              <a:xfrm>
                <a:off x="0" y="-57150"/>
                <a:ext cx="670738" cy="5925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299"/>
                  <a:buFont typeface="Arial"/>
                  <a:buNone/>
                </a:pPr>
                <a:r>
                  <a:rPr lang="en-US" sz="2299" b="1" i="0" u="none" strike="noStrike" cap="none" dirty="0" err="1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Niñ</a:t>
                </a:r>
                <a:r>
                  <a:rPr lang="en-US" sz="2299" b="1" dirty="0" err="1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o</a:t>
                </a:r>
                <a:r>
                  <a:rPr lang="en-US" sz="2299" b="1" i="0" u="none" strike="noStrike" cap="none" dirty="0" err="1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s</a:t>
                </a:r>
                <a:endParaRPr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" name="Google Shape;148;p4"/>
            <p:cNvGrpSpPr/>
            <p:nvPr/>
          </p:nvGrpSpPr>
          <p:grpSpPr>
            <a:xfrm>
              <a:off x="8138231" y="6592309"/>
              <a:ext cx="9922679" cy="1259813"/>
              <a:chOff x="0" y="-19050"/>
              <a:chExt cx="4367337" cy="554490"/>
            </a:xfrm>
          </p:grpSpPr>
          <p:sp>
            <p:nvSpPr>
              <p:cNvPr id="149" name="Google Shape;149;p4"/>
              <p:cNvSpPr/>
              <p:nvPr/>
            </p:nvSpPr>
            <p:spPr>
              <a:xfrm>
                <a:off x="0" y="0"/>
                <a:ext cx="4367337" cy="535440"/>
              </a:xfrm>
              <a:custGeom>
                <a:avLst/>
                <a:gdLst/>
                <a:ahLst/>
                <a:cxnLst/>
                <a:rect l="l" t="t" r="r" b="b"/>
                <a:pathLst>
                  <a:path w="4367337" h="535440" extrusionOk="0">
                    <a:moveTo>
                      <a:pt x="0" y="0"/>
                    </a:moveTo>
                    <a:lnTo>
                      <a:pt x="4367337" y="0"/>
                    </a:lnTo>
                    <a:lnTo>
                      <a:pt x="4367337" y="535440"/>
                    </a:lnTo>
                    <a:lnTo>
                      <a:pt x="0" y="535440"/>
                    </a:lnTo>
                    <a:close/>
                  </a:path>
                </a:pathLst>
              </a:custGeom>
              <a:solidFill>
                <a:srgbClr val="85CDCE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0" name="Google Shape;150;p4"/>
              <p:cNvSpPr txBox="1"/>
              <p:nvPr/>
            </p:nvSpPr>
            <p:spPr>
              <a:xfrm>
                <a:off x="0" y="-19050"/>
                <a:ext cx="4367337" cy="5544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51" name="Google Shape;151;p4"/>
            <p:cNvGrpSpPr/>
            <p:nvPr/>
          </p:nvGrpSpPr>
          <p:grpSpPr>
            <a:xfrm>
              <a:off x="6479277" y="6505745"/>
              <a:ext cx="1523929" cy="1346377"/>
              <a:chOff x="0" y="-57150"/>
              <a:chExt cx="670738" cy="592590"/>
            </a:xfrm>
          </p:grpSpPr>
          <p:sp>
            <p:nvSpPr>
              <p:cNvPr id="152" name="Google Shape;152;p4"/>
              <p:cNvSpPr/>
              <p:nvPr/>
            </p:nvSpPr>
            <p:spPr>
              <a:xfrm>
                <a:off x="0" y="0"/>
                <a:ext cx="670738" cy="535440"/>
              </a:xfrm>
              <a:custGeom>
                <a:avLst/>
                <a:gdLst/>
                <a:ahLst/>
                <a:cxnLst/>
                <a:rect l="l" t="t" r="r" b="b"/>
                <a:pathLst>
                  <a:path w="670738" h="535440" extrusionOk="0">
                    <a:moveTo>
                      <a:pt x="0" y="0"/>
                    </a:moveTo>
                    <a:lnTo>
                      <a:pt x="670738" y="0"/>
                    </a:lnTo>
                    <a:lnTo>
                      <a:pt x="670738" y="535440"/>
                    </a:lnTo>
                    <a:lnTo>
                      <a:pt x="0" y="535440"/>
                    </a:lnTo>
                    <a:close/>
                  </a:path>
                </a:pathLst>
              </a:custGeom>
              <a:solidFill>
                <a:srgbClr val="00A0A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3" name="Google Shape;153;p4"/>
              <p:cNvSpPr txBox="1"/>
              <p:nvPr/>
            </p:nvSpPr>
            <p:spPr>
              <a:xfrm>
                <a:off x="0" y="-57150"/>
                <a:ext cx="670738" cy="59259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799"/>
                  <a:buFont typeface="Arial"/>
                  <a:buNone/>
                </a:pPr>
                <a:r>
                  <a:rPr lang="en-US" sz="1799" b="1" i="0" u="none" strike="noStrike" cap="none" dirty="0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Personas </a:t>
                </a:r>
                <a:r>
                  <a:rPr lang="en-US" sz="1799" b="1" i="0" u="none" strike="noStrike" cap="none" dirty="0" err="1">
                    <a:solidFill>
                      <a:srgbClr val="FFFFFF"/>
                    </a:solidFill>
                    <a:latin typeface="Roboto"/>
                    <a:ea typeface="Roboto"/>
                    <a:cs typeface="Roboto"/>
                    <a:sym typeface="Roboto"/>
                  </a:rPr>
                  <a:t>Embarazadas</a:t>
                </a:r>
                <a:endParaRPr sz="9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54" name="Google Shape;154;p4"/>
            <p:cNvGrpSpPr/>
            <p:nvPr/>
          </p:nvGrpSpPr>
          <p:grpSpPr>
            <a:xfrm>
              <a:off x="9984929" y="2417526"/>
              <a:ext cx="154992" cy="5434596"/>
              <a:chOff x="0" y="-19050"/>
              <a:chExt cx="68218" cy="2391966"/>
            </a:xfrm>
          </p:grpSpPr>
          <p:sp>
            <p:nvSpPr>
              <p:cNvPr id="155" name="Google Shape;155;p4"/>
              <p:cNvSpPr/>
              <p:nvPr/>
            </p:nvSpPr>
            <p:spPr>
              <a:xfrm>
                <a:off x="0" y="0"/>
                <a:ext cx="68218" cy="2372916"/>
              </a:xfrm>
              <a:custGeom>
                <a:avLst/>
                <a:gdLst/>
                <a:ahLst/>
                <a:cxnLst/>
                <a:rect l="l" t="t" r="r" b="b"/>
                <a:pathLst>
                  <a:path w="68218" h="2372916" extrusionOk="0">
                    <a:moveTo>
                      <a:pt x="0" y="0"/>
                    </a:moveTo>
                    <a:lnTo>
                      <a:pt x="68218" y="0"/>
                    </a:lnTo>
                    <a:lnTo>
                      <a:pt x="68218" y="2372916"/>
                    </a:lnTo>
                    <a:lnTo>
                      <a:pt x="0" y="237291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56" name="Google Shape;156;p4"/>
              <p:cNvSpPr txBox="1"/>
              <p:nvPr/>
            </p:nvSpPr>
            <p:spPr>
              <a:xfrm>
                <a:off x="0" y="-19050"/>
                <a:ext cx="68218" cy="23919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57" name="Google Shape;157;p4"/>
            <p:cNvSpPr txBox="1"/>
            <p:nvPr/>
          </p:nvSpPr>
          <p:spPr>
            <a:xfrm>
              <a:off x="8138231" y="2988554"/>
              <a:ext cx="1846698" cy="4975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 dirty="0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1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4"/>
            <p:cNvSpPr txBox="1"/>
            <p:nvPr/>
          </p:nvSpPr>
          <p:spPr>
            <a:xfrm>
              <a:off x="10157226" y="2987248"/>
              <a:ext cx="1846698" cy="4975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2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4"/>
            <p:cNvSpPr txBox="1"/>
            <p:nvPr/>
          </p:nvSpPr>
          <p:spPr>
            <a:xfrm>
              <a:off x="12176222" y="2988554"/>
              <a:ext cx="1846698" cy="4975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3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4"/>
            <p:cNvSpPr txBox="1"/>
            <p:nvPr/>
          </p:nvSpPr>
          <p:spPr>
            <a:xfrm>
              <a:off x="14195217" y="2987248"/>
              <a:ext cx="1846698" cy="4975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4"/>
            <p:cNvSpPr txBox="1"/>
            <p:nvPr/>
          </p:nvSpPr>
          <p:spPr>
            <a:xfrm>
              <a:off x="16214212" y="2987248"/>
              <a:ext cx="1846698" cy="49752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800"/>
                <a:buFont typeface="Arial"/>
                <a:buNone/>
              </a:pPr>
              <a:r>
                <a:rPr lang="en-US" sz="2800" b="1" i="0" u="none" strike="noStrike" cap="none">
                  <a:solidFill>
                    <a:srgbClr val="FFFFFF"/>
                  </a:solidFill>
                  <a:latin typeface="Roboto"/>
                  <a:ea typeface="Roboto"/>
                  <a:cs typeface="Roboto"/>
                  <a:sym typeface="Roboto"/>
                </a:rPr>
                <a:t>5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4"/>
            <p:cNvSpPr txBox="1"/>
            <p:nvPr/>
          </p:nvSpPr>
          <p:spPr>
            <a:xfrm>
              <a:off x="10157233" y="2149325"/>
              <a:ext cx="3580800" cy="4227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747"/>
                <a:buFont typeface="Arial"/>
                <a:buNone/>
              </a:pPr>
              <a:r>
                <a:rPr lang="en-US" sz="2747" b="1" i="0" u="none" strike="noStrike" cap="none" dirty="0" err="1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Tamaño</a:t>
              </a:r>
              <a:r>
                <a:rPr lang="en-US" sz="2747" b="1" i="0" u="none" strike="noStrike" cap="none" dirty="0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 familiar</a:t>
              </a:r>
              <a:endParaRPr sz="14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4"/>
            <p:cNvSpPr txBox="1"/>
            <p:nvPr/>
          </p:nvSpPr>
          <p:spPr>
            <a:xfrm>
              <a:off x="8138231" y="4277100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$21,597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4" name="Google Shape;164;p4"/>
            <p:cNvSpPr txBox="1"/>
            <p:nvPr/>
          </p:nvSpPr>
          <p:spPr>
            <a:xfrm>
              <a:off x="10157226" y="4277100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$27,918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5" name="Google Shape;165;p4"/>
            <p:cNvSpPr txBox="1"/>
            <p:nvPr/>
          </p:nvSpPr>
          <p:spPr>
            <a:xfrm>
              <a:off x="12147557" y="4277100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$36,777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6" name="Google Shape;166;p4"/>
            <p:cNvSpPr txBox="1"/>
            <p:nvPr/>
          </p:nvSpPr>
          <p:spPr>
            <a:xfrm>
              <a:off x="14195217" y="4277100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$44,367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7" name="Google Shape;167;p4"/>
            <p:cNvSpPr txBox="1"/>
            <p:nvPr/>
          </p:nvSpPr>
          <p:spPr>
            <a:xfrm>
              <a:off x="16185547" y="4277100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$51,957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8" name="Google Shape;168;p4"/>
            <p:cNvGrpSpPr/>
            <p:nvPr/>
          </p:nvGrpSpPr>
          <p:grpSpPr>
            <a:xfrm>
              <a:off x="12003925" y="2572916"/>
              <a:ext cx="154992" cy="5434596"/>
              <a:chOff x="0" y="-19050"/>
              <a:chExt cx="68218" cy="2391966"/>
            </a:xfrm>
          </p:grpSpPr>
          <p:sp>
            <p:nvSpPr>
              <p:cNvPr id="169" name="Google Shape;169;p4"/>
              <p:cNvSpPr/>
              <p:nvPr/>
            </p:nvSpPr>
            <p:spPr>
              <a:xfrm>
                <a:off x="0" y="0"/>
                <a:ext cx="68218" cy="2372916"/>
              </a:xfrm>
              <a:custGeom>
                <a:avLst/>
                <a:gdLst/>
                <a:ahLst/>
                <a:cxnLst/>
                <a:rect l="l" t="t" r="r" b="b"/>
                <a:pathLst>
                  <a:path w="68218" h="2372916" extrusionOk="0">
                    <a:moveTo>
                      <a:pt x="0" y="0"/>
                    </a:moveTo>
                    <a:lnTo>
                      <a:pt x="68218" y="0"/>
                    </a:lnTo>
                    <a:lnTo>
                      <a:pt x="68218" y="2372916"/>
                    </a:lnTo>
                    <a:lnTo>
                      <a:pt x="0" y="237291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0" name="Google Shape;170;p4"/>
              <p:cNvSpPr txBox="1"/>
              <p:nvPr/>
            </p:nvSpPr>
            <p:spPr>
              <a:xfrm>
                <a:off x="0" y="-19050"/>
                <a:ext cx="68218" cy="23919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1" name="Google Shape;171;p4"/>
            <p:cNvGrpSpPr/>
            <p:nvPr/>
          </p:nvGrpSpPr>
          <p:grpSpPr>
            <a:xfrm>
              <a:off x="14014774" y="2757586"/>
              <a:ext cx="154992" cy="5434596"/>
              <a:chOff x="0" y="-19050"/>
              <a:chExt cx="68218" cy="2391966"/>
            </a:xfrm>
          </p:grpSpPr>
          <p:sp>
            <p:nvSpPr>
              <p:cNvPr id="172" name="Google Shape;172;p4"/>
              <p:cNvSpPr/>
              <p:nvPr/>
            </p:nvSpPr>
            <p:spPr>
              <a:xfrm>
                <a:off x="0" y="0"/>
                <a:ext cx="68218" cy="2372916"/>
              </a:xfrm>
              <a:custGeom>
                <a:avLst/>
                <a:gdLst/>
                <a:ahLst/>
                <a:cxnLst/>
                <a:rect l="l" t="t" r="r" b="b"/>
                <a:pathLst>
                  <a:path w="68218" h="2372916" extrusionOk="0">
                    <a:moveTo>
                      <a:pt x="0" y="0"/>
                    </a:moveTo>
                    <a:lnTo>
                      <a:pt x="68218" y="0"/>
                    </a:lnTo>
                    <a:lnTo>
                      <a:pt x="68218" y="2372916"/>
                    </a:lnTo>
                    <a:lnTo>
                      <a:pt x="0" y="237291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3" name="Google Shape;173;p4"/>
              <p:cNvSpPr txBox="1"/>
              <p:nvPr/>
            </p:nvSpPr>
            <p:spPr>
              <a:xfrm>
                <a:off x="0" y="-19050"/>
                <a:ext cx="68218" cy="23919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4" name="Google Shape;174;p4"/>
            <p:cNvGrpSpPr/>
            <p:nvPr/>
          </p:nvGrpSpPr>
          <p:grpSpPr>
            <a:xfrm>
              <a:off x="16059220" y="2757586"/>
              <a:ext cx="154992" cy="5434596"/>
              <a:chOff x="0" y="-19050"/>
              <a:chExt cx="68218" cy="2391966"/>
            </a:xfrm>
          </p:grpSpPr>
          <p:sp>
            <p:nvSpPr>
              <p:cNvPr id="175" name="Google Shape;175;p4"/>
              <p:cNvSpPr/>
              <p:nvPr/>
            </p:nvSpPr>
            <p:spPr>
              <a:xfrm>
                <a:off x="0" y="0"/>
                <a:ext cx="68218" cy="2372916"/>
              </a:xfrm>
              <a:custGeom>
                <a:avLst/>
                <a:gdLst/>
                <a:ahLst/>
                <a:cxnLst/>
                <a:rect l="l" t="t" r="r" b="b"/>
                <a:pathLst>
                  <a:path w="68218" h="2372916" extrusionOk="0">
                    <a:moveTo>
                      <a:pt x="0" y="0"/>
                    </a:moveTo>
                    <a:lnTo>
                      <a:pt x="68218" y="0"/>
                    </a:lnTo>
                    <a:lnTo>
                      <a:pt x="68218" y="2372916"/>
                    </a:lnTo>
                    <a:lnTo>
                      <a:pt x="0" y="2372916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76" name="Google Shape;176;p4"/>
              <p:cNvSpPr txBox="1"/>
              <p:nvPr/>
            </p:nvSpPr>
            <p:spPr>
              <a:xfrm>
                <a:off x="0" y="-19050"/>
                <a:ext cx="68218" cy="239196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50800" tIns="50800" rIns="50800" bIns="508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38888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77" name="Google Shape;177;p4"/>
            <p:cNvSpPr txBox="1"/>
            <p:nvPr/>
          </p:nvSpPr>
          <p:spPr>
            <a:xfrm>
              <a:off x="10157226" y="5669232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$42,511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8" name="Google Shape;178;p4"/>
            <p:cNvSpPr txBox="1"/>
            <p:nvPr/>
          </p:nvSpPr>
          <p:spPr>
            <a:xfrm>
              <a:off x="12147557" y="5669232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$53,566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" name="Google Shape;179;p4"/>
            <p:cNvSpPr txBox="1"/>
            <p:nvPr/>
          </p:nvSpPr>
          <p:spPr>
            <a:xfrm>
              <a:off x="14195217" y="5669232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$64,621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0" name="Google Shape;180;p4"/>
            <p:cNvSpPr txBox="1"/>
            <p:nvPr/>
          </p:nvSpPr>
          <p:spPr>
            <a:xfrm>
              <a:off x="16185547" y="5669232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$76,676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4"/>
            <p:cNvSpPr txBox="1"/>
            <p:nvPr/>
          </p:nvSpPr>
          <p:spPr>
            <a:xfrm>
              <a:off x="8138231" y="5669232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NA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4"/>
            <p:cNvSpPr txBox="1"/>
            <p:nvPr/>
          </p:nvSpPr>
          <p:spPr>
            <a:xfrm>
              <a:off x="10139921" y="7013564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$55,624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4"/>
            <p:cNvSpPr txBox="1"/>
            <p:nvPr/>
          </p:nvSpPr>
          <p:spPr>
            <a:xfrm>
              <a:off x="8148215" y="7013564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NA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4"/>
            <p:cNvSpPr txBox="1"/>
            <p:nvPr/>
          </p:nvSpPr>
          <p:spPr>
            <a:xfrm>
              <a:off x="12179435" y="7013564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$70,089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4"/>
            <p:cNvSpPr txBox="1"/>
            <p:nvPr/>
          </p:nvSpPr>
          <p:spPr>
            <a:xfrm>
              <a:off x="14190284" y="7013564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$84,554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" name="Google Shape;186;p4"/>
            <p:cNvSpPr txBox="1"/>
            <p:nvPr/>
          </p:nvSpPr>
          <p:spPr>
            <a:xfrm>
              <a:off x="16234731" y="7013564"/>
              <a:ext cx="1846698" cy="40692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/>
            <a:p>
              <a:pPr marL="0" marR="0" lvl="0" indent="0" algn="ctr" rtl="0">
                <a:lnSpc>
                  <a:spcPct val="139974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354"/>
                <a:buFont typeface="Arial"/>
                <a:buNone/>
              </a:pPr>
              <a:r>
                <a:rPr lang="en-US" sz="2354" b="0" i="0" u="none" strike="noStrike" cap="none">
                  <a:solidFill>
                    <a:srgbClr val="000000"/>
                  </a:solidFill>
                  <a:latin typeface="Roboto"/>
                  <a:ea typeface="Roboto"/>
                  <a:cs typeface="Roboto"/>
                  <a:sym typeface="Roboto"/>
                </a:rPr>
                <a:t>$99,019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87" name="Google Shape;187;p4"/>
          <p:cNvSpPr txBox="1"/>
          <p:nvPr/>
        </p:nvSpPr>
        <p:spPr>
          <a:xfrm>
            <a:off x="222628" y="2348730"/>
            <a:ext cx="6611529" cy="1477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cubre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residentes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bajos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personas con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discapacidades</a:t>
            </a:r>
            <a:endParaRPr sz="3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4"/>
          <p:cNvSpPr txBox="1"/>
          <p:nvPr/>
        </p:nvSpPr>
        <p:spPr>
          <a:xfrm>
            <a:off x="96386" y="4049413"/>
            <a:ext cx="6231809" cy="52629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777240" marR="0" lvl="1" indent="-36957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300"/>
              <a:buFont typeface="Arial"/>
              <a:buChar char="•"/>
            </a:pP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límite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300" dirty="0" err="1"/>
              <a:t>o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mayor que para 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adultos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40" marR="0" lvl="1" indent="-36957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300"/>
              <a:buFont typeface="Arial"/>
              <a:buChar char="•"/>
            </a:pP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algunas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familias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-US" sz="3300" dirty="0" err="1"/>
              <a:t>o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300" dirty="0" err="1"/>
              <a:t>o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tienen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HUSKY y 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</a:t>
            </a:r>
            <a:r>
              <a:rPr lang="en-US" sz="3300" dirty="0" err="1"/>
              <a:t>o</a:t>
            </a:r>
            <a:r>
              <a:rPr lang="en-US" sz="33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300" dirty="0"/>
              <a:t>p</a:t>
            </a:r>
            <a:r>
              <a:rPr lang="en-US" sz="33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adres no.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46125" marR="0" lvl="1" indent="-43815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300"/>
              <a:buFont typeface="Arial"/>
              <a:buChar char="•"/>
            </a:pPr>
            <a:r>
              <a:rPr lang="en-US" sz="33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 </a:t>
            </a:r>
            <a:r>
              <a:rPr lang="en-US" sz="33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límite</a:t>
            </a:r>
            <a:r>
              <a:rPr lang="en-US" sz="33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3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ingresos</a:t>
            </a:r>
            <a:r>
              <a:rPr lang="en-US" sz="33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para personas con </a:t>
            </a:r>
            <a:r>
              <a:rPr lang="en-US" sz="33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discapacidades</a:t>
            </a:r>
            <a:r>
              <a:rPr lang="en-US" sz="33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es </a:t>
            </a:r>
            <a:r>
              <a:rPr lang="en-US" sz="3300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menor</a:t>
            </a:r>
            <a:r>
              <a:rPr lang="en-US" sz="33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11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5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95" name="Google Shape;195;p5"/>
          <p:cNvGrpSpPr/>
          <p:nvPr/>
        </p:nvGrpSpPr>
        <p:grpSpPr>
          <a:xfrm>
            <a:off x="0" y="-173443"/>
            <a:ext cx="18288000" cy="2088575"/>
            <a:chOff x="0" y="-57150"/>
            <a:chExt cx="4816593" cy="550078"/>
          </a:xfrm>
        </p:grpSpPr>
        <p:sp>
          <p:nvSpPr>
            <p:cNvPr id="196" name="Google Shape;196;p5"/>
            <p:cNvSpPr/>
            <p:nvPr/>
          </p:nvSpPr>
          <p:spPr>
            <a:xfrm>
              <a:off x="0" y="0"/>
              <a:ext cx="4816592" cy="492928"/>
            </a:xfrm>
            <a:custGeom>
              <a:avLst/>
              <a:gdLst/>
              <a:ahLst/>
              <a:cxnLst/>
              <a:rect l="l" t="t" r="r" b="b"/>
              <a:pathLst>
                <a:path w="4816592" h="492928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492928"/>
                  </a:lnTo>
                  <a:lnTo>
                    <a:pt x="0" y="492928"/>
                  </a:lnTo>
                  <a:close/>
                </a:path>
              </a:pathLst>
            </a:custGeom>
            <a:solidFill>
              <a:srgbClr val="11559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7" name="Google Shape;197;p5"/>
            <p:cNvSpPr txBox="1"/>
            <p:nvPr/>
          </p:nvSpPr>
          <p:spPr>
            <a:xfrm>
              <a:off x="0" y="-57150"/>
              <a:ext cx="4816593" cy="55007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98" name="Google Shape;198;p5"/>
          <p:cNvSpPr txBox="1"/>
          <p:nvPr/>
        </p:nvSpPr>
        <p:spPr>
          <a:xfrm>
            <a:off x="821775" y="2479575"/>
            <a:ext cx="16033500" cy="716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 CT, Medicaid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cubre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a: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388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599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 de 900,000 personas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41%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nacimientos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Más de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cada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estudiantes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escuela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pública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Más de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1 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cada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 personas que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trabajan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cuidado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599" dirty="0" err="1"/>
              <a:t>o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 </a:t>
            </a:r>
            <a:r>
              <a:rPr lang="en-US" sz="3599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 </a:t>
            </a:r>
            <a:r>
              <a:rPr lang="en-US" sz="3599" b="0" i="0" u="none" strike="noStrike" cap="none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cada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3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residentes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hogares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envejecientes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Personas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todas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ciudades</a:t>
            </a:r>
            <a:r>
              <a:rPr lang="en-US" sz="3599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pueblos del </a:t>
            </a:r>
            <a:r>
              <a:rPr lang="en-US" sz="3599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estado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599" b="0" i="0" u="none" strike="noStrike" cap="none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9" name="Google Shape;199;p5"/>
          <p:cNvSpPr txBox="1"/>
          <p:nvPr/>
        </p:nvSpPr>
        <p:spPr>
          <a:xfrm>
            <a:off x="0" y="372760"/>
            <a:ext cx="18288000" cy="1384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99"/>
              <a:buFont typeface="Arial"/>
              <a:buNone/>
            </a:pPr>
            <a:r>
              <a:rPr lang="en-US" sz="44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Usted</a:t>
            </a:r>
            <a:r>
              <a:rPr lang="en-US" sz="44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44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conoce</a:t>
            </a:r>
            <a:r>
              <a:rPr lang="en-US" sz="44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a </a:t>
            </a:r>
            <a:r>
              <a:rPr lang="en-US" sz="44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alguien</a:t>
            </a:r>
            <a:r>
              <a:rPr lang="en-US" sz="44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que </a:t>
            </a:r>
            <a:r>
              <a:rPr lang="en-US" sz="44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tiene</a:t>
            </a:r>
            <a:r>
              <a:rPr lang="en-US" sz="44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Medicaid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99"/>
              <a:buFont typeface="Arial"/>
              <a:buNone/>
            </a:pPr>
            <a:r>
              <a:rPr lang="en-US" sz="44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(</a:t>
            </a:r>
            <a:r>
              <a:rPr lang="en-US" sz="44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probablemente</a:t>
            </a:r>
            <a:r>
              <a:rPr lang="en-US" sz="44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a </a:t>
            </a:r>
            <a:r>
              <a:rPr lang="en-US" sz="44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muches</a:t>
            </a:r>
            <a:r>
              <a:rPr lang="en-US" sz="44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)</a:t>
            </a:r>
            <a:endParaRPr sz="8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6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6" name="Google Shape;206;p6"/>
          <p:cNvGrpSpPr/>
          <p:nvPr/>
        </p:nvGrpSpPr>
        <p:grpSpPr>
          <a:xfrm>
            <a:off x="0" y="-152006"/>
            <a:ext cx="18288000" cy="2067139"/>
            <a:chOff x="0" y="-57150"/>
            <a:chExt cx="4816593" cy="544432"/>
          </a:xfrm>
        </p:grpSpPr>
        <p:sp>
          <p:nvSpPr>
            <p:cNvPr id="207" name="Google Shape;207;p6"/>
            <p:cNvSpPr/>
            <p:nvPr/>
          </p:nvSpPr>
          <p:spPr>
            <a:xfrm>
              <a:off x="0" y="0"/>
              <a:ext cx="4816592" cy="487282"/>
            </a:xfrm>
            <a:custGeom>
              <a:avLst/>
              <a:gdLst/>
              <a:ahLst/>
              <a:cxnLst/>
              <a:rect l="l" t="t" r="r" b="b"/>
              <a:pathLst>
                <a:path w="4816592" h="487282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487282"/>
                  </a:lnTo>
                  <a:lnTo>
                    <a:pt x="0" y="487282"/>
                  </a:lnTo>
                  <a:close/>
                </a:path>
              </a:pathLst>
            </a:custGeom>
            <a:solidFill>
              <a:srgbClr val="11559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6"/>
            <p:cNvSpPr txBox="1"/>
            <p:nvPr/>
          </p:nvSpPr>
          <p:spPr>
            <a:xfrm>
              <a:off x="0" y="-57150"/>
              <a:ext cx="4816593" cy="5444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9" name="Google Shape;209;p6"/>
          <p:cNvSpPr txBox="1"/>
          <p:nvPr/>
        </p:nvSpPr>
        <p:spPr>
          <a:xfrm>
            <a:off x="562708" y="2132124"/>
            <a:ext cx="17458006" cy="6986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399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 es un derecho.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7591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Cualquiera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reúna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las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cualificaciones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obtener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7591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hacer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algo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impredecibles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año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año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75915" algn="l" rtl="0">
              <a:spcBef>
                <a:spcPts val="0"/>
              </a:spcBef>
              <a:buClr>
                <a:srgbClr val="000000"/>
              </a:buClr>
              <a:buSzPts val="3399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diferente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gubernamentales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presupuestos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fijos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Si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programas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agotan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dinero,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pueden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dejar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las personas. (Medicaid no.)</a:t>
            </a:r>
          </a:p>
          <a:p>
            <a:pPr marL="401315" marR="0" lvl="1" algn="l" rtl="0">
              <a:spcBef>
                <a:spcPts val="0"/>
              </a:spcBef>
              <a:buClr>
                <a:srgbClr val="000000"/>
              </a:buClr>
              <a:buSzPts val="3399"/>
            </a:pP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399"/>
              <a:buFont typeface="Arial"/>
              <a:buNone/>
            </a:pP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</a:t>
            </a:r>
            <a:r>
              <a:rPr lang="en-US" sz="3200" b="1" dirty="0" err="1"/>
              <a:t>o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legisladores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han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tratado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cambiar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eso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399"/>
              <a:buFont typeface="Arial"/>
              <a:buNone/>
            </a:pP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Esfuerzos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pasados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recortar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gastos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incluido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cambiar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un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sistema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con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cantidad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fija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financiación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subvenciones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bloque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o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poner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un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límite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gastos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persona (</a:t>
            </a:r>
            <a:r>
              <a:rPr lang="en-US" sz="32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límites</a:t>
            </a: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per-capita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). 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7591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Esto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podría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resultar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grandes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recortes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gastos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(y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de Medicaid.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75915" algn="l" rtl="0">
              <a:spcBef>
                <a:spcPts val="0"/>
              </a:spcBef>
              <a:spcAft>
                <a:spcPts val="1200"/>
              </a:spcAft>
              <a:buClr>
                <a:srgbClr val="000000"/>
              </a:buClr>
              <a:buSzPts val="3399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enfoque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NO es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la ley que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fue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aprobada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julio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2025.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6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Todo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el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que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califique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puede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obtener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cubierta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7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16" name="Google Shape;216;p7"/>
          <p:cNvGrpSpPr/>
          <p:nvPr/>
        </p:nvGrpSpPr>
        <p:grpSpPr>
          <a:xfrm>
            <a:off x="0" y="-216991"/>
            <a:ext cx="18288000" cy="2132124"/>
            <a:chOff x="0" y="-57150"/>
            <a:chExt cx="4816593" cy="561547"/>
          </a:xfrm>
        </p:grpSpPr>
        <p:sp>
          <p:nvSpPr>
            <p:cNvPr id="217" name="Google Shape;217;p7"/>
            <p:cNvSpPr/>
            <p:nvPr/>
          </p:nvSpPr>
          <p:spPr>
            <a:xfrm>
              <a:off x="0" y="0"/>
              <a:ext cx="4816592" cy="504397"/>
            </a:xfrm>
            <a:custGeom>
              <a:avLst/>
              <a:gdLst/>
              <a:ahLst/>
              <a:cxnLst/>
              <a:rect l="l" t="t" r="r" b="b"/>
              <a:pathLst>
                <a:path w="4816592" h="504397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04397"/>
                  </a:lnTo>
                  <a:lnTo>
                    <a:pt x="0" y="504397"/>
                  </a:lnTo>
                  <a:close/>
                </a:path>
              </a:pathLst>
            </a:custGeom>
            <a:solidFill>
              <a:srgbClr val="6A86C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8" name="Google Shape;218;p7"/>
            <p:cNvSpPr txBox="1"/>
            <p:nvPr/>
          </p:nvSpPr>
          <p:spPr>
            <a:xfrm>
              <a:off x="0" y="-57150"/>
              <a:ext cx="4816593" cy="5615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9" name="Google Shape;219;p7"/>
          <p:cNvSpPr txBox="1"/>
          <p:nvPr/>
        </p:nvSpPr>
        <p:spPr>
          <a:xfrm>
            <a:off x="813733" y="2633808"/>
            <a:ext cx="16660529" cy="62211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Medicaid </a:t>
            </a:r>
            <a:r>
              <a:rPr lang="en-US" sz="3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CT se llama HUSKY.</a:t>
            </a:r>
            <a:endParaRPr sz="3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777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endParaRPr sz="36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40011"/>
              </a:lnSpc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Hay 4 partes </a:t>
            </a:r>
            <a:r>
              <a:rPr lang="en-US" sz="36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principales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– HUSKY A, HUSKY B, HUSKY C y HUSKY D.</a:t>
            </a:r>
            <a:endParaRPr sz="3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Cada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una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se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diferencia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quién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cubre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límite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ingreso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la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cantidad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paga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esta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77230" marR="0" lvl="1" indent="-388615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599"/>
              <a:buFont typeface="Arial"/>
              <a:buChar char="•"/>
            </a:pP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Hay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algunas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otras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porciones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adicionales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pequeñas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HUSKY,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como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la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personas con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cáncer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mama o cervical  y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cubierta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limitada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servicios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6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planificación</a:t>
            </a:r>
            <a:r>
              <a:rPr lang="en-US" sz="3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familiar.</a:t>
            </a:r>
            <a:endParaRPr sz="3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 dirty="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7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Medicaid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en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CT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8"/>
          <p:cNvSpPr/>
          <p:nvPr/>
        </p:nvSpPr>
        <p:spPr>
          <a:xfrm>
            <a:off x="13626019" y="8854998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27" name="Google Shape;227;p8"/>
          <p:cNvGrpSpPr/>
          <p:nvPr/>
        </p:nvGrpSpPr>
        <p:grpSpPr>
          <a:xfrm>
            <a:off x="0" y="-216991"/>
            <a:ext cx="18288000" cy="2132124"/>
            <a:chOff x="0" y="-57150"/>
            <a:chExt cx="4816593" cy="561547"/>
          </a:xfrm>
        </p:grpSpPr>
        <p:sp>
          <p:nvSpPr>
            <p:cNvPr id="228" name="Google Shape;228;p8"/>
            <p:cNvSpPr/>
            <p:nvPr/>
          </p:nvSpPr>
          <p:spPr>
            <a:xfrm>
              <a:off x="0" y="0"/>
              <a:ext cx="4816592" cy="504397"/>
            </a:xfrm>
            <a:custGeom>
              <a:avLst/>
              <a:gdLst/>
              <a:ahLst/>
              <a:cxnLst/>
              <a:rect l="l" t="t" r="r" b="b"/>
              <a:pathLst>
                <a:path w="4816592" h="504397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504397"/>
                  </a:lnTo>
                  <a:lnTo>
                    <a:pt x="0" y="504397"/>
                  </a:lnTo>
                  <a:close/>
                </a:path>
              </a:pathLst>
            </a:custGeom>
            <a:solidFill>
              <a:srgbClr val="6A86C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9" name="Google Shape;229;p8"/>
            <p:cNvSpPr txBox="1"/>
            <p:nvPr/>
          </p:nvSpPr>
          <p:spPr>
            <a:xfrm>
              <a:off x="0" y="-57150"/>
              <a:ext cx="4816593" cy="56154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30" name="Google Shape;230;p8"/>
          <p:cNvSpPr txBox="1"/>
          <p:nvPr/>
        </p:nvSpPr>
        <p:spPr>
          <a:xfrm>
            <a:off x="0" y="536256"/>
            <a:ext cx="18288000" cy="78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Medicaid </a:t>
            </a:r>
            <a:r>
              <a:rPr lang="en-US" sz="5099" b="1" i="0" u="none" strike="noStrike" cap="none" dirty="0" err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en</a:t>
            </a: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 CT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1" name="Google Shape;231;p8" descr="A table with text and numbers&#10;&#10;AI-generated content may be incorrect.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1043" y="2102726"/>
            <a:ext cx="17400699" cy="6564679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8"/>
          <p:cNvSpPr txBox="1"/>
          <p:nvPr/>
        </p:nvSpPr>
        <p:spPr>
          <a:xfrm>
            <a:off x="1086272" y="2438925"/>
            <a:ext cx="2269800" cy="677100"/>
          </a:xfrm>
          <a:prstGeom prst="rect">
            <a:avLst/>
          </a:prstGeom>
          <a:solidFill>
            <a:srgbClr val="233E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Nombre</a:t>
            </a:r>
            <a:endParaRPr sz="32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8"/>
          <p:cNvSpPr txBox="1"/>
          <p:nvPr/>
        </p:nvSpPr>
        <p:spPr>
          <a:xfrm>
            <a:off x="4281650" y="2353210"/>
            <a:ext cx="3687000" cy="1015800"/>
          </a:xfrm>
          <a:prstGeom prst="rect">
            <a:avLst/>
          </a:prstGeom>
          <a:solidFill>
            <a:srgbClr val="233E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n-US" sz="27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¿</a:t>
            </a:r>
            <a:r>
              <a:rPr lang="en-US" sz="27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quiénes</a:t>
            </a:r>
            <a:r>
              <a:rPr lang="en-US" sz="27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7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están</a:t>
            </a:r>
            <a:r>
              <a:rPr lang="en-US" sz="27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7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cubiert</a:t>
            </a:r>
            <a:r>
              <a:rPr lang="en-US" sz="2700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27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27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sz="27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4" name="Google Shape;234;p8"/>
          <p:cNvSpPr txBox="1"/>
          <p:nvPr/>
        </p:nvSpPr>
        <p:spPr>
          <a:xfrm>
            <a:off x="8490900" y="2269575"/>
            <a:ext cx="2061600" cy="1015800"/>
          </a:xfrm>
          <a:prstGeom prst="rect">
            <a:avLst/>
          </a:prstGeom>
          <a:solidFill>
            <a:srgbClr val="233E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n-US" sz="27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límite</a:t>
            </a:r>
            <a:r>
              <a:rPr lang="en-US" sz="27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de </a:t>
            </a:r>
            <a:r>
              <a:rPr lang="en-US" sz="27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ingresos</a:t>
            </a:r>
            <a:endParaRPr sz="27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8"/>
          <p:cNvSpPr txBox="1"/>
          <p:nvPr/>
        </p:nvSpPr>
        <p:spPr>
          <a:xfrm>
            <a:off x="10720000" y="2269575"/>
            <a:ext cx="1716300" cy="1015800"/>
          </a:xfrm>
          <a:prstGeom prst="rect">
            <a:avLst/>
          </a:prstGeom>
          <a:solidFill>
            <a:srgbClr val="233E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n-US" sz="27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cuántas</a:t>
            </a:r>
            <a:r>
              <a:rPr lang="en-US" sz="27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personas</a:t>
            </a:r>
            <a:endParaRPr sz="27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8"/>
          <p:cNvSpPr txBox="1"/>
          <p:nvPr/>
        </p:nvSpPr>
        <p:spPr>
          <a:xfrm>
            <a:off x="12805132" y="2208948"/>
            <a:ext cx="2269800" cy="1339200"/>
          </a:xfrm>
          <a:prstGeom prst="rect">
            <a:avLst/>
          </a:prstGeom>
          <a:solidFill>
            <a:srgbClr val="233E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en-US" sz="25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costo</a:t>
            </a:r>
            <a:r>
              <a:rPr lang="en-US" sz="25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5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promedio</a:t>
            </a:r>
            <a:r>
              <a:rPr lang="en-US" sz="25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5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mensual</a:t>
            </a:r>
            <a:r>
              <a:rPr lang="en-US" sz="25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5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por</a:t>
            </a:r>
            <a:r>
              <a:rPr lang="en-US" sz="25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persona</a:t>
            </a:r>
            <a:endParaRPr sz="25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8"/>
          <p:cNvSpPr txBox="1"/>
          <p:nvPr/>
        </p:nvSpPr>
        <p:spPr>
          <a:xfrm>
            <a:off x="15388982" y="2401398"/>
            <a:ext cx="2269800" cy="954300"/>
          </a:xfrm>
          <a:prstGeom prst="rect">
            <a:avLst/>
          </a:prstGeom>
          <a:solidFill>
            <a:srgbClr val="233E9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en-US" sz="25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</a:t>
            </a:r>
            <a:r>
              <a:rPr lang="en-US" sz="25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5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gobierno</a:t>
            </a:r>
            <a:r>
              <a:rPr lang="en-US" sz="25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federal </a:t>
            </a:r>
            <a:r>
              <a:rPr lang="en-US" sz="2500" b="0" i="0" u="none" strike="noStrike" cap="none" dirty="0" err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paga</a:t>
            </a:r>
            <a:endParaRPr sz="25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8"/>
          <p:cNvSpPr txBox="1"/>
          <p:nvPr/>
        </p:nvSpPr>
        <p:spPr>
          <a:xfrm>
            <a:off x="4065300" y="3804702"/>
            <a:ext cx="4289950" cy="1338798"/>
          </a:xfrm>
          <a:prstGeom prst="rect">
            <a:avLst/>
          </a:prstGeom>
          <a:solidFill>
            <a:srgbClr val="EAF0C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Niñ</a:t>
            </a:r>
            <a:r>
              <a:rPr lang="en-US" sz="25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endParaRPr sz="2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2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</a:t>
            </a: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adres</a:t>
            </a:r>
            <a:endParaRPr sz="2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Personas 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Embarazadas</a:t>
            </a:r>
            <a:endParaRPr sz="2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 txBox="1"/>
          <p:nvPr/>
        </p:nvSpPr>
        <p:spPr>
          <a:xfrm>
            <a:off x="4008550" y="7898255"/>
            <a:ext cx="4016850" cy="585000"/>
          </a:xfrm>
          <a:prstGeom prst="rect">
            <a:avLst/>
          </a:prstGeom>
          <a:solidFill>
            <a:srgbClr val="EAF0C2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</a:pP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Adultos</a:t>
            </a: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sin 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niñ</a:t>
            </a:r>
            <a:r>
              <a:rPr lang="en-US" sz="25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menores</a:t>
            </a:r>
            <a:endParaRPr sz="2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8"/>
          <p:cNvSpPr txBox="1"/>
          <p:nvPr/>
        </p:nvSpPr>
        <p:spPr>
          <a:xfrm>
            <a:off x="4008550" y="5493825"/>
            <a:ext cx="4346700" cy="954300"/>
          </a:xfrm>
          <a:prstGeom prst="rect">
            <a:avLst/>
          </a:prstGeom>
          <a:solidFill>
            <a:srgbClr val="C5E4E9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</a:pP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Niñ</a:t>
            </a:r>
            <a:r>
              <a:rPr lang="en-US" sz="25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</a:t>
            </a: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cuyos</a:t>
            </a: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ingresos</a:t>
            </a: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familiares</a:t>
            </a: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son 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muy</a:t>
            </a: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altos para Medicaid</a:t>
            </a:r>
            <a:endParaRPr sz="2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8"/>
          <p:cNvSpPr txBox="1"/>
          <p:nvPr/>
        </p:nvSpPr>
        <p:spPr>
          <a:xfrm>
            <a:off x="4008550" y="6664825"/>
            <a:ext cx="4346700" cy="954077"/>
          </a:xfrm>
          <a:prstGeom prst="rect">
            <a:avLst/>
          </a:prstGeom>
          <a:solidFill>
            <a:srgbClr val="C7C7E4"/>
          </a:solidFill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Personas de 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Edad</a:t>
            </a: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Avanzada</a:t>
            </a:r>
            <a:endParaRPr sz="2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en-US" sz="25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Personas con </a:t>
            </a:r>
            <a:r>
              <a:rPr lang="en-US" sz="2500" b="0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Discapacidades</a:t>
            </a:r>
            <a:endParaRPr sz="25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9"/>
          <p:cNvSpPr/>
          <p:nvPr/>
        </p:nvSpPr>
        <p:spPr>
          <a:xfrm>
            <a:off x="13662999" y="9178245"/>
            <a:ext cx="4236968" cy="1059242"/>
          </a:xfrm>
          <a:custGeom>
            <a:avLst/>
            <a:gdLst/>
            <a:ahLst/>
            <a:cxnLst/>
            <a:rect l="l" t="t" r="r" b="b"/>
            <a:pathLst>
              <a:path w="4236968" h="1059242" extrusionOk="0">
                <a:moveTo>
                  <a:pt x="0" y="0"/>
                </a:moveTo>
                <a:lnTo>
                  <a:pt x="4236968" y="0"/>
                </a:lnTo>
                <a:lnTo>
                  <a:pt x="4236968" y="1059242"/>
                </a:lnTo>
                <a:lnTo>
                  <a:pt x="0" y="105924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48" name="Google Shape;248;p9"/>
          <p:cNvGrpSpPr/>
          <p:nvPr/>
        </p:nvGrpSpPr>
        <p:grpSpPr>
          <a:xfrm>
            <a:off x="0" y="-152006"/>
            <a:ext cx="18288000" cy="2067139"/>
            <a:chOff x="0" y="-57150"/>
            <a:chExt cx="4816593" cy="544432"/>
          </a:xfrm>
        </p:grpSpPr>
        <p:sp>
          <p:nvSpPr>
            <p:cNvPr id="249" name="Google Shape;249;p9"/>
            <p:cNvSpPr/>
            <p:nvPr/>
          </p:nvSpPr>
          <p:spPr>
            <a:xfrm>
              <a:off x="0" y="0"/>
              <a:ext cx="4816592" cy="487282"/>
            </a:xfrm>
            <a:custGeom>
              <a:avLst/>
              <a:gdLst/>
              <a:ahLst/>
              <a:cxnLst/>
              <a:rect l="l" t="t" r="r" b="b"/>
              <a:pathLst>
                <a:path w="4816592" h="487282" extrusionOk="0">
                  <a:moveTo>
                    <a:pt x="0" y="0"/>
                  </a:moveTo>
                  <a:lnTo>
                    <a:pt x="4816592" y="0"/>
                  </a:lnTo>
                  <a:lnTo>
                    <a:pt x="4816592" y="487282"/>
                  </a:lnTo>
                  <a:lnTo>
                    <a:pt x="0" y="487282"/>
                  </a:lnTo>
                  <a:close/>
                </a:path>
              </a:pathLst>
            </a:custGeom>
            <a:solidFill>
              <a:srgbClr val="6A86C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9"/>
            <p:cNvSpPr txBox="1"/>
            <p:nvPr/>
          </p:nvSpPr>
          <p:spPr>
            <a:xfrm>
              <a:off x="0" y="-57150"/>
              <a:ext cx="4816593" cy="5444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1" name="Google Shape;251;p9"/>
          <p:cNvGrpSpPr/>
          <p:nvPr/>
        </p:nvGrpSpPr>
        <p:grpSpPr>
          <a:xfrm>
            <a:off x="754837" y="3442325"/>
            <a:ext cx="3270733" cy="1572162"/>
            <a:chOff x="0" y="-57150"/>
            <a:chExt cx="861428" cy="414067"/>
          </a:xfrm>
        </p:grpSpPr>
        <p:sp>
          <p:nvSpPr>
            <p:cNvPr id="252" name="Google Shape;252;p9"/>
            <p:cNvSpPr/>
            <p:nvPr/>
          </p:nvSpPr>
          <p:spPr>
            <a:xfrm>
              <a:off x="0" y="0"/>
              <a:ext cx="861428" cy="356917"/>
            </a:xfrm>
            <a:custGeom>
              <a:avLst/>
              <a:gdLst/>
              <a:ahLst/>
              <a:cxnLst/>
              <a:rect l="l" t="t" r="r" b="b"/>
              <a:pathLst>
                <a:path w="861428" h="356917" extrusionOk="0">
                  <a:moveTo>
                    <a:pt x="0" y="0"/>
                  </a:moveTo>
                  <a:lnTo>
                    <a:pt x="861428" y="0"/>
                  </a:lnTo>
                  <a:lnTo>
                    <a:pt x="86142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9"/>
            <p:cNvSpPr txBox="1"/>
            <p:nvPr/>
          </p:nvSpPr>
          <p:spPr>
            <a:xfrm>
              <a:off x="0" y="-57150"/>
              <a:ext cx="86142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4" name="Google Shape;254;p9"/>
          <p:cNvGrpSpPr/>
          <p:nvPr/>
        </p:nvGrpSpPr>
        <p:grpSpPr>
          <a:xfrm>
            <a:off x="4303728" y="5025629"/>
            <a:ext cx="3109179" cy="4143091"/>
            <a:chOff x="0" y="-57150"/>
            <a:chExt cx="818878" cy="1091185"/>
          </a:xfrm>
        </p:grpSpPr>
        <p:sp>
          <p:nvSpPr>
            <p:cNvPr id="255" name="Google Shape;255;p9"/>
            <p:cNvSpPr/>
            <p:nvPr/>
          </p:nvSpPr>
          <p:spPr>
            <a:xfrm>
              <a:off x="0" y="0"/>
              <a:ext cx="818878" cy="1034035"/>
            </a:xfrm>
            <a:custGeom>
              <a:avLst/>
              <a:gdLst/>
              <a:ahLst/>
              <a:cxnLst/>
              <a:rect l="l" t="t" r="r" b="b"/>
              <a:pathLst>
                <a:path w="818878" h="1034035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1034035"/>
                  </a:lnTo>
                  <a:lnTo>
                    <a:pt x="0" y="1034035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9"/>
            <p:cNvSpPr txBox="1"/>
            <p:nvPr/>
          </p:nvSpPr>
          <p:spPr>
            <a:xfrm>
              <a:off x="0" y="-57150"/>
              <a:ext cx="818878" cy="10911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57" name="Google Shape;257;p9"/>
          <p:cNvSpPr txBox="1"/>
          <p:nvPr/>
        </p:nvSpPr>
        <p:spPr>
          <a:xfrm>
            <a:off x="0" y="536256"/>
            <a:ext cx="18288000" cy="78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99"/>
              <a:buFont typeface="Arial"/>
              <a:buNone/>
            </a:pPr>
            <a:r>
              <a:rPr lang="en-US" sz="5099" b="1" i="0" u="none" strike="noStrike" cap="none" dirty="0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HUSKY 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9"/>
          <p:cNvSpPr txBox="1"/>
          <p:nvPr/>
        </p:nvSpPr>
        <p:spPr>
          <a:xfrm>
            <a:off x="754961" y="4081358"/>
            <a:ext cx="3291433" cy="4923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None/>
            </a:pPr>
            <a:r>
              <a:rPr lang="en-US" sz="31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lang="en-US" sz="31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quién</a:t>
            </a:r>
            <a:r>
              <a:rPr lang="en-US" sz="31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1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59" name="Google Shape;259;p9"/>
          <p:cNvGrpSpPr/>
          <p:nvPr/>
        </p:nvGrpSpPr>
        <p:grpSpPr>
          <a:xfrm>
            <a:off x="754837" y="5025629"/>
            <a:ext cx="3270733" cy="4143091"/>
            <a:chOff x="0" y="-57150"/>
            <a:chExt cx="861428" cy="1091185"/>
          </a:xfrm>
        </p:grpSpPr>
        <p:sp>
          <p:nvSpPr>
            <p:cNvPr id="260" name="Google Shape;260;p9"/>
            <p:cNvSpPr/>
            <p:nvPr/>
          </p:nvSpPr>
          <p:spPr>
            <a:xfrm>
              <a:off x="0" y="0"/>
              <a:ext cx="861428" cy="1034035"/>
            </a:xfrm>
            <a:custGeom>
              <a:avLst/>
              <a:gdLst/>
              <a:ahLst/>
              <a:cxnLst/>
              <a:rect l="l" t="t" r="r" b="b"/>
              <a:pathLst>
                <a:path w="861428" h="1034035" extrusionOk="0">
                  <a:moveTo>
                    <a:pt x="0" y="0"/>
                  </a:moveTo>
                  <a:lnTo>
                    <a:pt x="861428" y="0"/>
                  </a:lnTo>
                  <a:lnTo>
                    <a:pt x="861428" y="1034035"/>
                  </a:lnTo>
                  <a:lnTo>
                    <a:pt x="0" y="1034035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9"/>
            <p:cNvSpPr txBox="1"/>
            <p:nvPr/>
          </p:nvSpPr>
          <p:spPr>
            <a:xfrm>
              <a:off x="0" y="-57150"/>
              <a:ext cx="861428" cy="10911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2" name="Google Shape;262;p9"/>
          <p:cNvGrpSpPr/>
          <p:nvPr/>
        </p:nvGrpSpPr>
        <p:grpSpPr>
          <a:xfrm>
            <a:off x="4303728" y="3442325"/>
            <a:ext cx="3109179" cy="1572162"/>
            <a:chOff x="0" y="-57150"/>
            <a:chExt cx="818878" cy="414067"/>
          </a:xfrm>
        </p:grpSpPr>
        <p:sp>
          <p:nvSpPr>
            <p:cNvPr id="263" name="Google Shape;263;p9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5" name="Google Shape;265;p9"/>
          <p:cNvSpPr txBox="1"/>
          <p:nvPr/>
        </p:nvSpPr>
        <p:spPr>
          <a:xfrm>
            <a:off x="4303570" y="3829640"/>
            <a:ext cx="3109200" cy="98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None/>
            </a:pPr>
            <a:r>
              <a:rPr lang="en-US" sz="3199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límites de ingreso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6" name="Google Shape;266;p9"/>
          <p:cNvGrpSpPr/>
          <p:nvPr/>
        </p:nvGrpSpPr>
        <p:grpSpPr>
          <a:xfrm>
            <a:off x="7689133" y="5025629"/>
            <a:ext cx="3109179" cy="4143091"/>
            <a:chOff x="0" y="-57150"/>
            <a:chExt cx="818878" cy="1091185"/>
          </a:xfrm>
        </p:grpSpPr>
        <p:sp>
          <p:nvSpPr>
            <p:cNvPr id="267" name="Google Shape;267;p9"/>
            <p:cNvSpPr/>
            <p:nvPr/>
          </p:nvSpPr>
          <p:spPr>
            <a:xfrm>
              <a:off x="0" y="0"/>
              <a:ext cx="818878" cy="1034035"/>
            </a:xfrm>
            <a:custGeom>
              <a:avLst/>
              <a:gdLst/>
              <a:ahLst/>
              <a:cxnLst/>
              <a:rect l="l" t="t" r="r" b="b"/>
              <a:pathLst>
                <a:path w="818878" h="1034035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1034035"/>
                  </a:lnTo>
                  <a:lnTo>
                    <a:pt x="0" y="1034035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9"/>
            <p:cNvSpPr txBox="1"/>
            <p:nvPr/>
          </p:nvSpPr>
          <p:spPr>
            <a:xfrm>
              <a:off x="0" y="-57150"/>
              <a:ext cx="818878" cy="10911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69" name="Google Shape;269;p9"/>
          <p:cNvGrpSpPr/>
          <p:nvPr/>
        </p:nvGrpSpPr>
        <p:grpSpPr>
          <a:xfrm>
            <a:off x="11074537" y="5025629"/>
            <a:ext cx="3109179" cy="4143091"/>
            <a:chOff x="0" y="-57150"/>
            <a:chExt cx="818878" cy="1091185"/>
          </a:xfrm>
        </p:grpSpPr>
        <p:sp>
          <p:nvSpPr>
            <p:cNvPr id="270" name="Google Shape;270;p9"/>
            <p:cNvSpPr/>
            <p:nvPr/>
          </p:nvSpPr>
          <p:spPr>
            <a:xfrm>
              <a:off x="0" y="0"/>
              <a:ext cx="818878" cy="1034035"/>
            </a:xfrm>
            <a:custGeom>
              <a:avLst/>
              <a:gdLst/>
              <a:ahLst/>
              <a:cxnLst/>
              <a:rect l="l" t="t" r="r" b="b"/>
              <a:pathLst>
                <a:path w="818878" h="1034035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1034035"/>
                  </a:lnTo>
                  <a:lnTo>
                    <a:pt x="0" y="1034035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9"/>
            <p:cNvSpPr txBox="1"/>
            <p:nvPr/>
          </p:nvSpPr>
          <p:spPr>
            <a:xfrm>
              <a:off x="0" y="-57150"/>
              <a:ext cx="818878" cy="10911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2" name="Google Shape;272;p9"/>
          <p:cNvGrpSpPr/>
          <p:nvPr/>
        </p:nvGrpSpPr>
        <p:grpSpPr>
          <a:xfrm>
            <a:off x="7670083" y="3442325"/>
            <a:ext cx="3109179" cy="1572162"/>
            <a:chOff x="0" y="-57150"/>
            <a:chExt cx="818878" cy="414067"/>
          </a:xfrm>
        </p:grpSpPr>
        <p:sp>
          <p:nvSpPr>
            <p:cNvPr id="273" name="Google Shape;273;p9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75" name="Google Shape;275;p9"/>
          <p:cNvGrpSpPr/>
          <p:nvPr/>
        </p:nvGrpSpPr>
        <p:grpSpPr>
          <a:xfrm>
            <a:off x="11074537" y="3442325"/>
            <a:ext cx="3109179" cy="1572162"/>
            <a:chOff x="0" y="-57150"/>
            <a:chExt cx="818878" cy="414067"/>
          </a:xfrm>
        </p:grpSpPr>
        <p:sp>
          <p:nvSpPr>
            <p:cNvPr id="276" name="Google Shape;276;p9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D4ECF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78" name="Google Shape;278;p9"/>
          <p:cNvSpPr txBox="1"/>
          <p:nvPr/>
        </p:nvSpPr>
        <p:spPr>
          <a:xfrm>
            <a:off x="7670083" y="3818707"/>
            <a:ext cx="3109200" cy="98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lang="en-US" sz="32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Personas cubiertas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9"/>
          <p:cNvSpPr txBox="1"/>
          <p:nvPr/>
        </p:nvSpPr>
        <p:spPr>
          <a:xfrm>
            <a:off x="11065025" y="3749499"/>
            <a:ext cx="3109200" cy="13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99"/>
              <a:buFont typeface="Arial"/>
              <a:buNone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Costo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promedio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mensual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persona</a:t>
            </a:r>
            <a:endParaRPr sz="105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9"/>
          <p:cNvSpPr txBox="1"/>
          <p:nvPr/>
        </p:nvSpPr>
        <p:spPr>
          <a:xfrm>
            <a:off x="835613" y="5538362"/>
            <a:ext cx="31092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/>
              <a:t>P</a:t>
            </a: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adres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9"/>
          <p:cNvSpPr txBox="1"/>
          <p:nvPr/>
        </p:nvSpPr>
        <p:spPr>
          <a:xfrm>
            <a:off x="845964" y="6603228"/>
            <a:ext cx="3109200" cy="5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599"/>
              <a:t>o</a:t>
            </a: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9"/>
          <p:cNvSpPr txBox="1"/>
          <p:nvPr/>
        </p:nvSpPr>
        <p:spPr>
          <a:xfrm>
            <a:off x="754837" y="7664314"/>
            <a:ext cx="3189900" cy="110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Personas embarazadas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9"/>
          <p:cNvSpPr txBox="1"/>
          <p:nvPr/>
        </p:nvSpPr>
        <p:spPr>
          <a:xfrm>
            <a:off x="4302761" y="5538362"/>
            <a:ext cx="3109179" cy="622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138% FPL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9"/>
          <p:cNvSpPr txBox="1"/>
          <p:nvPr/>
        </p:nvSpPr>
        <p:spPr>
          <a:xfrm>
            <a:off x="4302761" y="6603228"/>
            <a:ext cx="3109179" cy="622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201% FPL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9"/>
          <p:cNvSpPr txBox="1"/>
          <p:nvPr/>
        </p:nvSpPr>
        <p:spPr>
          <a:xfrm>
            <a:off x="4302761" y="7710033"/>
            <a:ext cx="3109179" cy="6229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40011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263% FPL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86" name="Google Shape;286;p9"/>
          <p:cNvGrpSpPr/>
          <p:nvPr/>
        </p:nvGrpSpPr>
        <p:grpSpPr>
          <a:xfrm>
            <a:off x="14440891" y="3442325"/>
            <a:ext cx="3109179" cy="1572162"/>
            <a:chOff x="0" y="-57150"/>
            <a:chExt cx="818878" cy="414067"/>
          </a:xfrm>
        </p:grpSpPr>
        <p:sp>
          <p:nvSpPr>
            <p:cNvPr id="287" name="Google Shape;287;p9"/>
            <p:cNvSpPr/>
            <p:nvPr/>
          </p:nvSpPr>
          <p:spPr>
            <a:xfrm>
              <a:off x="0" y="0"/>
              <a:ext cx="818878" cy="356917"/>
            </a:xfrm>
            <a:custGeom>
              <a:avLst/>
              <a:gdLst/>
              <a:ahLst/>
              <a:cxnLst/>
              <a:rect l="l" t="t" r="r" b="b"/>
              <a:pathLst>
                <a:path w="818878" h="356917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356917"/>
                  </a:lnTo>
                  <a:lnTo>
                    <a:pt x="0" y="356917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9"/>
            <p:cNvSpPr txBox="1"/>
            <p:nvPr/>
          </p:nvSpPr>
          <p:spPr>
            <a:xfrm>
              <a:off x="0" y="-57150"/>
              <a:ext cx="818878" cy="41406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89" name="Google Shape;289;p9"/>
          <p:cNvGrpSpPr/>
          <p:nvPr/>
        </p:nvGrpSpPr>
        <p:grpSpPr>
          <a:xfrm>
            <a:off x="14459941" y="5025629"/>
            <a:ext cx="3109179" cy="4143091"/>
            <a:chOff x="0" y="-57150"/>
            <a:chExt cx="818878" cy="1091185"/>
          </a:xfrm>
        </p:grpSpPr>
        <p:sp>
          <p:nvSpPr>
            <p:cNvPr id="290" name="Google Shape;290;p9"/>
            <p:cNvSpPr/>
            <p:nvPr/>
          </p:nvSpPr>
          <p:spPr>
            <a:xfrm>
              <a:off x="0" y="0"/>
              <a:ext cx="818878" cy="1034035"/>
            </a:xfrm>
            <a:custGeom>
              <a:avLst/>
              <a:gdLst/>
              <a:ahLst/>
              <a:cxnLst/>
              <a:rect l="l" t="t" r="r" b="b"/>
              <a:pathLst>
                <a:path w="818878" h="1034035" extrusionOk="0">
                  <a:moveTo>
                    <a:pt x="0" y="0"/>
                  </a:moveTo>
                  <a:lnTo>
                    <a:pt x="818878" y="0"/>
                  </a:lnTo>
                  <a:lnTo>
                    <a:pt x="818878" y="1034035"/>
                  </a:lnTo>
                  <a:lnTo>
                    <a:pt x="0" y="1034035"/>
                  </a:lnTo>
                  <a:close/>
                </a:path>
              </a:pathLst>
            </a:custGeom>
            <a:solidFill>
              <a:srgbClr val="85CDCE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9"/>
            <p:cNvSpPr txBox="1"/>
            <p:nvPr/>
          </p:nvSpPr>
          <p:spPr>
            <a:xfrm>
              <a:off x="0" y="-57150"/>
              <a:ext cx="818878" cy="109118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50800" tIns="50800" rIns="50800" bIns="50800" anchor="ctr" anchorCtr="0">
              <a:noAutofit/>
            </a:bodyPr>
            <a:lstStyle/>
            <a:p>
              <a:pPr marL="0" marR="0" lvl="0" indent="0" algn="ctr" rtl="0">
                <a:lnSpc>
                  <a:spcPct val="147722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92" name="Google Shape;292;p9"/>
          <p:cNvSpPr txBox="1"/>
          <p:nvPr/>
        </p:nvSpPr>
        <p:spPr>
          <a:xfrm>
            <a:off x="14478966" y="3834414"/>
            <a:ext cx="3109200" cy="9846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99"/>
              <a:buFont typeface="Arial"/>
              <a:buNone/>
            </a:pPr>
            <a:r>
              <a:rPr lang="en-US" sz="31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Gobierno</a:t>
            </a:r>
            <a:r>
              <a:rPr lang="en-US" sz="3199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Federal </a:t>
            </a:r>
            <a:r>
              <a:rPr lang="en-US" sz="3199" b="1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paga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9"/>
          <p:cNvSpPr txBox="1"/>
          <p:nvPr/>
        </p:nvSpPr>
        <p:spPr>
          <a:xfrm>
            <a:off x="7672200" y="6099487"/>
            <a:ext cx="3109179" cy="553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539,100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9"/>
          <p:cNvSpPr txBox="1"/>
          <p:nvPr/>
        </p:nvSpPr>
        <p:spPr>
          <a:xfrm>
            <a:off x="11040672" y="6098715"/>
            <a:ext cx="3109179" cy="553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$391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9"/>
          <p:cNvSpPr txBox="1"/>
          <p:nvPr/>
        </p:nvSpPr>
        <p:spPr>
          <a:xfrm>
            <a:off x="14476491" y="6098715"/>
            <a:ext cx="3109179" cy="5538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99"/>
              <a:buFont typeface="Arial"/>
              <a:buNone/>
            </a:pPr>
            <a:r>
              <a:rPr lang="en-US" sz="3599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50%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9"/>
          <p:cNvSpPr txBox="1"/>
          <p:nvPr/>
        </p:nvSpPr>
        <p:spPr>
          <a:xfrm>
            <a:off x="754823" y="2128100"/>
            <a:ext cx="17533200" cy="1446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HUSKY A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cubre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a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más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personas que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ninguna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otra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parte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Medicaid.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180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Hay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diferentes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límites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de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elegibilidad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para </a:t>
            </a:r>
            <a:r>
              <a:rPr lang="en-US" sz="3200" dirty="0"/>
              <a:t>p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adres,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niñ</a:t>
            </a:r>
            <a:r>
              <a:rPr lang="en-US" sz="3200" dirty="0" err="1"/>
              <a:t>o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y personas </a:t>
            </a:r>
            <a:r>
              <a:rPr lang="en-US" sz="3200" b="0" i="0" u="none" strike="noStrike" cap="non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embarazadas</a:t>
            </a:r>
            <a:r>
              <a:rPr lang="en-US" sz="32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2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2410</Words>
  <Application>Microsoft Office PowerPoint</Application>
  <PresentationFormat>Custom</PresentationFormat>
  <Paragraphs>261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Roboto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Arielle Levin Becker</cp:lastModifiedBy>
  <cp:revision>2</cp:revision>
  <dcterms:created xsi:type="dcterms:W3CDTF">2006-08-16T00:00:00Z</dcterms:created>
  <dcterms:modified xsi:type="dcterms:W3CDTF">2025-07-30T17:41:43Z</dcterms:modified>
</cp:coreProperties>
</file>