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8288000" cy="10287000"/>
  <p:notesSz cx="6858000" cy="9144000"/>
  <p:embeddedFontLst>
    <p:embeddedFont>
      <p:font typeface="Glacial Indifference" panose="020B0604020202020204" charset="0"/>
      <p:regular r:id="rId24"/>
    </p:embeddedFont>
    <p:embeddedFont>
      <p:font typeface="Glacial Indifference Bold" panose="020B0604020202020204" charset="0"/>
      <p:regular r:id="rId25"/>
    </p:embeddedFont>
    <p:embeddedFont>
      <p:font typeface="Roboto" panose="02000000000000000000" pitchFamily="2" charset="0"/>
      <p:regular r:id="rId26"/>
      <p:bold r:id="rId27"/>
      <p:italic r:id="rId28"/>
      <p:boldItalic r:id="rId29"/>
    </p:embeddedFont>
    <p:embeddedFont>
      <p:font typeface="Roboto Bold" panose="02000000000000000000" charset="0"/>
      <p:regular r:id="rId30"/>
      <p:bold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4BEE44-66F4-4EA5-9CEA-AB19B2273CDF}" v="182" dt="2025-07-24T20:36:14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0062" autoAdjust="0"/>
    <p:restoredTop sz="79693" autoAdjust="0"/>
  </p:normalViewPr>
  <p:slideViewPr>
    <p:cSldViewPr>
      <p:cViewPr varScale="1">
        <p:scale>
          <a:sx n="34" d="100"/>
          <a:sy n="34" d="100"/>
        </p:scale>
        <p:origin x="1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Donelson" userId="S::tiffany@cthealth.org::952c478e-4942-4b15-a47b-5a766fdc396c" providerId="AD" clId="Web-{86FAFDAD-CD52-E342-1DA6-95549BE53754}"/>
    <pc:docChg chg="modSld">
      <pc:chgData name="Tiffany Donelson" userId="S::tiffany@cthealth.org::952c478e-4942-4b15-a47b-5a766fdc396c" providerId="AD" clId="Web-{86FAFDAD-CD52-E342-1DA6-95549BE53754}" dt="2025-07-23T14:47:33.769" v="76" actId="1076"/>
      <pc:docMkLst>
        <pc:docMk/>
      </pc:docMkLst>
      <pc:sldChg chg="modSp">
        <pc:chgData name="Tiffany Donelson" userId="S::tiffany@cthealth.org::952c478e-4942-4b15-a47b-5a766fdc396c" providerId="AD" clId="Web-{86FAFDAD-CD52-E342-1DA6-95549BE53754}" dt="2025-07-23T14:44:22.721" v="0" actId="14100"/>
        <pc:sldMkLst>
          <pc:docMk/>
          <pc:sldMk cId="0" sldId="257"/>
        </pc:sldMkLst>
        <pc:spChg chg="mod">
          <ac:chgData name="Tiffany Donelson" userId="S::tiffany@cthealth.org::952c478e-4942-4b15-a47b-5a766fdc396c" providerId="AD" clId="Web-{86FAFDAD-CD52-E342-1DA6-95549BE53754}" dt="2025-07-23T14:44:22.721" v="0" actId="14100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Tiffany Donelson" userId="S::tiffany@cthealth.org::952c478e-4942-4b15-a47b-5a766fdc396c" providerId="AD" clId="Web-{86FAFDAD-CD52-E342-1DA6-95549BE53754}" dt="2025-07-23T14:45:55.581" v="52" actId="20577"/>
        <pc:sldMkLst>
          <pc:docMk/>
          <pc:sldMk cId="0" sldId="258"/>
        </pc:sldMkLst>
        <pc:spChg chg="mod">
          <ac:chgData name="Tiffany Donelson" userId="S::tiffany@cthealth.org::952c478e-4942-4b15-a47b-5a766fdc396c" providerId="AD" clId="Web-{86FAFDAD-CD52-E342-1DA6-95549BE53754}" dt="2025-07-23T14:45:55.581" v="52" actId="20577"/>
          <ac:spMkLst>
            <pc:docMk/>
            <pc:sldMk cId="0" sldId="258"/>
            <ac:spMk id="6" creationId="{00000000-0000-0000-0000-000000000000}"/>
          </ac:spMkLst>
        </pc:spChg>
      </pc:sldChg>
      <pc:sldChg chg="modSp">
        <pc:chgData name="Tiffany Donelson" userId="S::tiffany@cthealth.org::952c478e-4942-4b15-a47b-5a766fdc396c" providerId="AD" clId="Web-{86FAFDAD-CD52-E342-1DA6-95549BE53754}" dt="2025-07-23T14:47:33.769" v="76" actId="1076"/>
        <pc:sldMkLst>
          <pc:docMk/>
          <pc:sldMk cId="0" sldId="259"/>
        </pc:sldMkLst>
        <pc:spChg chg="mod">
          <ac:chgData name="Tiffany Donelson" userId="S::tiffany@cthealth.org::952c478e-4942-4b15-a47b-5a766fdc396c" providerId="AD" clId="Web-{86FAFDAD-CD52-E342-1DA6-95549BE53754}" dt="2025-07-23T14:47:24.800" v="75" actId="14100"/>
          <ac:spMkLst>
            <pc:docMk/>
            <pc:sldMk cId="0" sldId="259"/>
            <ac:spMk id="73" creationId="{00000000-0000-0000-0000-000000000000}"/>
          </ac:spMkLst>
        </pc:spChg>
        <pc:spChg chg="mod">
          <ac:chgData name="Tiffany Donelson" userId="S::tiffany@cthealth.org::952c478e-4942-4b15-a47b-5a766fdc396c" providerId="AD" clId="Web-{86FAFDAD-CD52-E342-1DA6-95549BE53754}" dt="2025-07-23T14:47:33.769" v="76" actId="1076"/>
          <ac:spMkLst>
            <pc:docMk/>
            <pc:sldMk cId="0" sldId="259"/>
            <ac:spMk id="74" creationId="{00000000-0000-0000-0000-000000000000}"/>
          </ac:spMkLst>
        </pc:spChg>
      </pc:sldChg>
    </pc:docChg>
  </pc:docChgLst>
  <pc:docChgLst>
    <pc:chgData name="Arielle Levin Becker" userId="3739fde3-43ec-46ed-8c88-3f60a64bb15d" providerId="ADAL" clId="{EB4BEE44-66F4-4EA5-9CEA-AB19B2273CDF}"/>
    <pc:docChg chg="undo custSel addSld delSld modSld">
      <pc:chgData name="Arielle Levin Becker" userId="3739fde3-43ec-46ed-8c88-3f60a64bb15d" providerId="ADAL" clId="{EB4BEE44-66F4-4EA5-9CEA-AB19B2273CDF}" dt="2025-07-29T16:09:12.020" v="1090" actId="20577"/>
      <pc:docMkLst>
        <pc:docMk/>
      </pc:docMkLst>
      <pc:sldChg chg="modSp mod">
        <pc:chgData name="Arielle Levin Becker" userId="3739fde3-43ec-46ed-8c88-3f60a64bb15d" providerId="ADAL" clId="{EB4BEE44-66F4-4EA5-9CEA-AB19B2273CDF}" dt="2025-07-14T19:14:41.205" v="105" actId="14100"/>
        <pc:sldMkLst>
          <pc:docMk/>
          <pc:sldMk cId="0" sldId="256"/>
        </pc:sldMkLst>
        <pc:spChg chg="mod">
          <ac:chgData name="Arielle Levin Becker" userId="3739fde3-43ec-46ed-8c88-3f60a64bb15d" providerId="ADAL" clId="{EB4BEE44-66F4-4EA5-9CEA-AB19B2273CDF}" dt="2025-07-14T19:14:41.205" v="105" actId="14100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Arielle Levin Becker" userId="3739fde3-43ec-46ed-8c88-3f60a64bb15d" providerId="ADAL" clId="{EB4BEE44-66F4-4EA5-9CEA-AB19B2273CDF}" dt="2025-07-23T19:50:31.504" v="746" actId="20577"/>
        <pc:sldMkLst>
          <pc:docMk/>
          <pc:sldMk cId="0" sldId="258"/>
        </pc:sldMkLst>
        <pc:spChg chg="mod">
          <ac:chgData name="Arielle Levin Becker" userId="3739fde3-43ec-46ed-8c88-3f60a64bb15d" providerId="ADAL" clId="{EB4BEE44-66F4-4EA5-9CEA-AB19B2273CDF}" dt="2025-07-23T19:50:31.504" v="746" actId="20577"/>
          <ac:spMkLst>
            <pc:docMk/>
            <pc:sldMk cId="0" sldId="258"/>
            <ac:spMk id="6" creationId="{00000000-0000-0000-0000-000000000000}"/>
          </ac:spMkLst>
        </pc:spChg>
      </pc:sldChg>
      <pc:sldChg chg="modSp mod">
        <pc:chgData name="Arielle Levin Becker" userId="3739fde3-43ec-46ed-8c88-3f60a64bb15d" providerId="ADAL" clId="{EB4BEE44-66F4-4EA5-9CEA-AB19B2273CDF}" dt="2025-07-24T13:06:53.263" v="812" actId="20577"/>
        <pc:sldMkLst>
          <pc:docMk/>
          <pc:sldMk cId="0" sldId="259"/>
        </pc:sldMkLst>
        <pc:spChg chg="mod">
          <ac:chgData name="Arielle Levin Becker" userId="3739fde3-43ec-46ed-8c88-3f60a64bb15d" providerId="ADAL" clId="{EB4BEE44-66F4-4EA5-9CEA-AB19B2273CDF}" dt="2025-07-24T13:06:53.263" v="812" actId="20577"/>
          <ac:spMkLst>
            <pc:docMk/>
            <pc:sldMk cId="0" sldId="259"/>
            <ac:spMk id="73" creationId="{00000000-0000-0000-0000-000000000000}"/>
          </ac:spMkLst>
        </pc:spChg>
      </pc:sldChg>
      <pc:sldChg chg="modSp mod">
        <pc:chgData name="Arielle Levin Becker" userId="3739fde3-43ec-46ed-8c88-3f60a64bb15d" providerId="ADAL" clId="{EB4BEE44-66F4-4EA5-9CEA-AB19B2273CDF}" dt="2025-07-24T20:32:28.866" v="918" actId="20577"/>
        <pc:sldMkLst>
          <pc:docMk/>
          <pc:sldMk cId="0" sldId="261"/>
        </pc:sldMkLst>
        <pc:spChg chg="mod">
          <ac:chgData name="Arielle Levin Becker" userId="3739fde3-43ec-46ed-8c88-3f60a64bb15d" providerId="ADAL" clId="{EB4BEE44-66F4-4EA5-9CEA-AB19B2273CDF}" dt="2025-07-24T20:32:28.866" v="918" actId="20577"/>
          <ac:spMkLst>
            <pc:docMk/>
            <pc:sldMk cId="0" sldId="261"/>
            <ac:spMk id="6" creationId="{00000000-0000-0000-0000-000000000000}"/>
          </ac:spMkLst>
        </pc:spChg>
      </pc:sldChg>
      <pc:sldChg chg="modSp mod">
        <pc:chgData name="Arielle Levin Becker" userId="3739fde3-43ec-46ed-8c88-3f60a64bb15d" providerId="ADAL" clId="{EB4BEE44-66F4-4EA5-9CEA-AB19B2273CDF}" dt="2025-07-29T15:46:30.764" v="1072" actId="20577"/>
        <pc:sldMkLst>
          <pc:docMk/>
          <pc:sldMk cId="0" sldId="266"/>
        </pc:sldMkLst>
        <pc:spChg chg="mod">
          <ac:chgData name="Arielle Levin Becker" userId="3739fde3-43ec-46ed-8c88-3f60a64bb15d" providerId="ADAL" clId="{EB4BEE44-66F4-4EA5-9CEA-AB19B2273CDF}" dt="2025-07-29T15:46:30.764" v="1072" actId="20577"/>
          <ac:spMkLst>
            <pc:docMk/>
            <pc:sldMk cId="0" sldId="266"/>
            <ac:spMk id="6" creationId="{00000000-0000-0000-0000-000000000000}"/>
          </ac:spMkLst>
        </pc:spChg>
      </pc:sldChg>
      <pc:sldChg chg="modSp mod">
        <pc:chgData name="Arielle Levin Becker" userId="3739fde3-43ec-46ed-8c88-3f60a64bb15d" providerId="ADAL" clId="{EB4BEE44-66F4-4EA5-9CEA-AB19B2273CDF}" dt="2025-07-29T16:09:12.020" v="1090" actId="20577"/>
        <pc:sldMkLst>
          <pc:docMk/>
          <pc:sldMk cId="0" sldId="271"/>
        </pc:sldMkLst>
        <pc:spChg chg="mod">
          <ac:chgData name="Arielle Levin Becker" userId="3739fde3-43ec-46ed-8c88-3f60a64bb15d" providerId="ADAL" clId="{EB4BEE44-66F4-4EA5-9CEA-AB19B2273CDF}" dt="2025-07-29T16:09:12.020" v="1090" actId="20577"/>
          <ac:spMkLst>
            <pc:docMk/>
            <pc:sldMk cId="0" sldId="271"/>
            <ac:spMk id="6" creationId="{00000000-0000-0000-0000-000000000000}"/>
          </ac:spMkLst>
        </pc:spChg>
      </pc:sldChg>
      <pc:sldChg chg="modNotesTx">
        <pc:chgData name="Arielle Levin Becker" userId="3739fde3-43ec-46ed-8c88-3f60a64bb15d" providerId="ADAL" clId="{EB4BEE44-66F4-4EA5-9CEA-AB19B2273CDF}" dt="2025-07-14T19:13:47.454" v="34" actId="20577"/>
        <pc:sldMkLst>
          <pc:docMk/>
          <pc:sldMk cId="0" sldId="272"/>
        </pc:sldMkLst>
      </pc:sldChg>
      <pc:sldChg chg="modNotesTx">
        <pc:chgData name="Arielle Levin Becker" userId="3739fde3-43ec-46ed-8c88-3f60a64bb15d" providerId="ADAL" clId="{EB4BEE44-66F4-4EA5-9CEA-AB19B2273CDF}" dt="2025-07-14T19:14:24.877" v="103" actId="20577"/>
        <pc:sldMkLst>
          <pc:docMk/>
          <pc:sldMk cId="0" sldId="273"/>
        </pc:sldMkLst>
      </pc:sldChg>
      <pc:sldChg chg="modSp mod">
        <pc:chgData name="Arielle Levin Becker" userId="3739fde3-43ec-46ed-8c88-3f60a64bb15d" providerId="ADAL" clId="{EB4BEE44-66F4-4EA5-9CEA-AB19B2273CDF}" dt="2025-07-29T15:52:04" v="1080" actId="14100"/>
        <pc:sldMkLst>
          <pc:docMk/>
          <pc:sldMk cId="0" sldId="274"/>
        </pc:sldMkLst>
        <pc:spChg chg="mod">
          <ac:chgData name="Arielle Levin Becker" userId="3739fde3-43ec-46ed-8c88-3f60a64bb15d" providerId="ADAL" clId="{EB4BEE44-66F4-4EA5-9CEA-AB19B2273CDF}" dt="2025-07-21T13:01:35.450" v="356" actId="1076"/>
          <ac:spMkLst>
            <pc:docMk/>
            <pc:sldMk cId="0" sldId="274"/>
            <ac:spMk id="2" creationId="{00000000-0000-0000-0000-000000000000}"/>
          </ac:spMkLst>
        </pc:spChg>
        <pc:spChg chg="mod">
          <ac:chgData name="Arielle Levin Becker" userId="3739fde3-43ec-46ed-8c88-3f60a64bb15d" providerId="ADAL" clId="{EB4BEE44-66F4-4EA5-9CEA-AB19B2273CDF}" dt="2025-07-29T15:52:04" v="1080" actId="14100"/>
          <ac:spMkLst>
            <pc:docMk/>
            <pc:sldMk cId="0" sldId="274"/>
            <ac:spMk id="6" creationId="{00000000-0000-0000-0000-000000000000}"/>
          </ac:spMkLst>
        </pc:spChg>
      </pc:sldChg>
      <pc:sldChg chg="modSp add mod">
        <pc:chgData name="Arielle Levin Becker" userId="3739fde3-43ec-46ed-8c88-3f60a64bb15d" providerId="ADAL" clId="{EB4BEE44-66F4-4EA5-9CEA-AB19B2273CDF}" dt="2025-07-21T14:10:16.058" v="639" actId="20577"/>
        <pc:sldMkLst>
          <pc:docMk/>
          <pc:sldMk cId="138348788" sldId="275"/>
        </pc:sldMkLst>
        <pc:spChg chg="mod">
          <ac:chgData name="Arielle Levin Becker" userId="3739fde3-43ec-46ed-8c88-3f60a64bb15d" providerId="ADAL" clId="{EB4BEE44-66F4-4EA5-9CEA-AB19B2273CDF}" dt="2025-07-21T14:10:16.058" v="639" actId="20577"/>
          <ac:spMkLst>
            <pc:docMk/>
            <pc:sldMk cId="138348788" sldId="275"/>
            <ac:spMk id="6" creationId="{A51D338A-3A12-8557-0402-389F1CBE1317}"/>
          </ac:spMkLst>
        </pc:spChg>
        <pc:spChg chg="mod">
          <ac:chgData name="Arielle Levin Becker" userId="3739fde3-43ec-46ed-8c88-3f60a64bb15d" providerId="ADAL" clId="{EB4BEE44-66F4-4EA5-9CEA-AB19B2273CDF}" dt="2025-07-21T14:06:15.311" v="374" actId="20577"/>
          <ac:spMkLst>
            <pc:docMk/>
            <pc:sldMk cId="138348788" sldId="275"/>
            <ac:spMk id="7" creationId="{91E8D87B-2DF7-CB80-1623-10687E236004}"/>
          </ac:spMkLst>
        </pc:spChg>
      </pc:sldChg>
      <pc:sldChg chg="new del">
        <pc:chgData name="Arielle Levin Becker" userId="3739fde3-43ec-46ed-8c88-3f60a64bb15d" providerId="ADAL" clId="{EB4BEE44-66F4-4EA5-9CEA-AB19B2273CDF}" dt="2025-07-23T19:51:45.980" v="760" actId="680"/>
        <pc:sldMkLst>
          <pc:docMk/>
          <pc:sldMk cId="476488641" sldId="276"/>
        </pc:sldMkLst>
      </pc:sldChg>
      <pc:sldChg chg="addSp delSp modSp add mod">
        <pc:chgData name="Arielle Levin Becker" userId="3739fde3-43ec-46ed-8c88-3f60a64bb15d" providerId="ADAL" clId="{EB4BEE44-66F4-4EA5-9CEA-AB19B2273CDF}" dt="2025-07-23T19:52:06.397" v="769"/>
        <pc:sldMkLst>
          <pc:docMk/>
          <pc:sldMk cId="3060718027" sldId="276"/>
        </pc:sldMkLst>
        <pc:picChg chg="add mod">
          <ac:chgData name="Arielle Levin Becker" userId="3739fde3-43ec-46ed-8c88-3f60a64bb15d" providerId="ADAL" clId="{EB4BEE44-66F4-4EA5-9CEA-AB19B2273CDF}" dt="2025-07-23T19:52:05.785" v="767" actId="1076"/>
          <ac:picMkLst>
            <pc:docMk/>
            <pc:sldMk cId="3060718027" sldId="276"/>
            <ac:picMk id="9" creationId="{B0D053CA-EC46-3FFA-9615-3AEB1753E883}"/>
          </ac:picMkLst>
        </pc:picChg>
      </pc:sldChg>
    </pc:docChg>
  </pc:docChgLst>
  <pc:docChgLst>
    <pc:chgData name="Ellen Carter" userId="000c075c-4a8a-4634-a0ac-1a5f0bd3f4ff" providerId="ADAL" clId="{AB07F81F-F90A-4EF9-96AC-86D39E92464D}"/>
    <pc:docChg chg="undo custSel modSld">
      <pc:chgData name="Ellen Carter" userId="000c075c-4a8a-4634-a0ac-1a5f0bd3f4ff" providerId="ADAL" clId="{AB07F81F-F90A-4EF9-96AC-86D39E92464D}" dt="2025-07-18T18:58:00.604" v="103" actId="1076"/>
      <pc:docMkLst>
        <pc:docMk/>
      </pc:docMkLst>
      <pc:sldChg chg="modSp mod">
        <pc:chgData name="Ellen Carter" userId="000c075c-4a8a-4634-a0ac-1a5f0bd3f4ff" providerId="ADAL" clId="{AB07F81F-F90A-4EF9-96AC-86D39E92464D}" dt="2025-07-18T18:48:23.182" v="0" actId="14100"/>
        <pc:sldMkLst>
          <pc:docMk/>
          <pc:sldMk cId="0" sldId="260"/>
        </pc:sldMkLst>
        <pc:spChg chg="mod">
          <ac:chgData name="Ellen Carter" userId="000c075c-4a8a-4634-a0ac-1a5f0bd3f4ff" providerId="ADAL" clId="{AB07F81F-F90A-4EF9-96AC-86D39E92464D}" dt="2025-07-18T18:48:23.182" v="0" actId="14100"/>
          <ac:spMkLst>
            <pc:docMk/>
            <pc:sldMk cId="0" sldId="260"/>
            <ac:spMk id="6" creationId="{00000000-0000-0000-0000-000000000000}"/>
          </ac:spMkLst>
        </pc:spChg>
      </pc:sldChg>
      <pc:sldChg chg="modSp mod">
        <pc:chgData name="Ellen Carter" userId="000c075c-4a8a-4634-a0ac-1a5f0bd3f4ff" providerId="ADAL" clId="{AB07F81F-F90A-4EF9-96AC-86D39E92464D}" dt="2025-07-18T18:48:40.906" v="1" actId="1076"/>
        <pc:sldMkLst>
          <pc:docMk/>
          <pc:sldMk cId="0" sldId="261"/>
        </pc:sldMkLst>
        <pc:spChg chg="mod">
          <ac:chgData name="Ellen Carter" userId="000c075c-4a8a-4634-a0ac-1a5f0bd3f4ff" providerId="ADAL" clId="{AB07F81F-F90A-4EF9-96AC-86D39E92464D}" dt="2025-07-18T18:48:40.906" v="1" actId="1076"/>
          <ac:spMkLst>
            <pc:docMk/>
            <pc:sldMk cId="0" sldId="261"/>
            <ac:spMk id="6" creationId="{00000000-0000-0000-0000-000000000000}"/>
          </ac:spMkLst>
        </pc:spChg>
      </pc:sldChg>
      <pc:sldChg chg="modSp mod">
        <pc:chgData name="Ellen Carter" userId="000c075c-4a8a-4634-a0ac-1a5f0bd3f4ff" providerId="ADAL" clId="{AB07F81F-F90A-4EF9-96AC-86D39E92464D}" dt="2025-07-18T18:56:57.187" v="100" actId="1076"/>
        <pc:sldMkLst>
          <pc:docMk/>
          <pc:sldMk cId="0" sldId="263"/>
        </pc:sldMkLst>
        <pc:spChg chg="mod">
          <ac:chgData name="Ellen Carter" userId="000c075c-4a8a-4634-a0ac-1a5f0bd3f4ff" providerId="ADAL" clId="{AB07F81F-F90A-4EF9-96AC-86D39E92464D}" dt="2025-07-18T18:55:56.381" v="88" actId="1076"/>
          <ac:spMkLst>
            <pc:docMk/>
            <pc:sldMk cId="0" sldId="263"/>
            <ac:spMk id="1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5:52.535" v="87" actId="1076"/>
          <ac:spMkLst>
            <pc:docMk/>
            <pc:sldMk cId="0" sldId="263"/>
            <ac:spMk id="20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5:47.525" v="84" actId="1076"/>
          <ac:spMkLst>
            <pc:docMk/>
            <pc:sldMk cId="0" sldId="263"/>
            <ac:spMk id="3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5:44.623" v="83" actId="1076"/>
          <ac:spMkLst>
            <pc:docMk/>
            <pc:sldMk cId="0" sldId="263"/>
            <ac:spMk id="3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6:41.220" v="97" actId="2710"/>
          <ac:spMkLst>
            <pc:docMk/>
            <pc:sldMk cId="0" sldId="263"/>
            <ac:spMk id="37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6:02.917" v="90" actId="1076"/>
          <ac:spMkLst>
            <pc:docMk/>
            <pc:sldMk cId="0" sldId="263"/>
            <ac:spMk id="47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6:48.870" v="98" actId="1076"/>
          <ac:spMkLst>
            <pc:docMk/>
            <pc:sldMk cId="0" sldId="263"/>
            <ac:spMk id="48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6:52.433" v="99" actId="1076"/>
          <ac:spMkLst>
            <pc:docMk/>
            <pc:sldMk cId="0" sldId="263"/>
            <ac:spMk id="49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6:57.187" v="100" actId="1076"/>
          <ac:spMkLst>
            <pc:docMk/>
            <pc:sldMk cId="0" sldId="263"/>
            <ac:spMk id="50" creationId="{00000000-0000-0000-0000-000000000000}"/>
          </ac:spMkLst>
        </pc:spChg>
        <pc:grpChg chg="mod">
          <ac:chgData name="Ellen Carter" userId="000c075c-4a8a-4634-a0ac-1a5f0bd3f4ff" providerId="ADAL" clId="{AB07F81F-F90A-4EF9-96AC-86D39E92464D}" dt="2025-07-18T18:55:50.159" v="86" actId="1076"/>
          <ac:grpSpMkLst>
            <pc:docMk/>
            <pc:sldMk cId="0" sldId="263"/>
            <ac:grpSpMk id="17" creationId="{00000000-0000-0000-0000-000000000000}"/>
          </ac:grpSpMkLst>
        </pc:grpChg>
      </pc:sldChg>
      <pc:sldChg chg="modSp mod">
        <pc:chgData name="Ellen Carter" userId="000c075c-4a8a-4634-a0ac-1a5f0bd3f4ff" providerId="ADAL" clId="{AB07F81F-F90A-4EF9-96AC-86D39E92464D}" dt="2025-07-18T18:55:11.837" v="74" actId="1076"/>
        <pc:sldMkLst>
          <pc:docMk/>
          <pc:sldMk cId="0" sldId="264"/>
        </pc:sldMkLst>
        <pc:spChg chg="mod">
          <ac:chgData name="Ellen Carter" userId="000c075c-4a8a-4634-a0ac-1a5f0bd3f4ff" providerId="ADAL" clId="{AB07F81F-F90A-4EF9-96AC-86D39E92464D}" dt="2025-07-18T18:53:35.637" v="55" actId="1076"/>
          <ac:spMkLst>
            <pc:docMk/>
            <pc:sldMk cId="0" sldId="264"/>
            <ac:spMk id="1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40.889" v="57" actId="1076"/>
          <ac:spMkLst>
            <pc:docMk/>
            <pc:sldMk cId="0" sldId="264"/>
            <ac:spMk id="20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47.055" v="59" actId="1076"/>
          <ac:spMkLst>
            <pc:docMk/>
            <pc:sldMk cId="0" sldId="264"/>
            <ac:spMk id="3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57.668" v="61" actId="1076"/>
          <ac:spMkLst>
            <pc:docMk/>
            <pc:sldMk cId="0" sldId="264"/>
            <ac:spMk id="3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4:12.582" v="64" actId="1076"/>
          <ac:spMkLst>
            <pc:docMk/>
            <pc:sldMk cId="0" sldId="264"/>
            <ac:spMk id="35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4:20.017" v="66" actId="1076"/>
          <ac:spMkLst>
            <pc:docMk/>
            <pc:sldMk cId="0" sldId="264"/>
            <ac:spMk id="36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4:05.510" v="63" actId="1076"/>
          <ac:spMkLst>
            <pc:docMk/>
            <pc:sldMk cId="0" sldId="264"/>
            <ac:spMk id="4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4:44.608" v="72" actId="1076"/>
          <ac:spMkLst>
            <pc:docMk/>
            <pc:sldMk cId="0" sldId="264"/>
            <ac:spMk id="4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5:08.044" v="73" actId="1076"/>
          <ac:spMkLst>
            <pc:docMk/>
            <pc:sldMk cId="0" sldId="264"/>
            <ac:spMk id="45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5:11.837" v="74" actId="1076"/>
          <ac:spMkLst>
            <pc:docMk/>
            <pc:sldMk cId="0" sldId="264"/>
            <ac:spMk id="46" creationId="{00000000-0000-0000-0000-000000000000}"/>
          </ac:spMkLst>
        </pc:spChg>
      </pc:sldChg>
      <pc:sldChg chg="modSp mod">
        <pc:chgData name="Ellen Carter" userId="000c075c-4a8a-4634-a0ac-1a5f0bd3f4ff" providerId="ADAL" clId="{AB07F81F-F90A-4EF9-96AC-86D39E92464D}" dt="2025-07-18T18:53:25.272" v="52" actId="1076"/>
        <pc:sldMkLst>
          <pc:docMk/>
          <pc:sldMk cId="0" sldId="265"/>
        </pc:sldMkLst>
        <pc:spChg chg="mod">
          <ac:chgData name="Ellen Carter" userId="000c075c-4a8a-4634-a0ac-1a5f0bd3f4ff" providerId="ADAL" clId="{AB07F81F-F90A-4EF9-96AC-86D39E92464D}" dt="2025-07-18T18:52:32.690" v="39" actId="1076"/>
          <ac:spMkLst>
            <pc:docMk/>
            <pc:sldMk cId="0" sldId="265"/>
            <ac:spMk id="1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40.883" v="40" actId="1076"/>
          <ac:spMkLst>
            <pc:docMk/>
            <pc:sldMk cId="0" sldId="265"/>
            <ac:spMk id="20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53.082" v="43" actId="1076"/>
          <ac:spMkLst>
            <pc:docMk/>
            <pc:sldMk cId="0" sldId="265"/>
            <ac:spMk id="3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00.932" v="45" actId="1076"/>
          <ac:spMkLst>
            <pc:docMk/>
            <pc:sldMk cId="0" sldId="265"/>
            <ac:spMk id="3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13.744" v="49" actId="1076"/>
          <ac:spMkLst>
            <pc:docMk/>
            <pc:sldMk cId="0" sldId="265"/>
            <ac:spMk id="35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16.227" v="50" actId="1076"/>
          <ac:spMkLst>
            <pc:docMk/>
            <pc:sldMk cId="0" sldId="265"/>
            <ac:spMk id="36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05.796" v="47" actId="1076"/>
          <ac:spMkLst>
            <pc:docMk/>
            <pc:sldMk cId="0" sldId="265"/>
            <ac:spMk id="43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18.352" v="51" actId="1076"/>
          <ac:spMkLst>
            <pc:docMk/>
            <pc:sldMk cId="0" sldId="265"/>
            <ac:spMk id="4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3:25.272" v="52" actId="1076"/>
          <ac:spMkLst>
            <pc:docMk/>
            <pc:sldMk cId="0" sldId="265"/>
            <ac:spMk id="46" creationId="{00000000-0000-0000-0000-000000000000}"/>
          </ac:spMkLst>
        </pc:spChg>
      </pc:sldChg>
      <pc:sldChg chg="modSp mod">
        <pc:chgData name="Ellen Carter" userId="000c075c-4a8a-4634-a0ac-1a5f0bd3f4ff" providerId="ADAL" clId="{AB07F81F-F90A-4EF9-96AC-86D39E92464D}" dt="2025-07-18T18:52:21.878" v="37" actId="1076"/>
        <pc:sldMkLst>
          <pc:docMk/>
          <pc:sldMk cId="0" sldId="266"/>
        </pc:sldMkLst>
        <pc:spChg chg="mod">
          <ac:chgData name="Ellen Carter" userId="000c075c-4a8a-4634-a0ac-1a5f0bd3f4ff" providerId="ADAL" clId="{AB07F81F-F90A-4EF9-96AC-86D39E92464D}" dt="2025-07-18T18:50:24.344" v="16" actId="113"/>
          <ac:spMkLst>
            <pc:docMk/>
            <pc:sldMk cId="0" sldId="266"/>
            <ac:spMk id="1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0:45.120" v="19" actId="113"/>
          <ac:spMkLst>
            <pc:docMk/>
            <pc:sldMk cId="0" sldId="266"/>
            <ac:spMk id="21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1:04.101" v="23" actId="14100"/>
          <ac:spMkLst>
            <pc:docMk/>
            <pc:sldMk cId="0" sldId="266"/>
            <ac:spMk id="3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1:18.317" v="26" actId="1076"/>
          <ac:spMkLst>
            <pc:docMk/>
            <pc:sldMk cId="0" sldId="266"/>
            <ac:spMk id="35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1:59.899" v="33" actId="1076"/>
          <ac:spMkLst>
            <pc:docMk/>
            <pc:sldMk cId="0" sldId="266"/>
            <ac:spMk id="36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03.878" v="34" actId="1076"/>
          <ac:spMkLst>
            <pc:docMk/>
            <pc:sldMk cId="0" sldId="266"/>
            <ac:spMk id="37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1:51.100" v="31" actId="1076"/>
          <ac:spMkLst>
            <pc:docMk/>
            <pc:sldMk cId="0" sldId="266"/>
            <ac:spMk id="44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16.067" v="35" actId="1076"/>
          <ac:spMkLst>
            <pc:docMk/>
            <pc:sldMk cId="0" sldId="266"/>
            <ac:spMk id="45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18.933" v="36" actId="1076"/>
          <ac:spMkLst>
            <pc:docMk/>
            <pc:sldMk cId="0" sldId="266"/>
            <ac:spMk id="46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2:21.878" v="37" actId="1076"/>
          <ac:spMkLst>
            <pc:docMk/>
            <pc:sldMk cId="0" sldId="266"/>
            <ac:spMk id="47" creationId="{00000000-0000-0000-0000-000000000000}"/>
          </ac:spMkLst>
        </pc:spChg>
      </pc:sldChg>
      <pc:sldChg chg="modSp mod">
        <pc:chgData name="Ellen Carter" userId="000c075c-4a8a-4634-a0ac-1a5f0bd3f4ff" providerId="ADAL" clId="{AB07F81F-F90A-4EF9-96AC-86D39E92464D}" dt="2025-07-18T18:58:00.604" v="103" actId="1076"/>
        <pc:sldMkLst>
          <pc:docMk/>
          <pc:sldMk cId="0" sldId="270"/>
        </pc:sldMkLst>
        <pc:spChg chg="mod">
          <ac:chgData name="Ellen Carter" userId="000c075c-4a8a-4634-a0ac-1a5f0bd3f4ff" providerId="ADAL" clId="{AB07F81F-F90A-4EF9-96AC-86D39E92464D}" dt="2025-07-18T18:58:00.604" v="103" actId="1076"/>
          <ac:spMkLst>
            <pc:docMk/>
            <pc:sldMk cId="0" sldId="270"/>
            <ac:spMk id="9" creationId="{00000000-0000-0000-0000-000000000000}"/>
          </ac:spMkLst>
        </pc:spChg>
        <pc:spChg chg="mod">
          <ac:chgData name="Ellen Carter" userId="000c075c-4a8a-4634-a0ac-1a5f0bd3f4ff" providerId="ADAL" clId="{AB07F81F-F90A-4EF9-96AC-86D39E92464D}" dt="2025-07-18T18:57:43.478" v="102" actId="1076"/>
          <ac:spMkLst>
            <pc:docMk/>
            <pc:sldMk cId="0" sldId="270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E420-4381-4B69-ACAF-5AC04FF91088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E30C2-3C3E-4058-8B05-FA5CE79EC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9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Enrollment as of December 2024: https://www.medicaid.gov/medicaid/program-information/medicaid-and-chip-enrollment-data/report-highlights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33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Spending data: https://www.kff.org/medicaid/state-indicator/total-medicaid-spending/?currentTimeframe=0&amp;sortModel=%7B%22colId%22:%22Location%22,%22sort%22:%22asc%22%7D</a:t>
            </a:r>
          </a:p>
          <a:p>
            <a:r>
              <a:rPr lang="en-US" dirty="0"/>
              <a:t>FMAP by state: https://www.kff.org/medicaid/state-indicator/federal-matching-rate-and-multiplier/?currentTimeframe=0&amp;sortModel=%7B%22colId%22:%22Location%22,%22sort%22:%22asc%22%7D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4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on FMAP and Medicaid financing: https://www.kff.org/medicaid/issue-brief/medicaid-financing-the-basics/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1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Hospital data: https://portal.ct.gov/ohs/-/media/ohs/hsp/ohs_financial-stability-report_fy-2022.pdf</a:t>
            </a:r>
          </a:p>
          <a:p>
            <a:r>
              <a:rPr lang="en-US" dirty="0"/>
              <a:t>Community health center data: https://www.kff.org/other/state-indicator/chc-patients-by-payer-source/?dataView=1&amp;currentTimeframe=0&amp;sortModel=%7B%22colId%22:%22Location%22,%22sort%22:%22asc%22%7D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551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more about long-term outcomes: https://www.cthealth.org/publication/medicaids-role-in-connecticuts-economy-health-system-and-budget/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260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more about the outcomes of the Medicaid expansion: https://www.kff.org/report-section/the-effects-of-medicaid-expansion-under-the-aca-updated-findings-from-a-literature-review-report/</a:t>
            </a:r>
          </a:p>
          <a:p>
            <a:endParaRPr lang="en-US" dirty="0"/>
          </a:p>
          <a:p>
            <a:r>
              <a:rPr lang="en-US" dirty="0"/>
              <a:t>https://aspe.hhs.gov/sites/default/files/documents/effbde36dd9852a49d10e66e4a4ee333/medicaid-health-economic-benefits.pdf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13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05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B5B8C-530C-D937-6E15-3C4877E9E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449C2E-48D4-A09B-D992-6FC75EEB5D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EBE71D-8B33-2C6B-B93E-722D85E8D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A1BAB-8242-221A-AC0F-379438B4C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98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Federal poverty guidelines: https://aspe.hhs.gov/topics/poverty-economic-mobility/poverty-guidelines </a:t>
            </a:r>
          </a:p>
          <a:p>
            <a:r>
              <a:rPr lang="en-US" dirty="0"/>
              <a:t>Adult eligibility is 138% of the federal poverty level (FPL).</a:t>
            </a:r>
          </a:p>
          <a:p>
            <a:r>
              <a:rPr lang="en-US" dirty="0"/>
              <a:t>Child eligibility is 201% of FPL (for HUSKY A).</a:t>
            </a:r>
          </a:p>
          <a:p>
            <a:r>
              <a:rPr lang="en-US" dirty="0"/>
              <a:t>Pregnant people’s eligibility is 263% FPL.</a:t>
            </a:r>
          </a:p>
          <a:p>
            <a:r>
              <a:rPr lang="en-US" dirty="0"/>
              <a:t>For people with disabilities and seniors with Medicare, the eligibility level is 105% FPL.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44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Medicaid coverage in public schools: https://ccf.georgetown.edu/2025/03/17/medicaid-chip-coverage-in-connecticut-school-districts-2019-2023/</a:t>
            </a:r>
          </a:p>
          <a:p>
            <a:r>
              <a:rPr lang="en-US" dirty="0"/>
              <a:t>Medicaid coverage in early childhood workforce: https://ccf.georgetown.edu/2025/04/21/medicaid-is-a-critical-support-for-the-early-childhood-education-workforce/</a:t>
            </a:r>
          </a:p>
          <a:p>
            <a:r>
              <a:rPr lang="en-US" dirty="0"/>
              <a:t>Other data: https://files.kff.org/attachment/fact-sheet-medicaid-state-CT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39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46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62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Cost and enrollment data is as of fall 2024. Source: https://cga.ct.gov/app/related/20250226_2025%20Subcommittee%20Documents/20250317_Human%20Services/Medicaid%20Program%20Exp.%20Enrollment%20Update.pdf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19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Cost and enrollment data is as of fall 2024. Source: https://cga.ct.gov/app/related/20250226_2025%20Subcommittee%20Documents/20250317_Human%20Services/Medicaid%20Program%20Exp.%20Enrollment%20Update.pdf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04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Cost and enrollment data is as of fall 2024. Source: https://cga.ct.gov/app/related/20250226_2025%20Subcommittee%20Documents/20250317_Human%20Services/Medicaid%20Program%20Exp.%20Enrollment%20Update.pdf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03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Cost and enrollment data is as of fall 2024. Source: https://cga.ct.gov/app/related/20250226_2025%20Subcommittee%20Documents/20250317_Human%20Services/Medicaid%20Program%20Exp.%20Enrollment%20Update.pdf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4E30C2-3C3E-4058-8B05-FA5CE79EC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30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familiesusa.org/our-work/medicaid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yplacect.org/medicaid/" TargetMode="External"/><Relationship Id="rId5" Type="http://schemas.openxmlformats.org/officeDocument/2006/relationships/hyperlink" Target="https://www.kff.org/medicaid/" TargetMode="External"/><Relationship Id="rId4" Type="http://schemas.openxmlformats.org/officeDocument/2006/relationships/hyperlink" Target="https://www.cthealth.org/topic-guides/medicaid-in-ct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onnect.ct.gov/access/jsp/access/Home.js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911562" y="0"/>
            <a:ext cx="8376438" cy="10375714"/>
          </a:xfrm>
          <a:custGeom>
            <a:avLst/>
            <a:gdLst/>
            <a:ahLst/>
            <a:cxnLst/>
            <a:rect l="l" t="t" r="r" b="b"/>
            <a:pathLst>
              <a:path w="8376438" h="10375714">
                <a:moveTo>
                  <a:pt x="0" y="0"/>
                </a:moveTo>
                <a:lnTo>
                  <a:pt x="8376438" y="0"/>
                </a:lnTo>
                <a:lnTo>
                  <a:pt x="8376438" y="10375714"/>
                </a:lnTo>
                <a:lnTo>
                  <a:pt x="0" y="103757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8326" r="-84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3134599"/>
            <a:ext cx="9352577" cy="30530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1">
                <a:solidFill>
                  <a:srgbClr val="5E60BA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in CT:</a:t>
            </a:r>
          </a:p>
          <a:p>
            <a:pPr algn="ctr">
              <a:lnSpc>
                <a:spcPts val="8119"/>
              </a:lnSpc>
              <a:spcBef>
                <a:spcPct val="0"/>
              </a:spcBef>
            </a:pPr>
            <a:r>
              <a:rPr lang="en-US" sz="5799" b="1">
                <a:solidFill>
                  <a:srgbClr val="5E60BA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What to know about HUSKY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47446"/>
            <a:ext cx="18288000" cy="1871584"/>
            <a:chOff x="0" y="0"/>
            <a:chExt cx="4816593" cy="49292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92928"/>
            </a:xfrm>
            <a:custGeom>
              <a:avLst/>
              <a:gdLst/>
              <a:ahLst/>
              <a:cxnLst/>
              <a:rect l="l" t="t" r="r" b="b"/>
              <a:pathLst>
                <a:path w="4816592" h="492928">
                  <a:moveTo>
                    <a:pt x="0" y="0"/>
                  </a:moveTo>
                  <a:lnTo>
                    <a:pt x="4816592" y="0"/>
                  </a:lnTo>
                  <a:lnTo>
                    <a:pt x="4816592" y="492928"/>
                  </a:lnTo>
                  <a:lnTo>
                    <a:pt x="0" y="492928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500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HUSKY B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726856" y="4385138"/>
            <a:ext cx="3270733" cy="1355170"/>
            <a:chOff x="0" y="0"/>
            <a:chExt cx="861428" cy="35691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4275748" y="5968441"/>
            <a:ext cx="3109179" cy="1759915"/>
            <a:chOff x="0" y="0"/>
            <a:chExt cx="818878" cy="463517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06156" y="4816566"/>
            <a:ext cx="3291433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 it covers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726856" y="5968441"/>
            <a:ext cx="3270733" cy="1759915"/>
            <a:chOff x="0" y="0"/>
            <a:chExt cx="861428" cy="46351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61428" cy="463517"/>
            </a:xfrm>
            <a:custGeom>
              <a:avLst/>
              <a:gdLst/>
              <a:ahLst/>
              <a:cxnLst/>
              <a:rect l="l" t="t" r="r" b="b"/>
              <a:pathLst>
                <a:path w="861428" h="463517">
                  <a:moveTo>
                    <a:pt x="0" y="0"/>
                  </a:moveTo>
                  <a:lnTo>
                    <a:pt x="861428" y="0"/>
                  </a:lnTo>
                  <a:lnTo>
                    <a:pt x="86142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57150"/>
              <a:ext cx="861428" cy="5206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275748" y="4385138"/>
            <a:ext cx="3109179" cy="1355170"/>
            <a:chOff x="0" y="0"/>
            <a:chExt cx="818878" cy="35691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275748" y="4768702"/>
            <a:ext cx="3109179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Income limits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7661152" y="5968441"/>
            <a:ext cx="3109179" cy="1759915"/>
            <a:chOff x="0" y="0"/>
            <a:chExt cx="818878" cy="463517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046556" y="5968441"/>
            <a:ext cx="3109179" cy="1759915"/>
            <a:chOff x="0" y="0"/>
            <a:chExt cx="818878" cy="463517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642102" y="4385138"/>
            <a:ext cx="3109179" cy="1355170"/>
            <a:chOff x="0" y="0"/>
            <a:chExt cx="818878" cy="356917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1046556" y="4385138"/>
            <a:ext cx="3109179" cy="1355170"/>
            <a:chOff x="0" y="0"/>
            <a:chExt cx="818878" cy="356917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7642102" y="4500936"/>
            <a:ext cx="3109179" cy="102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covered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1046555" y="4513989"/>
            <a:ext cx="3109179" cy="984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Average monthly per-person cost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07632" y="6164809"/>
            <a:ext cx="3109179" cy="1150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Kids</a:t>
            </a:r>
          </a:p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under 19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295752" y="6333249"/>
            <a:ext cx="3109179" cy="1107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201% to 323% FPL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14412910" y="4385138"/>
            <a:ext cx="3109179" cy="1355170"/>
            <a:chOff x="0" y="0"/>
            <a:chExt cx="818878" cy="356917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14431960" y="5968441"/>
            <a:ext cx="3109179" cy="1759915"/>
            <a:chOff x="0" y="0"/>
            <a:chExt cx="818878" cy="463517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43" name="TextBox 43"/>
          <p:cNvSpPr txBox="1"/>
          <p:nvPr/>
        </p:nvSpPr>
        <p:spPr>
          <a:xfrm>
            <a:off x="14431960" y="4816566"/>
            <a:ext cx="3109179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Feds pay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681156" y="6462967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21,800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1046554" y="6502397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$263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4412910" y="6502397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65%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028700" y="2271814"/>
            <a:ext cx="16230600" cy="12515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HUSKY B </a:t>
            </a: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is the Children’s Health Insurance Plan (CHIP), not Medicaid.</a:t>
            </a:r>
          </a:p>
          <a:p>
            <a:pPr algn="l">
              <a:lnSpc>
                <a:spcPts val="5040"/>
              </a:lnSpc>
              <a:spcBef>
                <a:spcPct val="0"/>
              </a:spcBef>
            </a:pP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It covers kids with family incomes above the Medicaid limit.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51048" y="912415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735632"/>
            <a:chOff x="0" y="0"/>
            <a:chExt cx="4816593" cy="45712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57121"/>
            </a:xfrm>
            <a:custGeom>
              <a:avLst/>
              <a:gdLst/>
              <a:ahLst/>
              <a:cxnLst/>
              <a:rect l="l" t="t" r="r" b="b"/>
              <a:pathLst>
                <a:path w="4816592" h="457121">
                  <a:moveTo>
                    <a:pt x="0" y="0"/>
                  </a:moveTo>
                  <a:lnTo>
                    <a:pt x="4816592" y="0"/>
                  </a:lnTo>
                  <a:lnTo>
                    <a:pt x="4816592" y="457121"/>
                  </a:lnTo>
                  <a:lnTo>
                    <a:pt x="0" y="457121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142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HUSKY C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746719" y="5391150"/>
            <a:ext cx="3270733" cy="1355170"/>
            <a:chOff x="0" y="0"/>
            <a:chExt cx="861428" cy="35691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4295611" y="6974452"/>
            <a:ext cx="3109179" cy="2083022"/>
            <a:chOff x="0" y="0"/>
            <a:chExt cx="818878" cy="54861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8878" cy="548615"/>
            </a:xfrm>
            <a:custGeom>
              <a:avLst/>
              <a:gdLst/>
              <a:ahLst/>
              <a:cxnLst/>
              <a:rect l="l" t="t" r="r" b="b"/>
              <a:pathLst>
                <a:path w="818878" h="548615">
                  <a:moveTo>
                    <a:pt x="0" y="0"/>
                  </a:moveTo>
                  <a:lnTo>
                    <a:pt x="818878" y="0"/>
                  </a:lnTo>
                  <a:lnTo>
                    <a:pt x="818878" y="548615"/>
                  </a:lnTo>
                  <a:lnTo>
                    <a:pt x="0" y="54861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57150"/>
              <a:ext cx="818878" cy="6057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46048" y="5774713"/>
            <a:ext cx="3291433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 it covers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746719" y="6974452"/>
            <a:ext cx="3270733" cy="2083022"/>
            <a:chOff x="0" y="0"/>
            <a:chExt cx="861428" cy="54861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61428" cy="548615"/>
            </a:xfrm>
            <a:custGeom>
              <a:avLst/>
              <a:gdLst/>
              <a:ahLst/>
              <a:cxnLst/>
              <a:rect l="l" t="t" r="r" b="b"/>
              <a:pathLst>
                <a:path w="861428" h="548615">
                  <a:moveTo>
                    <a:pt x="0" y="0"/>
                  </a:moveTo>
                  <a:lnTo>
                    <a:pt x="861428" y="0"/>
                  </a:lnTo>
                  <a:lnTo>
                    <a:pt x="861428" y="548615"/>
                  </a:lnTo>
                  <a:lnTo>
                    <a:pt x="0" y="54861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57150"/>
              <a:ext cx="861428" cy="6057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295611" y="5391150"/>
            <a:ext cx="3109179" cy="1355170"/>
            <a:chOff x="0" y="0"/>
            <a:chExt cx="818878" cy="35691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276561" y="5747184"/>
            <a:ext cx="3109179" cy="547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Income limits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7681015" y="6974452"/>
            <a:ext cx="3109179" cy="2083022"/>
            <a:chOff x="0" y="0"/>
            <a:chExt cx="818878" cy="54861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8878" cy="548615"/>
            </a:xfrm>
            <a:custGeom>
              <a:avLst/>
              <a:gdLst/>
              <a:ahLst/>
              <a:cxnLst/>
              <a:rect l="l" t="t" r="r" b="b"/>
              <a:pathLst>
                <a:path w="818878" h="548615">
                  <a:moveTo>
                    <a:pt x="0" y="0"/>
                  </a:moveTo>
                  <a:lnTo>
                    <a:pt x="818878" y="0"/>
                  </a:lnTo>
                  <a:lnTo>
                    <a:pt x="818878" y="548615"/>
                  </a:lnTo>
                  <a:lnTo>
                    <a:pt x="0" y="54861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57150"/>
              <a:ext cx="818878" cy="6057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066419" y="6974452"/>
            <a:ext cx="3109179" cy="2083022"/>
            <a:chOff x="0" y="0"/>
            <a:chExt cx="818878" cy="548615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8878" cy="548615"/>
            </a:xfrm>
            <a:custGeom>
              <a:avLst/>
              <a:gdLst/>
              <a:ahLst/>
              <a:cxnLst/>
              <a:rect l="l" t="t" r="r" b="b"/>
              <a:pathLst>
                <a:path w="818878" h="548615">
                  <a:moveTo>
                    <a:pt x="0" y="0"/>
                  </a:moveTo>
                  <a:lnTo>
                    <a:pt x="818878" y="0"/>
                  </a:lnTo>
                  <a:lnTo>
                    <a:pt x="818878" y="548615"/>
                  </a:lnTo>
                  <a:lnTo>
                    <a:pt x="0" y="54861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57150"/>
              <a:ext cx="818878" cy="6057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661965" y="5391150"/>
            <a:ext cx="3109179" cy="1355170"/>
            <a:chOff x="0" y="0"/>
            <a:chExt cx="818878" cy="356917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1066419" y="5391150"/>
            <a:ext cx="3109179" cy="1355170"/>
            <a:chOff x="0" y="0"/>
            <a:chExt cx="818878" cy="356917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7681014" y="5517332"/>
            <a:ext cx="3109179" cy="984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</a:t>
            </a:r>
          </a:p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covered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1085468" y="5542849"/>
            <a:ext cx="3109179" cy="984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Average monthly per-person cost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27495" y="7076662"/>
            <a:ext cx="3109179" cy="1661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Seniors</a:t>
            </a:r>
          </a:p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with disabilities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276561" y="7595998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105% FPL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14432773" y="5391150"/>
            <a:ext cx="3109179" cy="1355170"/>
            <a:chOff x="0" y="0"/>
            <a:chExt cx="818878" cy="356917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14451823" y="6974452"/>
            <a:ext cx="3109179" cy="2083022"/>
            <a:chOff x="0" y="0"/>
            <a:chExt cx="818878" cy="548615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18878" cy="548615"/>
            </a:xfrm>
            <a:custGeom>
              <a:avLst/>
              <a:gdLst/>
              <a:ahLst/>
              <a:cxnLst/>
              <a:rect l="l" t="t" r="r" b="b"/>
              <a:pathLst>
                <a:path w="818878" h="548615">
                  <a:moveTo>
                    <a:pt x="0" y="0"/>
                  </a:moveTo>
                  <a:lnTo>
                    <a:pt x="818878" y="0"/>
                  </a:lnTo>
                  <a:lnTo>
                    <a:pt x="818878" y="548615"/>
                  </a:lnTo>
                  <a:lnTo>
                    <a:pt x="0" y="54861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-57150"/>
              <a:ext cx="818878" cy="6057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43" name="TextBox 43"/>
          <p:cNvSpPr txBox="1"/>
          <p:nvPr/>
        </p:nvSpPr>
        <p:spPr>
          <a:xfrm>
            <a:off x="14432773" y="5822578"/>
            <a:ext cx="3109179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Feds</a:t>
            </a:r>
            <a:r>
              <a:rPr lang="en-US" sz="31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pay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681014" y="7595998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84,700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1066419" y="7543563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$3,362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4432102" y="7593665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50%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46719" y="1929765"/>
            <a:ext cx="16814283" cy="3166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HUSKY C </a:t>
            </a: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covers low-income seniors and people with disabilities. Many people with HUSKY C receive long-term care in nursing homes or at home.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HUSKY C has the lowest income limit to qualify.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Because people with HUSKY C have high medical needs, it has the highest costs per person.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49098" y="90835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915133"/>
            <a:chOff x="0" y="0"/>
            <a:chExt cx="4816593" cy="50439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839680" y="2213786"/>
            <a:ext cx="16349960" cy="3161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HUSKY D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was created under the Affordable Care Act (also known as Obamacare).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It covers adults under 65 who do not have minor children.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group is also known as the 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expansion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federal government pays 90% of the cost of this coverage.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HUSKY D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859400" y="5618022"/>
            <a:ext cx="3270733" cy="1355170"/>
            <a:chOff x="0" y="0"/>
            <a:chExt cx="861428" cy="35691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408292" y="7201324"/>
            <a:ext cx="3109179" cy="1653673"/>
            <a:chOff x="0" y="0"/>
            <a:chExt cx="818878" cy="43553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783323" y="6021921"/>
            <a:ext cx="3291433" cy="547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 it covers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859400" y="7201324"/>
            <a:ext cx="3270733" cy="1653673"/>
            <a:chOff x="0" y="0"/>
            <a:chExt cx="861428" cy="435535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61428" cy="435535"/>
            </a:xfrm>
            <a:custGeom>
              <a:avLst/>
              <a:gdLst/>
              <a:ahLst/>
              <a:cxnLst/>
              <a:rect l="l" t="t" r="r" b="b"/>
              <a:pathLst>
                <a:path w="861428" h="435535">
                  <a:moveTo>
                    <a:pt x="0" y="0"/>
                  </a:moveTo>
                  <a:lnTo>
                    <a:pt x="861428" y="0"/>
                  </a:lnTo>
                  <a:lnTo>
                    <a:pt x="86142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57150"/>
              <a:ext cx="861428" cy="4926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408292" y="5618022"/>
            <a:ext cx="3109179" cy="1355170"/>
            <a:chOff x="0" y="0"/>
            <a:chExt cx="818878" cy="356917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4427342" y="6020424"/>
            <a:ext cx="3109179" cy="547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Income limits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7793696" y="7201324"/>
            <a:ext cx="3109179" cy="1653673"/>
            <a:chOff x="0" y="0"/>
            <a:chExt cx="818878" cy="435535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179100" y="7201324"/>
            <a:ext cx="3109179" cy="1653673"/>
            <a:chOff x="0" y="0"/>
            <a:chExt cx="818878" cy="435535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7774646" y="5618022"/>
            <a:ext cx="3109179" cy="1355170"/>
            <a:chOff x="0" y="0"/>
            <a:chExt cx="818878" cy="356917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11179100" y="5618022"/>
            <a:ext cx="3109179" cy="1355170"/>
            <a:chOff x="0" y="0"/>
            <a:chExt cx="818878" cy="356917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7812746" y="5780186"/>
            <a:ext cx="3071080" cy="10278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covered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1153700" y="5801793"/>
            <a:ext cx="3109179" cy="984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Average monthly per-person cost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5359" y="7474290"/>
            <a:ext cx="3109179" cy="1107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Adults without minor children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408292" y="7716691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138% FPL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14545454" y="5618022"/>
            <a:ext cx="3109179" cy="1355170"/>
            <a:chOff x="0" y="0"/>
            <a:chExt cx="818878" cy="356917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14564504" y="7201324"/>
            <a:ext cx="3109179" cy="1653673"/>
            <a:chOff x="0" y="0"/>
            <a:chExt cx="818878" cy="435535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44" name="TextBox 44"/>
          <p:cNvSpPr txBox="1"/>
          <p:nvPr/>
        </p:nvSpPr>
        <p:spPr>
          <a:xfrm>
            <a:off x="14564504" y="6015257"/>
            <a:ext cx="3071080" cy="547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Feds pay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7774645" y="7690663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312,700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1179100" y="7673684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$732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579321" y="7693501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90%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589451" y="9127384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915133"/>
            <a:chOff x="0" y="0"/>
            <a:chExt cx="4816593" cy="50439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98752" y="2208422"/>
            <a:ext cx="17889248" cy="7557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State HUSKY A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CT covers kids up to age 16 regardless of immigration status, if their families meet income limits.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Kids who get covered before age 16 can stay covered until they turn 19.</a:t>
            </a:r>
          </a:p>
          <a:p>
            <a:pPr marL="777230" lvl="1" indent="-388615" algn="l">
              <a:lnSpc>
                <a:spcPts val="5039"/>
              </a:lnSpc>
              <a:spcBef>
                <a:spcPct val="0"/>
              </a:spcBef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is entirely funded by the state. </a:t>
            </a:r>
          </a:p>
          <a:p>
            <a:pPr algn="l">
              <a:lnSpc>
                <a:spcPts val="2240"/>
              </a:lnSpc>
              <a:spcBef>
                <a:spcPct val="0"/>
              </a:spcBef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Pregnancy and postpartum coverage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CT provides HUSKY coverage to people who are pregnant and up to 12 months postpartum, regardless of immigration status.</a:t>
            </a:r>
          </a:p>
          <a:p>
            <a:pPr algn="l">
              <a:lnSpc>
                <a:spcPts val="2240"/>
              </a:lnSpc>
              <a:spcBef>
                <a:spcPct val="0"/>
              </a:spcBef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Emergency Medicaid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federal government pays hospitals for providing emergency treatment to low-income people, regardless of immigration status.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How does CT cover undocumented residents?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7375"/>
            <a:ext cx="18288000" cy="1877758"/>
            <a:chOff x="0" y="0"/>
            <a:chExt cx="4816593" cy="49455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94554"/>
            </a:xfrm>
            <a:custGeom>
              <a:avLst/>
              <a:gdLst/>
              <a:ahLst/>
              <a:cxnLst/>
              <a:rect l="l" t="t" r="r" b="b"/>
              <a:pathLst>
                <a:path w="4816592" h="494554">
                  <a:moveTo>
                    <a:pt x="0" y="0"/>
                  </a:moveTo>
                  <a:lnTo>
                    <a:pt x="4816592" y="0"/>
                  </a:lnTo>
                  <a:lnTo>
                    <a:pt x="4816592" y="494554"/>
                  </a:lnTo>
                  <a:lnTo>
                    <a:pt x="0" y="494554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517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619334" y="2465934"/>
            <a:ext cx="16639966" cy="60807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is run by the state and federal government.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federal government sets rules; states run their Medicaid programs within those rules.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Each state’s Medicaid program works differently.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Certain decisions about Medicaid are up to states, and others require federal approval.</a:t>
            </a:r>
          </a:p>
          <a:p>
            <a:pPr algn="l">
              <a:lnSpc>
                <a:spcPts val="2799"/>
              </a:lnSpc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state agency that runs Medicaid in CT is the </a:t>
            </a: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Department of Social Services.</a:t>
            </a:r>
          </a:p>
          <a:p>
            <a:pPr algn="l">
              <a:lnSpc>
                <a:spcPts val="5039"/>
              </a:lnSpc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Who runs Medicaid?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17572"/>
            <a:ext cx="18288000" cy="1932705"/>
            <a:chOff x="0" y="0"/>
            <a:chExt cx="4816593" cy="50902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573189" y="2306585"/>
            <a:ext cx="17289798" cy="60807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The state and federal governments share the cost. </a:t>
            </a:r>
          </a:p>
          <a:p>
            <a:pPr algn="l">
              <a:lnSpc>
                <a:spcPts val="2799"/>
              </a:lnSpc>
            </a:pPr>
            <a:endParaRPr lang="en-US" sz="3599" b="1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States spend money on Medicaid, and the federal government reimburses a percentage of the costs.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CT, the federal government pays 50% of the cost for most coverage. In states with lower incomes, the feds pay more.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For some coverage, the feds pay every state more. (For example, for HUSKY D/expansion coverage, the feds pay 90% of the cost.)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2023, Medicaid in CT cost $10.4 billion. The federal government paid 63% of that cost.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Who pays for Medicaid?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17572"/>
            <a:ext cx="18288000" cy="1932705"/>
            <a:chOff x="0" y="0"/>
            <a:chExt cx="4816593" cy="50902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543822" y="2009775"/>
            <a:ext cx="17028905" cy="1147458"/>
            <a:chOff x="0" y="0"/>
            <a:chExt cx="4484979" cy="30221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484979" cy="302211"/>
            </a:xfrm>
            <a:custGeom>
              <a:avLst/>
              <a:gdLst/>
              <a:ahLst/>
              <a:cxnLst/>
              <a:rect l="l" t="t" r="r" b="b"/>
              <a:pathLst>
                <a:path w="4484979" h="302211">
                  <a:moveTo>
                    <a:pt x="0" y="0"/>
                  </a:moveTo>
                  <a:lnTo>
                    <a:pt x="4484979" y="0"/>
                  </a:lnTo>
                  <a:lnTo>
                    <a:pt x="4484979" y="302211"/>
                  </a:lnTo>
                  <a:lnTo>
                    <a:pt x="0" y="302211"/>
                  </a:lnTo>
                  <a:close/>
                </a:path>
              </a:pathLst>
            </a:custGeom>
            <a:solidFill>
              <a:srgbClr val="F8E984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57150"/>
              <a:ext cx="4484979" cy="3593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89617" y="3317558"/>
            <a:ext cx="17508761" cy="64331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 dirty="0" err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FMAP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is the percent of a state’s Medicaid costs that the federal government pays.</a:t>
            </a:r>
          </a:p>
          <a:p>
            <a:pPr algn="l">
              <a:lnSpc>
                <a:spcPts val="2799"/>
              </a:lnSpc>
            </a:pPr>
            <a:endParaRPr lang="en-US" sz="3599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The </a:t>
            </a:r>
            <a:r>
              <a:rPr lang="en-US" sz="3599" b="1" dirty="0" err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FMAP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is a big lever the federal government can use to increase (or decrease) funding to states.</a:t>
            </a:r>
          </a:p>
          <a:p>
            <a:pPr algn="l">
              <a:lnSpc>
                <a:spcPts val="2799"/>
              </a:lnSpc>
            </a:pPr>
            <a:endParaRPr lang="en-US" sz="3599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Example: During the COVID-19 pandemic, the federal government increased the </a:t>
            </a:r>
            <a:r>
              <a:rPr lang="en-US" sz="3599" dirty="0" err="1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FMAP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for states by 6.2 percentage points.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helped states pay for Medicaid at a time when more people needed coverage and states were collecting less tax money since fewer people were working.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Congress has recently considered lowering the </a:t>
            </a:r>
            <a:r>
              <a:rPr lang="en-US" sz="3599" dirty="0" err="1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FMAP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for certain 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      states.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The federal payment rate is an important tool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94153" y="2298406"/>
            <a:ext cx="17028905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Key term: </a:t>
            </a:r>
            <a:r>
              <a:rPr lang="en-US" sz="3599" b="1" dirty="0" err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FMAP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(federal medical assistance percentage)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30364"/>
            <a:ext cx="18288000" cy="1945497"/>
            <a:chOff x="0" y="0"/>
            <a:chExt cx="4816593" cy="51239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57794" y="2223478"/>
            <a:ext cx="17405193" cy="5856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funding goes to health care providers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– hospitals, doctors’ offices, clinics, community health centers, dentists, pharmacies, etc.</a:t>
            </a:r>
          </a:p>
          <a:p>
            <a:pPr algn="l">
              <a:lnSpc>
                <a:spcPts val="279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payments have ripple effects on the economy.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Health care providers employ people, whose incomes contribute to the economy.</a:t>
            </a:r>
          </a:p>
          <a:p>
            <a:pPr algn="l">
              <a:lnSpc>
                <a:spcPts val="279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CT, Medicaid covers: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More than 20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% of hospital discharges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60% of community health center patients</a:t>
            </a:r>
          </a:p>
          <a:p>
            <a:pPr algn="l">
              <a:lnSpc>
                <a:spcPts val="5599"/>
              </a:lnSpc>
              <a:spcBef>
                <a:spcPct val="0"/>
              </a:spcBef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Where does Medicaid funding go?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90073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30364"/>
            <a:ext cx="18288000" cy="1945497"/>
            <a:chOff x="0" y="0"/>
            <a:chExt cx="4816593" cy="51239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41403" y="2253614"/>
            <a:ext cx="17405193" cy="6785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Research has linked Medicaid coverage of children and pregnant women to long-term health and economic benefits. </a:t>
            </a:r>
          </a:p>
          <a:p>
            <a:pPr algn="l">
              <a:lnSpc>
                <a:spcPts val="3359"/>
              </a:lnSpc>
            </a:pPr>
            <a:endParaRPr lang="en-US" sz="3599" b="1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These include: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Better health during adulthood: 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improved overall health, reduced obesity, decreased hospitalizations, lower rates of disability, and reduced mortality.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Greater educational attainment: 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higher reading test scores, reduced high school dropout rates and increased likelihood of college attendance and degree completion.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Increased employment, higher earnings, higher tax payments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in adulthood.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Long-term outcomes from Medicaid coverage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90073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30364"/>
            <a:ext cx="18288000" cy="1945497"/>
            <a:chOff x="0" y="0"/>
            <a:chExt cx="4816593" cy="51239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57794" y="2332308"/>
            <a:ext cx="17405193" cy="72047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Research has linked the Medicaid expansion under the Affordable Care Act (to cover more low-income adults) to positive outcomes.</a:t>
            </a:r>
          </a:p>
          <a:p>
            <a:pPr algn="l">
              <a:lnSpc>
                <a:spcPts val="3359"/>
              </a:lnSpc>
            </a:pPr>
            <a:endParaRPr lang="en-US" sz="3599" b="1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These include: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More </a:t>
            </a: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early-stage cancer diagnosis and treatment.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Improved access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to medical care and behavioral health treatment.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Less medical debt and fewer unpaid bills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among low-income 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     people.  </a:t>
            </a:r>
          </a:p>
          <a:p>
            <a:pPr algn="l">
              <a:lnSpc>
                <a:spcPts val="3359"/>
              </a:lnSpc>
              <a:spcBef>
                <a:spcPct val="0"/>
              </a:spcBef>
            </a:pPr>
            <a:endParaRPr lang="en-US" sz="3599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Studies have also found that gaining Medicaid coverage made it </a:t>
            </a: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easier for people to look for jobs or continue working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which benefits individuals as well as the overall economy.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Long-term outcomes from Medicaid coverage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7572"/>
            <a:ext cx="18288000" cy="1932705"/>
            <a:chOff x="0" y="0"/>
            <a:chExt cx="4816593" cy="50902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11559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08420" y="2796712"/>
            <a:ext cx="8894924" cy="4190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63588" lvl="1" indent="-431794" algn="l">
              <a:lnSpc>
                <a:spcPts val="667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What is Medicaid?</a:t>
            </a:r>
          </a:p>
          <a:p>
            <a:pPr marL="863588" lvl="1" indent="-431794" algn="l">
              <a:lnSpc>
                <a:spcPts val="667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Who’s covered?</a:t>
            </a:r>
          </a:p>
          <a:p>
            <a:pPr marL="863588" lvl="1" indent="-431794" algn="l">
              <a:lnSpc>
                <a:spcPts val="667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Medicaid in CT: HUSKY A, B, C &amp; D</a:t>
            </a:r>
          </a:p>
          <a:p>
            <a:pPr marL="863588" lvl="1" indent="-431794" algn="l">
              <a:lnSpc>
                <a:spcPts val="667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 runs Medicaid </a:t>
            </a:r>
          </a:p>
          <a:p>
            <a:pPr marL="863588" lvl="1" indent="-431794" algn="l">
              <a:lnSpc>
                <a:spcPts val="667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Medicaid payment</a:t>
            </a:r>
          </a:p>
        </p:txBody>
      </p:sp>
      <p:sp>
        <p:nvSpPr>
          <p:cNvPr id="6" name="Freeform 6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7508500" y="536256"/>
            <a:ext cx="268734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Overview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902970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-30364"/>
            <a:ext cx="18288000" cy="1945497"/>
            <a:chOff x="0" y="0"/>
            <a:chExt cx="4816593" cy="51239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9DA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41979" y="2095500"/>
            <a:ext cx="17846017" cy="82779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in CT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a curated set of resources from the Connecticut Health Foundation: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4"/>
              </a:rPr>
              <a:t>https://www.cthealth.org/topic-guides/medicaid-in-ct/</a:t>
            </a:r>
            <a:endParaRPr lang="en-US" sz="80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endParaRPr lang="en-US" sz="3599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resources from KFF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a national organization focused on health policy that provides background information and updates on recent changes: 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5"/>
              </a:rPr>
              <a:t>https://www.kff.org/medicaid/</a:t>
            </a: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 Bold" panose="020B0604020202020204" charset="0"/>
                <a:ea typeface="Glacial Indifference"/>
                <a:cs typeface="Glacial Indifference"/>
                <a:sym typeface="Glacial Indifference"/>
              </a:rPr>
              <a:t>There’s more to Medicaid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from the CT Department of Social Services:</a:t>
            </a:r>
          </a:p>
          <a:p>
            <a:pPr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6"/>
              </a:rPr>
              <a:t>https://www.myplacect.org/medicaid/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503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 Bold" panose="020B0604020202020204" charset="0"/>
                <a:ea typeface="Glacial Indifference"/>
                <a:cs typeface="Glacial Indifference"/>
                <a:sym typeface="Glacial Indifference"/>
              </a:rPr>
              <a:t>Medicaid information from Families USA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which advocates for health care consumers:</a:t>
            </a:r>
          </a:p>
          <a:p>
            <a:pPr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7"/>
              </a:rPr>
              <a:t>https://familiesusa.org/our-work/medicaid/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Learn more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FD73B-83C7-A1B1-AB4E-BB0E4570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685BC50-058D-E978-97E7-D7F48B4EB407}"/>
              </a:ext>
            </a:extLst>
          </p:cNvPr>
          <p:cNvSpPr/>
          <p:nvPr/>
        </p:nvSpPr>
        <p:spPr>
          <a:xfrm>
            <a:off x="13626019" y="902970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6CF5501-0177-19D0-6448-1563BD90D474}"/>
              </a:ext>
            </a:extLst>
          </p:cNvPr>
          <p:cNvGrpSpPr/>
          <p:nvPr/>
        </p:nvGrpSpPr>
        <p:grpSpPr>
          <a:xfrm>
            <a:off x="0" y="-30364"/>
            <a:ext cx="18288000" cy="1945497"/>
            <a:chOff x="0" y="0"/>
            <a:chExt cx="4816593" cy="512394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B0D6D4C-41A6-5EC1-74F1-0F30DF13CE99}"/>
                </a:ext>
              </a:extLst>
            </p:cNvPr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9DA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766D51A-4D50-D1F5-91CE-8C0DD02BD79C}"/>
                </a:ext>
              </a:extLst>
            </p:cNvPr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A51D338A-3A12-8557-0402-389F1CBE1317}"/>
              </a:ext>
            </a:extLst>
          </p:cNvPr>
          <p:cNvSpPr txBox="1"/>
          <p:nvPr/>
        </p:nvSpPr>
        <p:spPr>
          <a:xfrm>
            <a:off x="425013" y="2091869"/>
            <a:ext cx="17405193" cy="4430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endParaRPr lang="en-US" sz="3599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Looking for Medicaid coverage?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apply or see if you’re eligible, visit the CT Department of Social Services website:</a:t>
            </a:r>
          </a:p>
          <a:p>
            <a:pPr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4"/>
              </a:rPr>
              <a:t>https://connect.ct.gov/access/jsp/access/Home.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4"/>
              </a:rPr>
              <a:t>jsp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>
              <a:lnSpc>
                <a:spcPts val="503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You can also call the Department of Social Services: 1-855-626-6632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1E8D87B-2DF7-CB80-1623-10687E236004}"/>
              </a:ext>
            </a:extLst>
          </p:cNvPr>
          <p:cNvSpPr txBox="1"/>
          <p:nvPr/>
        </p:nvSpPr>
        <p:spPr>
          <a:xfrm>
            <a:off x="0" y="536256"/>
            <a:ext cx="18288000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 dirty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How to apply</a:t>
            </a:r>
          </a:p>
        </p:txBody>
      </p:sp>
    </p:spTree>
    <p:extLst>
      <p:ext uri="{BB962C8B-B14F-4D97-AF65-F5344CB8AC3E}">
        <p14:creationId xmlns:p14="http://schemas.microsoft.com/office/powerpoint/2010/main" val="13834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40467"/>
            <a:ext cx="18288000" cy="1874666"/>
            <a:chOff x="0" y="0"/>
            <a:chExt cx="4816593" cy="49373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93739"/>
            </a:xfrm>
            <a:custGeom>
              <a:avLst/>
              <a:gdLst/>
              <a:ahLst/>
              <a:cxnLst/>
              <a:rect l="l" t="t" r="r" b="b"/>
              <a:pathLst>
                <a:path w="4816592" h="493739">
                  <a:moveTo>
                    <a:pt x="0" y="0"/>
                  </a:moveTo>
                  <a:lnTo>
                    <a:pt x="4816592" y="0"/>
                  </a:lnTo>
                  <a:lnTo>
                    <a:pt x="4816592" y="493739"/>
                  </a:lnTo>
                  <a:lnTo>
                    <a:pt x="0" y="493739"/>
                  </a:lnTo>
                  <a:close/>
                </a:path>
              </a:pathLst>
            </a:custGeom>
            <a:solidFill>
              <a:srgbClr val="11559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508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914400" y="2500237"/>
            <a:ext cx="15605846" cy="7340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5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is health insurance.</a:t>
            </a:r>
          </a:p>
          <a:p>
            <a:pPr algn="l">
              <a:lnSpc>
                <a:spcPts val="4199"/>
              </a:lnSpc>
              <a:spcBef>
                <a:spcPct val="0"/>
              </a:spcBef>
            </a:pPr>
            <a:endParaRPr lang="en-US" sz="3599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5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is the largest source of health insurance in the U.S.</a:t>
            </a:r>
            <a:endParaRPr lang="en-US" sz="3550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</a:endParaRPr>
          </a:p>
          <a:p>
            <a:pPr marL="776605" lvl="1" indent="-387985" algn="l">
              <a:lnSpc>
                <a:spcPts val="5039"/>
              </a:lnSpc>
              <a:buFont typeface="Arial"/>
              <a:buChar char="•"/>
            </a:pPr>
            <a:r>
              <a:rPr lang="en-US" sz="355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71 million people covered.</a:t>
            </a:r>
            <a:endParaRPr lang="en-US" sz="355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</a:endParaRPr>
          </a:p>
          <a:p>
            <a:pPr algn="l">
              <a:lnSpc>
                <a:spcPts val="4199"/>
              </a:lnSpc>
              <a:spcBef>
                <a:spcPct val="0"/>
              </a:spcBef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>
              <a:lnSpc>
                <a:spcPts val="5039"/>
              </a:lnSpc>
              <a:spcBef>
                <a:spcPct val="0"/>
              </a:spcBef>
            </a:pPr>
            <a:r>
              <a:rPr lang="en-US" sz="355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goes by a lot of different </a:t>
            </a:r>
            <a:r>
              <a:rPr lang="en-US" sz="3550" b="1" dirty="0"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names across the country.</a:t>
            </a:r>
            <a:endParaRPr lang="en-US" sz="3550" b="1" dirty="0">
              <a:latin typeface="Glacial Indifference Bold"/>
              <a:ea typeface="Glacial Indifference Bold"/>
              <a:cs typeface="Glacial Indifference Bold"/>
            </a:endParaRPr>
          </a:p>
          <a:p>
            <a:pPr marL="776605" lvl="1" indent="-387985" algn="l">
              <a:lnSpc>
                <a:spcPts val="5039"/>
              </a:lnSpc>
              <a:buFont typeface="Arial"/>
              <a:buChar char="•"/>
            </a:pPr>
            <a:r>
              <a:rPr lang="en-US" sz="355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CT, it’s called HUSKY.</a:t>
            </a:r>
            <a:endParaRPr lang="en-US" sz="355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</a:endParaRPr>
          </a:p>
          <a:p>
            <a:pPr algn="l">
              <a:lnSpc>
                <a:spcPts val="4199"/>
              </a:lnSpc>
              <a:spcBef>
                <a:spcPct val="0"/>
              </a:spcBef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5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is NOT Medicare.</a:t>
            </a:r>
            <a:endParaRPr lang="en-US" sz="3550" b="1" dirty="0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</a:endParaRPr>
          </a:p>
          <a:p>
            <a:pPr marL="776605" lvl="1" indent="-387985" algn="l">
              <a:lnSpc>
                <a:spcPts val="5039"/>
              </a:lnSpc>
              <a:buFont typeface="Arial"/>
              <a:buChar char="•"/>
            </a:pPr>
            <a:r>
              <a:rPr lang="en-US" sz="355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But some people with Medicare also have Medicaid coverage.</a:t>
            </a:r>
            <a:endParaRPr lang="en-US" sz="3550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</a:endParaRPr>
          </a:p>
          <a:p>
            <a:pPr marL="776605" lvl="1" indent="-387985">
              <a:lnSpc>
                <a:spcPts val="5039"/>
              </a:lnSpc>
              <a:buFont typeface="Arial"/>
              <a:buChar char="•"/>
            </a:pPr>
            <a:r>
              <a:rPr lang="en-US" sz="3550" dirty="0">
                <a:latin typeface="Glacial Indifference"/>
                <a:ea typeface="Glacial Indifference"/>
                <a:cs typeface="Glacial Indifference"/>
              </a:rPr>
              <a:t>Medicare is insurance for people aged 65+ and people </a:t>
            </a:r>
          </a:p>
          <a:p>
            <a:pPr marL="388620" lvl="1">
              <a:lnSpc>
                <a:spcPts val="5039"/>
              </a:lnSpc>
            </a:pPr>
            <a:r>
              <a:rPr lang="en-US" sz="3550" dirty="0">
                <a:latin typeface="Glacial Indifference"/>
                <a:ea typeface="Glacial Indifference"/>
                <a:cs typeface="Glacial Indifference"/>
              </a:rPr>
              <a:t>   with disabilities.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What is Medicaid?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915133"/>
            <a:chOff x="0" y="0"/>
            <a:chExt cx="4816593" cy="50439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11559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Who is Medicaid for?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8138231" y="3890981"/>
            <a:ext cx="9922679" cy="1201161"/>
            <a:chOff x="0" y="0"/>
            <a:chExt cx="4367337" cy="528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67337" cy="528675"/>
            </a:xfrm>
            <a:custGeom>
              <a:avLst/>
              <a:gdLst/>
              <a:ahLst/>
              <a:cxnLst/>
              <a:rect l="l" t="t" r="r" b="b"/>
              <a:pathLst>
                <a:path w="4367337" h="528675">
                  <a:moveTo>
                    <a:pt x="0" y="0"/>
                  </a:moveTo>
                  <a:lnTo>
                    <a:pt x="4367337" y="0"/>
                  </a:lnTo>
                  <a:lnTo>
                    <a:pt x="4367337" y="528675"/>
                  </a:lnTo>
                  <a:lnTo>
                    <a:pt x="0" y="52867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4367337" cy="547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138231" y="5275428"/>
            <a:ext cx="9922679" cy="1216531"/>
            <a:chOff x="0" y="0"/>
            <a:chExt cx="4367337" cy="53544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367337" cy="535440"/>
            </a:xfrm>
            <a:custGeom>
              <a:avLst/>
              <a:gdLst/>
              <a:ahLst/>
              <a:cxnLst/>
              <a:rect l="l" t="t" r="r" b="b"/>
              <a:pathLst>
                <a:path w="4367337" h="535440">
                  <a:moveTo>
                    <a:pt x="0" y="0"/>
                  </a:moveTo>
                  <a:lnTo>
                    <a:pt x="4367337" y="0"/>
                  </a:lnTo>
                  <a:lnTo>
                    <a:pt x="4367337" y="535440"/>
                  </a:lnTo>
                  <a:lnTo>
                    <a:pt x="0" y="535440"/>
                  </a:lnTo>
                  <a:close/>
                </a:path>
              </a:pathLst>
            </a:custGeom>
            <a:solidFill>
              <a:srgbClr val="E0E1F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19050"/>
              <a:ext cx="4367337" cy="55449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8138231" y="2800868"/>
            <a:ext cx="1846698" cy="946481"/>
            <a:chOff x="0" y="0"/>
            <a:chExt cx="812800" cy="41658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416581"/>
            </a:xfrm>
            <a:custGeom>
              <a:avLst/>
              <a:gdLst/>
              <a:ahLst/>
              <a:cxnLst/>
              <a:rect l="l" t="t" r="r" b="b"/>
              <a:pathLst>
                <a:path w="812800" h="416581">
                  <a:moveTo>
                    <a:pt x="0" y="0"/>
                  </a:moveTo>
                  <a:lnTo>
                    <a:pt x="812800" y="0"/>
                  </a:lnTo>
                  <a:lnTo>
                    <a:pt x="812800" y="416581"/>
                  </a:lnTo>
                  <a:lnTo>
                    <a:pt x="0" y="416581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19050"/>
              <a:ext cx="812800" cy="435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157226" y="2800868"/>
            <a:ext cx="1846698" cy="946481"/>
            <a:chOff x="0" y="0"/>
            <a:chExt cx="812800" cy="41658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416581"/>
            </a:xfrm>
            <a:custGeom>
              <a:avLst/>
              <a:gdLst/>
              <a:ahLst/>
              <a:cxnLst/>
              <a:rect l="l" t="t" r="r" b="b"/>
              <a:pathLst>
                <a:path w="812800" h="416581">
                  <a:moveTo>
                    <a:pt x="0" y="0"/>
                  </a:moveTo>
                  <a:lnTo>
                    <a:pt x="812800" y="0"/>
                  </a:lnTo>
                  <a:lnTo>
                    <a:pt x="812800" y="416581"/>
                  </a:lnTo>
                  <a:lnTo>
                    <a:pt x="0" y="416581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19050"/>
              <a:ext cx="812800" cy="435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2176222" y="2800868"/>
            <a:ext cx="1846698" cy="946481"/>
            <a:chOff x="0" y="0"/>
            <a:chExt cx="812800" cy="416581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416581"/>
            </a:xfrm>
            <a:custGeom>
              <a:avLst/>
              <a:gdLst/>
              <a:ahLst/>
              <a:cxnLst/>
              <a:rect l="l" t="t" r="r" b="b"/>
              <a:pathLst>
                <a:path w="812800" h="416581">
                  <a:moveTo>
                    <a:pt x="0" y="0"/>
                  </a:moveTo>
                  <a:lnTo>
                    <a:pt x="812800" y="0"/>
                  </a:lnTo>
                  <a:lnTo>
                    <a:pt x="812800" y="416581"/>
                  </a:lnTo>
                  <a:lnTo>
                    <a:pt x="0" y="416581"/>
                  </a:lnTo>
                  <a:close/>
                </a:path>
              </a:pathLst>
            </a:custGeom>
            <a:solidFill>
              <a:srgbClr val="009DA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19050"/>
              <a:ext cx="812800" cy="435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4195217" y="2800868"/>
            <a:ext cx="1846698" cy="946481"/>
            <a:chOff x="0" y="0"/>
            <a:chExt cx="812800" cy="41658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416581"/>
            </a:xfrm>
            <a:custGeom>
              <a:avLst/>
              <a:gdLst/>
              <a:ahLst/>
              <a:cxnLst/>
              <a:rect l="l" t="t" r="r" b="b"/>
              <a:pathLst>
                <a:path w="812800" h="416581">
                  <a:moveTo>
                    <a:pt x="0" y="0"/>
                  </a:moveTo>
                  <a:lnTo>
                    <a:pt x="812800" y="0"/>
                  </a:lnTo>
                  <a:lnTo>
                    <a:pt x="812800" y="416581"/>
                  </a:lnTo>
                  <a:lnTo>
                    <a:pt x="0" y="416581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19050"/>
              <a:ext cx="812800" cy="435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6214212" y="2800868"/>
            <a:ext cx="1846698" cy="946481"/>
            <a:chOff x="0" y="0"/>
            <a:chExt cx="812800" cy="41658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416581"/>
            </a:xfrm>
            <a:custGeom>
              <a:avLst/>
              <a:gdLst/>
              <a:ahLst/>
              <a:cxnLst/>
              <a:rect l="l" t="t" r="r" b="b"/>
              <a:pathLst>
                <a:path w="812800" h="416581">
                  <a:moveTo>
                    <a:pt x="0" y="0"/>
                  </a:moveTo>
                  <a:lnTo>
                    <a:pt x="812800" y="0"/>
                  </a:lnTo>
                  <a:lnTo>
                    <a:pt x="812800" y="416581"/>
                  </a:lnTo>
                  <a:lnTo>
                    <a:pt x="0" y="416581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19050"/>
              <a:ext cx="812800" cy="435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6479277" y="3890981"/>
            <a:ext cx="1523929" cy="1201161"/>
            <a:chOff x="0" y="0"/>
            <a:chExt cx="670738" cy="528675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670738" cy="528675"/>
            </a:xfrm>
            <a:custGeom>
              <a:avLst/>
              <a:gdLst/>
              <a:ahLst/>
              <a:cxnLst/>
              <a:rect l="l" t="t" r="r" b="b"/>
              <a:pathLst>
                <a:path w="670738" h="528675">
                  <a:moveTo>
                    <a:pt x="0" y="0"/>
                  </a:moveTo>
                  <a:lnTo>
                    <a:pt x="670738" y="0"/>
                  </a:lnTo>
                  <a:lnTo>
                    <a:pt x="670738" y="528675"/>
                  </a:lnTo>
                  <a:lnTo>
                    <a:pt x="0" y="528675"/>
                  </a:lnTo>
                  <a:close/>
                </a:path>
              </a:pathLst>
            </a:custGeom>
            <a:solidFill>
              <a:srgbClr val="009DA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57150"/>
              <a:ext cx="670738" cy="5858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9"/>
                </a:lnSpc>
              </a:pPr>
              <a:r>
                <a:rPr lang="en-US" sz="2299" b="1">
                  <a:solidFill>
                    <a:srgbClr val="FFFFFF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Adults</a:t>
              </a: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6479277" y="5275428"/>
            <a:ext cx="1523929" cy="1216531"/>
            <a:chOff x="0" y="0"/>
            <a:chExt cx="670738" cy="53544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670738" cy="535440"/>
            </a:xfrm>
            <a:custGeom>
              <a:avLst/>
              <a:gdLst/>
              <a:ahLst/>
              <a:cxnLst/>
              <a:rect l="l" t="t" r="r" b="b"/>
              <a:pathLst>
                <a:path w="670738" h="535440">
                  <a:moveTo>
                    <a:pt x="0" y="0"/>
                  </a:moveTo>
                  <a:lnTo>
                    <a:pt x="670738" y="0"/>
                  </a:lnTo>
                  <a:lnTo>
                    <a:pt x="670738" y="535440"/>
                  </a:lnTo>
                  <a:lnTo>
                    <a:pt x="0" y="535440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-57150"/>
              <a:ext cx="670738" cy="59259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9"/>
                </a:lnSpc>
              </a:pPr>
              <a:r>
                <a:rPr lang="en-US" sz="2299" b="1">
                  <a:solidFill>
                    <a:srgbClr val="FFFFFF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Children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8138231" y="6635591"/>
            <a:ext cx="9922679" cy="1216531"/>
            <a:chOff x="0" y="0"/>
            <a:chExt cx="4367337" cy="53544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4367337" cy="535440"/>
            </a:xfrm>
            <a:custGeom>
              <a:avLst/>
              <a:gdLst/>
              <a:ahLst/>
              <a:cxnLst/>
              <a:rect l="l" t="t" r="r" b="b"/>
              <a:pathLst>
                <a:path w="4367337" h="535440">
                  <a:moveTo>
                    <a:pt x="0" y="0"/>
                  </a:moveTo>
                  <a:lnTo>
                    <a:pt x="4367337" y="0"/>
                  </a:lnTo>
                  <a:lnTo>
                    <a:pt x="4367337" y="535440"/>
                  </a:lnTo>
                  <a:lnTo>
                    <a:pt x="0" y="535440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19050"/>
              <a:ext cx="4367337" cy="55449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6479277" y="6635591"/>
            <a:ext cx="1523929" cy="1216531"/>
            <a:chOff x="0" y="0"/>
            <a:chExt cx="670738" cy="53544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670738" cy="535440"/>
            </a:xfrm>
            <a:custGeom>
              <a:avLst/>
              <a:gdLst/>
              <a:ahLst/>
              <a:cxnLst/>
              <a:rect l="l" t="t" r="r" b="b"/>
              <a:pathLst>
                <a:path w="670738" h="535440">
                  <a:moveTo>
                    <a:pt x="0" y="0"/>
                  </a:moveTo>
                  <a:lnTo>
                    <a:pt x="670738" y="0"/>
                  </a:lnTo>
                  <a:lnTo>
                    <a:pt x="670738" y="535440"/>
                  </a:lnTo>
                  <a:lnTo>
                    <a:pt x="0" y="535440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57150"/>
              <a:ext cx="670738" cy="59259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9"/>
                </a:lnSpc>
              </a:pPr>
              <a:r>
                <a:rPr lang="en-US" sz="2299" b="1">
                  <a:solidFill>
                    <a:srgbClr val="FFFFFF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Pregnant</a:t>
              </a:r>
            </a:p>
            <a:p>
              <a:pPr algn="ctr">
                <a:lnSpc>
                  <a:spcPts val="3219"/>
                </a:lnSpc>
              </a:pPr>
              <a:r>
                <a:rPr lang="en-US" sz="2299" b="1">
                  <a:solidFill>
                    <a:srgbClr val="FFFFFF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People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9984929" y="2460808"/>
            <a:ext cx="154992" cy="5391314"/>
            <a:chOff x="0" y="0"/>
            <a:chExt cx="68218" cy="2372916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68218" cy="2372916"/>
            </a:xfrm>
            <a:custGeom>
              <a:avLst/>
              <a:gdLst/>
              <a:ahLst/>
              <a:cxnLst/>
              <a:rect l="l" t="t" r="r" b="b"/>
              <a:pathLst>
                <a:path w="68218" h="2372916">
                  <a:moveTo>
                    <a:pt x="0" y="0"/>
                  </a:moveTo>
                  <a:lnTo>
                    <a:pt x="68218" y="0"/>
                  </a:lnTo>
                  <a:lnTo>
                    <a:pt x="68218" y="2372916"/>
                  </a:lnTo>
                  <a:lnTo>
                    <a:pt x="0" y="2372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-19050"/>
              <a:ext cx="68218" cy="23919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sp>
        <p:nvSpPr>
          <p:cNvPr id="43" name="TextBox 43"/>
          <p:cNvSpPr txBox="1"/>
          <p:nvPr/>
        </p:nvSpPr>
        <p:spPr>
          <a:xfrm>
            <a:off x="8138231" y="2988554"/>
            <a:ext cx="1846698" cy="497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1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157226" y="2987248"/>
            <a:ext cx="1846698" cy="497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2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2176222" y="2988554"/>
            <a:ext cx="1846698" cy="497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3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4195217" y="2987248"/>
            <a:ext cx="1846698" cy="497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4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6214212" y="2987248"/>
            <a:ext cx="1846698" cy="497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5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1775504" y="2149324"/>
            <a:ext cx="1962486" cy="4766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45"/>
              </a:lnSpc>
              <a:spcBef>
                <a:spcPct val="0"/>
              </a:spcBef>
            </a:pPr>
            <a:r>
              <a:rPr lang="en-US" sz="2747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Family size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8138231" y="4277100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$21,597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0157226" y="4277100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$27,918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2147557" y="4277100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$36,777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4195217" y="4277100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$44,367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6185547" y="4277100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$51,957</a:t>
            </a:r>
          </a:p>
        </p:txBody>
      </p:sp>
      <p:grpSp>
        <p:nvGrpSpPr>
          <p:cNvPr id="54" name="Group 54"/>
          <p:cNvGrpSpPr/>
          <p:nvPr/>
        </p:nvGrpSpPr>
        <p:grpSpPr>
          <a:xfrm>
            <a:off x="12003925" y="2616198"/>
            <a:ext cx="154992" cy="5391314"/>
            <a:chOff x="0" y="0"/>
            <a:chExt cx="68218" cy="2372916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68218" cy="2372916"/>
            </a:xfrm>
            <a:custGeom>
              <a:avLst/>
              <a:gdLst/>
              <a:ahLst/>
              <a:cxnLst/>
              <a:rect l="l" t="t" r="r" b="b"/>
              <a:pathLst>
                <a:path w="68218" h="2372916">
                  <a:moveTo>
                    <a:pt x="0" y="0"/>
                  </a:moveTo>
                  <a:lnTo>
                    <a:pt x="68218" y="0"/>
                  </a:lnTo>
                  <a:lnTo>
                    <a:pt x="68218" y="2372916"/>
                  </a:lnTo>
                  <a:lnTo>
                    <a:pt x="0" y="2372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19050"/>
              <a:ext cx="68218" cy="23919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14014774" y="2800868"/>
            <a:ext cx="154992" cy="5391314"/>
            <a:chOff x="0" y="0"/>
            <a:chExt cx="68218" cy="2372916"/>
          </a:xfrm>
        </p:grpSpPr>
        <p:sp>
          <p:nvSpPr>
            <p:cNvPr id="58" name="Freeform 58"/>
            <p:cNvSpPr/>
            <p:nvPr/>
          </p:nvSpPr>
          <p:spPr>
            <a:xfrm>
              <a:off x="0" y="0"/>
              <a:ext cx="68218" cy="2372916"/>
            </a:xfrm>
            <a:custGeom>
              <a:avLst/>
              <a:gdLst/>
              <a:ahLst/>
              <a:cxnLst/>
              <a:rect l="l" t="t" r="r" b="b"/>
              <a:pathLst>
                <a:path w="68218" h="2372916">
                  <a:moveTo>
                    <a:pt x="0" y="0"/>
                  </a:moveTo>
                  <a:lnTo>
                    <a:pt x="68218" y="0"/>
                  </a:lnTo>
                  <a:lnTo>
                    <a:pt x="68218" y="2372916"/>
                  </a:lnTo>
                  <a:lnTo>
                    <a:pt x="0" y="2372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0" y="-19050"/>
              <a:ext cx="68218" cy="23919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grpSp>
        <p:nvGrpSpPr>
          <p:cNvPr id="60" name="Group 60"/>
          <p:cNvGrpSpPr/>
          <p:nvPr/>
        </p:nvGrpSpPr>
        <p:grpSpPr>
          <a:xfrm>
            <a:off x="16059220" y="2800868"/>
            <a:ext cx="154992" cy="5391314"/>
            <a:chOff x="0" y="0"/>
            <a:chExt cx="68218" cy="2372916"/>
          </a:xfrm>
        </p:grpSpPr>
        <p:sp>
          <p:nvSpPr>
            <p:cNvPr id="61" name="Freeform 61"/>
            <p:cNvSpPr/>
            <p:nvPr/>
          </p:nvSpPr>
          <p:spPr>
            <a:xfrm>
              <a:off x="0" y="0"/>
              <a:ext cx="68218" cy="2372916"/>
            </a:xfrm>
            <a:custGeom>
              <a:avLst/>
              <a:gdLst/>
              <a:ahLst/>
              <a:cxnLst/>
              <a:rect l="l" t="t" r="r" b="b"/>
              <a:pathLst>
                <a:path w="68218" h="2372916">
                  <a:moveTo>
                    <a:pt x="0" y="0"/>
                  </a:moveTo>
                  <a:lnTo>
                    <a:pt x="68218" y="0"/>
                  </a:lnTo>
                  <a:lnTo>
                    <a:pt x="68218" y="2372916"/>
                  </a:lnTo>
                  <a:lnTo>
                    <a:pt x="0" y="2372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0" y="-19050"/>
              <a:ext cx="68218" cy="23919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"/>
                </a:lnSpc>
              </a:pPr>
              <a:endParaRPr/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0157226" y="5669232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$42,511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2147557" y="5669232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$53,566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4195217" y="5669232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$64,621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6185547" y="5669232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$76,676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8138231" y="5669232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NA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139921" y="7013564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$55,624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8148215" y="7013564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NA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2179435" y="7013564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$70,089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14190284" y="7013564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$84,554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6234731" y="7013564"/>
            <a:ext cx="1846698" cy="40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  <a:spcBef>
                <a:spcPct val="0"/>
              </a:spcBef>
            </a:pPr>
            <a:r>
              <a:rPr lang="en-US" sz="2354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$99,019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26896" y="2117233"/>
            <a:ext cx="7667940" cy="1878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   Medicaid covers </a:t>
            </a:r>
          </a:p>
          <a:p>
            <a:pPr>
              <a:lnSpc>
                <a:spcPts val="5040"/>
              </a:lnSpc>
            </a:pPr>
            <a:r>
              <a:rPr lang="en-US" sz="360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   low-income residents and</a:t>
            </a:r>
          </a:p>
          <a:p>
            <a:pPr>
              <a:lnSpc>
                <a:spcPts val="5040"/>
              </a:lnSpc>
            </a:pPr>
            <a:r>
              <a:rPr lang="en-US" sz="36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   </a:t>
            </a:r>
            <a:r>
              <a:rPr lang="en-US" sz="360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</a:t>
            </a:r>
            <a:r>
              <a:rPr lang="en-US" sz="36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eople </a:t>
            </a:r>
            <a:r>
              <a:rPr lang="en-US" sz="360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with disabilities</a:t>
            </a:r>
            <a:endParaRPr lang="en-US" sz="3600" b="1" dirty="0">
              <a:solidFill>
                <a:srgbClr val="FF0000"/>
              </a:solidFill>
              <a:latin typeface="Glacial Indifference Bold"/>
              <a:ea typeface="Glacial Indifference Bold"/>
              <a:cs typeface="Glacial Indifference Bold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26896" y="4075516"/>
            <a:ext cx="5831843" cy="5080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7240" lvl="1" indent="-388620" algn="l">
              <a:lnSpc>
                <a:spcPts val="5040"/>
              </a:lnSpc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income limit for kids is higher than adults. </a:t>
            </a:r>
          </a:p>
          <a:p>
            <a:pPr marL="777240" lvl="1" indent="-388620" algn="l">
              <a:lnSpc>
                <a:spcPts val="5040"/>
              </a:lnSpc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some families, kids have HUSKY and parents do not.</a:t>
            </a:r>
          </a:p>
          <a:p>
            <a:pPr marL="777240" lvl="1" indent="-388620" algn="l">
              <a:lnSpc>
                <a:spcPts val="5040"/>
              </a:lnSpc>
              <a:buFont typeface="Arial"/>
              <a:buChar char="•"/>
            </a:pPr>
            <a:r>
              <a:rPr lang="en-US" sz="360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income limit for people with disabilities is lower.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43548"/>
            <a:ext cx="18288000" cy="1871584"/>
            <a:chOff x="0" y="0"/>
            <a:chExt cx="4816593" cy="49292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92928"/>
            </a:xfrm>
            <a:custGeom>
              <a:avLst/>
              <a:gdLst/>
              <a:ahLst/>
              <a:cxnLst/>
              <a:rect l="l" t="t" r="r" b="b"/>
              <a:pathLst>
                <a:path w="4816592" h="492928">
                  <a:moveTo>
                    <a:pt x="0" y="0"/>
                  </a:moveTo>
                  <a:lnTo>
                    <a:pt x="4816592" y="0"/>
                  </a:lnTo>
                  <a:lnTo>
                    <a:pt x="4816592" y="492928"/>
                  </a:lnTo>
                  <a:lnTo>
                    <a:pt x="0" y="492928"/>
                  </a:lnTo>
                  <a:close/>
                </a:path>
              </a:pathLst>
            </a:custGeom>
            <a:solidFill>
              <a:srgbClr val="11559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500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821784" y="2479578"/>
            <a:ext cx="10913016" cy="60617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 CT, Medicaid covers:</a:t>
            </a:r>
          </a:p>
          <a:p>
            <a:pPr algn="l">
              <a:lnSpc>
                <a:spcPts val="265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More than 900,000 people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41% of births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More than 1 in 3 public school students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More than 1 in 3 people who work in child care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 in 3 nursing home residents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in every city and town in the state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endParaRPr lang="en-US" sz="3599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You know someone with Medicaid (probably many)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64985"/>
            <a:ext cx="18288000" cy="1850148"/>
            <a:chOff x="0" y="0"/>
            <a:chExt cx="4816593" cy="48728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87282"/>
            </a:xfrm>
            <a:custGeom>
              <a:avLst/>
              <a:gdLst/>
              <a:ahLst/>
              <a:cxnLst/>
              <a:rect l="l" t="t" r="r" b="b"/>
              <a:pathLst>
                <a:path w="4816592" h="487282">
                  <a:moveTo>
                    <a:pt x="0" y="0"/>
                  </a:moveTo>
                  <a:lnTo>
                    <a:pt x="4816592" y="0"/>
                  </a:lnTo>
                  <a:lnTo>
                    <a:pt x="4816592" y="487282"/>
                  </a:lnTo>
                  <a:lnTo>
                    <a:pt x="0" y="487282"/>
                  </a:lnTo>
                  <a:close/>
                </a:path>
              </a:pathLst>
            </a:custGeom>
            <a:solidFill>
              <a:srgbClr val="11559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444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632344" y="2386404"/>
            <a:ext cx="17023307" cy="6726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is an entitlement.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Anyone who meets the qualifications can get coverage.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can make costs a bit unpredictable from year to year.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is different from government programs that have fixed budgets. If those programs run out of money, they can stop serving people. (Medicaid does not.)</a:t>
            </a:r>
          </a:p>
          <a:p>
            <a:pPr algn="l">
              <a:lnSpc>
                <a:spcPts val="2799"/>
              </a:lnSpc>
            </a:pPr>
            <a:endParaRPr lang="en-US" sz="3599" dirty="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39"/>
              </a:lnSpc>
            </a:pP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Some lawmakers have tried to change that. </a:t>
            </a:r>
          </a:p>
          <a:p>
            <a:pPr algn="l">
              <a:lnSpc>
                <a:spcPts val="5039"/>
              </a:lnSpc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Past efforts to cut Medicaid have included shifting to a system with a set amount of funding (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block grants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) or a spending limit for each person (</a:t>
            </a:r>
            <a:r>
              <a:rPr lang="en-US" sz="3599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per-capita caps</a:t>
            </a: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). 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could result in big cuts to Medicaid spending (and coverage).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approach is NOT part of the law that passed in July 2025.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Anyone who qualifies can get coverage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915133"/>
            <a:chOff x="0" y="0"/>
            <a:chExt cx="4816593" cy="50439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839680" y="2486025"/>
            <a:ext cx="15786627" cy="54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Medicaid in CT is called HUSKY.</a:t>
            </a:r>
          </a:p>
          <a:p>
            <a:pPr algn="l">
              <a:lnSpc>
                <a:spcPts val="2799"/>
              </a:lnSpc>
            </a:pPr>
            <a:endParaRPr lang="en-US" sz="3599" b="1">
              <a:solidFill>
                <a:srgbClr val="00000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5039"/>
              </a:lnSpc>
            </a:pP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There are 4 main portions</a:t>
            </a: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3599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– HUSKY A, HUSKY B, HUSKY C, and HUSKY D.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Each one differs in who is covered, the income limit, and the amount the federal government pays toward this coverage.</a:t>
            </a:r>
          </a:p>
          <a:p>
            <a:pPr marL="777230" lvl="1" indent="-388615" algn="l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There are some additional, smaller portions of HUSKY, such as coverage for people with breast or cervical cancer and limited coverage of family planning services.</a:t>
            </a:r>
          </a:p>
          <a:p>
            <a:pPr algn="l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Medicaid in 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E6740-5D5D-673F-B0F4-D370FE77F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EAC552F-D80B-F4D5-2895-216E9AF9B563}"/>
              </a:ext>
            </a:extLst>
          </p:cNvPr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380DC60-19EC-E594-7490-2202DCC5DDB8}"/>
              </a:ext>
            </a:extLst>
          </p:cNvPr>
          <p:cNvGrpSpPr/>
          <p:nvPr/>
        </p:nvGrpSpPr>
        <p:grpSpPr>
          <a:xfrm>
            <a:off x="0" y="0"/>
            <a:ext cx="18288000" cy="1915133"/>
            <a:chOff x="0" y="0"/>
            <a:chExt cx="4816593" cy="50439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D6A2E18-2FEF-818B-23FC-37A0F3E4FB8F}"/>
                </a:ext>
              </a:extLst>
            </p:cNvPr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C498E88-A348-C201-FDAD-E39564A7F1C2}"/>
                </a:ext>
              </a:extLst>
            </p:cNvPr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7554D1F-3578-33D3-BFF4-458521694029}"/>
              </a:ext>
            </a:extLst>
          </p:cNvPr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 dirty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Medicaid in CT</a:t>
            </a:r>
          </a:p>
        </p:txBody>
      </p:sp>
      <p:pic>
        <p:nvPicPr>
          <p:cNvPr id="9" name="Picture 8" descr="A table with text and numbers&#10;&#10;AI-generated content may be incorrect.">
            <a:extLst>
              <a:ext uri="{FF2B5EF4-FFF2-40B4-BE49-F238E27FC236}">
                <a16:creationId xmlns:a16="http://schemas.microsoft.com/office/drawing/2014/main" id="{B0D053CA-EC46-3FFA-9615-3AEB1753E8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43" y="2102726"/>
            <a:ext cx="17400699" cy="656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1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62999" y="9178245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64985"/>
            <a:ext cx="18288000" cy="1850148"/>
            <a:chOff x="0" y="0"/>
            <a:chExt cx="4816593" cy="48728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487282"/>
            </a:xfrm>
            <a:custGeom>
              <a:avLst/>
              <a:gdLst/>
              <a:ahLst/>
              <a:cxnLst/>
              <a:rect l="l" t="t" r="r" b="b"/>
              <a:pathLst>
                <a:path w="4816592" h="487282">
                  <a:moveTo>
                    <a:pt x="0" y="0"/>
                  </a:moveTo>
                  <a:lnTo>
                    <a:pt x="4816592" y="0"/>
                  </a:lnTo>
                  <a:lnTo>
                    <a:pt x="4816592" y="487282"/>
                  </a:lnTo>
                  <a:lnTo>
                    <a:pt x="0" y="487282"/>
                  </a:lnTo>
                  <a:close/>
                </a:path>
              </a:pathLst>
            </a:custGeom>
            <a:solidFill>
              <a:srgbClr val="6A86C3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5444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54837" y="3659317"/>
            <a:ext cx="3270733" cy="1355170"/>
            <a:chOff x="0" y="0"/>
            <a:chExt cx="861428" cy="35691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4303728" y="5242620"/>
            <a:ext cx="3109179" cy="3926100"/>
            <a:chOff x="0" y="0"/>
            <a:chExt cx="818878" cy="103403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0" y="536256"/>
            <a:ext cx="18288000" cy="880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  <a:spcBef>
                <a:spcPct val="0"/>
              </a:spcBef>
            </a:pPr>
            <a:r>
              <a:rPr lang="en-US" sz="5099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HUSKY 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54837" y="3982249"/>
            <a:ext cx="3291433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Who it covers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754837" y="5242620"/>
            <a:ext cx="3270733" cy="3926100"/>
            <a:chOff x="0" y="0"/>
            <a:chExt cx="861428" cy="103403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61428" cy="1034035"/>
            </a:xfrm>
            <a:custGeom>
              <a:avLst/>
              <a:gdLst/>
              <a:ahLst/>
              <a:cxnLst/>
              <a:rect l="l" t="t" r="r" b="b"/>
              <a:pathLst>
                <a:path w="861428" h="1034035">
                  <a:moveTo>
                    <a:pt x="0" y="0"/>
                  </a:moveTo>
                  <a:lnTo>
                    <a:pt x="861428" y="0"/>
                  </a:lnTo>
                  <a:lnTo>
                    <a:pt x="86142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57150"/>
              <a:ext cx="861428" cy="10911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303728" y="3659317"/>
            <a:ext cx="3109179" cy="1355170"/>
            <a:chOff x="0" y="0"/>
            <a:chExt cx="818878" cy="35691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320845" y="4073815"/>
            <a:ext cx="3109179" cy="492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Income limits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7689133" y="5242620"/>
            <a:ext cx="3109179" cy="3926100"/>
            <a:chOff x="0" y="0"/>
            <a:chExt cx="818878" cy="103403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074537" y="5242620"/>
            <a:ext cx="3109179" cy="3926100"/>
            <a:chOff x="0" y="0"/>
            <a:chExt cx="818878" cy="1034035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670083" y="3659317"/>
            <a:ext cx="3109179" cy="1355170"/>
            <a:chOff x="0" y="0"/>
            <a:chExt cx="818878" cy="356917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1074537" y="3659317"/>
            <a:ext cx="3109179" cy="1355170"/>
            <a:chOff x="0" y="0"/>
            <a:chExt cx="818878" cy="356917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7670083" y="3818707"/>
            <a:ext cx="3109179" cy="984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People </a:t>
            </a:r>
          </a:p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covered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1055487" y="3829786"/>
            <a:ext cx="3109179" cy="984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Average monthly per-person cost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35613" y="5538362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Parents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45964" y="6603228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Kids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754837" y="7664314"/>
            <a:ext cx="3189956" cy="1107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Pregnant people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302761" y="5538362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138% FPL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302761" y="6603228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201% FPL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302761" y="7710033"/>
            <a:ext cx="3109179" cy="622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263% FPL</a:t>
            </a:r>
          </a:p>
        </p:txBody>
      </p:sp>
      <p:grpSp>
        <p:nvGrpSpPr>
          <p:cNvPr id="41" name="Group 41"/>
          <p:cNvGrpSpPr/>
          <p:nvPr/>
        </p:nvGrpSpPr>
        <p:grpSpPr>
          <a:xfrm>
            <a:off x="14440891" y="3659317"/>
            <a:ext cx="3109179" cy="1355170"/>
            <a:chOff x="0" y="0"/>
            <a:chExt cx="818878" cy="356917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4459941" y="5242620"/>
            <a:ext cx="3109179" cy="3926100"/>
            <a:chOff x="0" y="0"/>
            <a:chExt cx="818878" cy="1034035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47" name="TextBox 47"/>
          <p:cNvSpPr txBox="1"/>
          <p:nvPr/>
        </p:nvSpPr>
        <p:spPr>
          <a:xfrm>
            <a:off x="14459941" y="4037464"/>
            <a:ext cx="3109179" cy="547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sz="3199" b="1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Feds pay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7672200" y="6099487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539,100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1040672" y="6098715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$391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4476491" y="6098715"/>
            <a:ext cx="3109179" cy="553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50%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54837" y="2128095"/>
            <a:ext cx="15188570" cy="12515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HUSKY A </a:t>
            </a: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covers the most people of any part of Medicaid.</a:t>
            </a:r>
          </a:p>
          <a:p>
            <a:pPr algn="l">
              <a:lnSpc>
                <a:spcPts val="5040"/>
              </a:lnSpc>
              <a:spcBef>
                <a:spcPct val="0"/>
              </a:spcBef>
            </a:pPr>
            <a:r>
              <a:rPr lang="en-US" sz="36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There are different eligibility limits for parents, kids, and pregnant people.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5474037-5033-44cb-ae23-8c5e041a06f6}" enabled="0" method="" siteId="{75474037-5033-44cb-ae23-8c5e041a06f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2105</Words>
  <Application>Microsoft Office PowerPoint</Application>
  <PresentationFormat>Custom</PresentationFormat>
  <Paragraphs>263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Glacial Indifference</vt:lpstr>
      <vt:lpstr>Glacial Indifference Bold</vt:lpstr>
      <vt:lpstr>Calibri</vt:lpstr>
      <vt:lpstr>Roboto Bold</vt:lpstr>
      <vt:lpstr>Aptos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Medicaid 101</dc:title>
  <cp:lastModifiedBy>Arielle Levin Becker</cp:lastModifiedBy>
  <cp:revision>20</cp:revision>
  <dcterms:created xsi:type="dcterms:W3CDTF">2006-08-16T00:00:00Z</dcterms:created>
  <dcterms:modified xsi:type="dcterms:W3CDTF">2025-07-29T16:09:12Z</dcterms:modified>
  <dc:identifier>DAGs299gubQ</dc:identifier>
</cp:coreProperties>
</file>