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3" r:id="rId5"/>
    <p:sldId id="265" r:id="rId6"/>
    <p:sldId id="278" r:id="rId7"/>
    <p:sldId id="273" r:id="rId8"/>
    <p:sldId id="277" r:id="rId9"/>
    <p:sldId id="279" r:id="rId10"/>
    <p:sldId id="281" r:id="rId11"/>
    <p:sldId id="282" r:id="rId12"/>
    <p:sldId id="289" r:id="rId13"/>
    <p:sldId id="272" r:id="rId14"/>
    <p:sldId id="274" r:id="rId15"/>
    <p:sldId id="285" r:id="rId16"/>
    <p:sldId id="286" r:id="rId17"/>
    <p:sldId id="276" r:id="rId18"/>
    <p:sldId id="268" r:id="rId19"/>
    <p:sldId id="287" r:id="rId20"/>
    <p:sldId id="288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960" userDrawn="1">
          <p15:clr>
            <a:srgbClr val="A4A3A4"/>
          </p15:clr>
        </p15:guide>
        <p15:guide id="2" pos="5520" userDrawn="1">
          <p15:clr>
            <a:srgbClr val="A4A3A4"/>
          </p15:clr>
        </p15:guide>
        <p15:guide id="3" pos="240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Turnbull" initials="MT" lastIdx="1" clrIdx="0">
    <p:extLst>
      <p:ext uri="{19B8F6BF-5375-455C-9EA6-DF929625EA0E}">
        <p15:presenceInfo xmlns:p15="http://schemas.microsoft.com/office/powerpoint/2012/main" userId="be8ba886bbb925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FE9"/>
    <a:srgbClr val="5A8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24" y="96"/>
      </p:cViewPr>
      <p:guideLst>
        <p:guide pos="960"/>
        <p:guide pos="5520"/>
        <p:guide pos="240"/>
        <p:guide orient="horz" pos="11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18249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146" y="1122363"/>
            <a:ext cx="7640054" cy="1260729"/>
          </a:xfrm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146" y="2394636"/>
            <a:ext cx="7640054" cy="379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US" sz="2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 Title</a:t>
            </a:r>
            <a:endParaRPr lang="en-US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1337733" y="4372198"/>
            <a:ext cx="7806266" cy="1242873"/>
            <a:chOff x="1337733" y="4372198"/>
            <a:chExt cx="7806266" cy="124287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7" name="Rectangle 36"/>
            <p:cNvSpPr/>
            <p:nvPr/>
          </p:nvSpPr>
          <p:spPr>
            <a:xfrm>
              <a:off x="1337733" y="4372198"/>
              <a:ext cx="4219688" cy="12428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57421" y="4372198"/>
              <a:ext cx="1195526" cy="1242873"/>
            </a:xfrm>
            <a:prstGeom prst="rect">
              <a:avLst/>
            </a:prstGeom>
            <a:solidFill>
              <a:srgbClr val="DF5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752947" y="4372198"/>
              <a:ext cx="1195526" cy="12428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48473" y="4372198"/>
              <a:ext cx="1195526" cy="1242873"/>
            </a:xfrm>
            <a:prstGeom prst="rect">
              <a:avLst/>
            </a:prstGeom>
            <a:solidFill>
              <a:srgbClr val="8640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179178" y="4216400"/>
            <a:ext cx="1489878" cy="15544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42"/>
          <a:stretch/>
        </p:blipFill>
        <p:spPr>
          <a:xfrm>
            <a:off x="1763651" y="4673600"/>
            <a:ext cx="3392590" cy="6400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17562" y="3460787"/>
            <a:ext cx="7640637" cy="33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781424" y="6057331"/>
            <a:ext cx="4676775" cy="31844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/>
            </a:lvl1pPr>
          </a:lstStyle>
          <a:p>
            <a:pPr lvl="0"/>
            <a:r>
              <a:rPr lang="en-US" dirty="0" smtClean="0"/>
              <a:t>Month, Day, Year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6" y="4385687"/>
            <a:ext cx="1209047" cy="12272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182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39" y="23018"/>
            <a:ext cx="8363752" cy="67230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84939" y="1350169"/>
            <a:ext cx="8363752" cy="4351338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accent1"/>
              </a:buClr>
              <a:buSzPct val="120000"/>
              <a:defRPr sz="2400"/>
            </a:lvl1pPr>
            <a:lvl2pPr marL="684213" indent="-227013">
              <a:buClr>
                <a:schemeClr val="accent1"/>
              </a:buClr>
              <a:buSzPct val="100000"/>
              <a:buFont typeface="Century Gothic" panose="020B0502020202020204" pitchFamily="34" charset="0"/>
              <a:buChar char="–"/>
              <a:defRPr/>
            </a:lvl2pPr>
            <a:lvl3pPr marL="1144588" indent="-230188"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/>
            </a:lvl3pPr>
            <a:lvl4pPr marL="1598613" indent="-227013">
              <a:buClr>
                <a:schemeClr val="accent1"/>
              </a:buClr>
              <a:buSzPct val="120000"/>
              <a:buFont typeface="Century Gothic" panose="020B0502020202020204" pitchFamily="34" charset="0"/>
              <a:buChar char="♦"/>
              <a:defRPr/>
            </a:lvl4pPr>
            <a:lvl5pPr marL="2058988" indent="-230188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421732" y="6425473"/>
            <a:ext cx="15269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66645E"/>
                </a:solidFill>
              </a:rPr>
              <a:t>Page </a:t>
            </a:r>
            <a:fld id="{3A5C58D2-3EB5-4320-B88B-76D5913CDE4C}" type="slidenum">
              <a:rPr lang="en-US" sz="1000">
                <a:solidFill>
                  <a:srgbClr val="66645E"/>
                </a:solidFill>
              </a:rPr>
              <a:pPr algn="r"/>
              <a:t>‹#›</a:t>
            </a:fld>
            <a:endParaRPr lang="en-US" sz="1000" dirty="0">
              <a:solidFill>
                <a:srgbClr val="66645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9" y="6425473"/>
            <a:ext cx="1904498" cy="294847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-3141" y="667291"/>
            <a:ext cx="9139740" cy="52600"/>
            <a:chOff x="0" y="6134469"/>
            <a:chExt cx="7315200" cy="881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/>
            <p:cNvSpPr/>
            <p:nvPr/>
          </p:nvSpPr>
          <p:spPr>
            <a:xfrm>
              <a:off x="0" y="6134469"/>
              <a:ext cx="1828800" cy="881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28800" y="6134469"/>
              <a:ext cx="1828800" cy="88111"/>
            </a:xfrm>
            <a:prstGeom prst="rect">
              <a:avLst/>
            </a:prstGeom>
            <a:solidFill>
              <a:srgbClr val="DF5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57600" y="6134469"/>
              <a:ext cx="1828800" cy="881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86400" y="6134469"/>
              <a:ext cx="1828800" cy="88111"/>
            </a:xfrm>
            <a:prstGeom prst="rect">
              <a:avLst/>
            </a:prstGeom>
            <a:solidFill>
              <a:srgbClr val="8640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33" name="Straight Connector 32"/>
          <p:cNvCxnSpPr/>
          <p:nvPr userDrawn="1"/>
        </p:nvCxnSpPr>
        <p:spPr>
          <a:xfrm flipV="1">
            <a:off x="-7399" y="6315740"/>
            <a:ext cx="9144000" cy="95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02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39" y="23018"/>
            <a:ext cx="8363752" cy="67230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421732" y="6425473"/>
            <a:ext cx="15269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66645E"/>
                </a:solidFill>
              </a:rPr>
              <a:t>Page </a:t>
            </a:r>
            <a:fld id="{3A5C58D2-3EB5-4320-B88B-76D5913CDE4C}" type="slidenum">
              <a:rPr lang="en-US" sz="1000">
                <a:solidFill>
                  <a:srgbClr val="66645E"/>
                </a:solidFill>
              </a:rPr>
              <a:pPr algn="r"/>
              <a:t>‹#›</a:t>
            </a:fld>
            <a:endParaRPr lang="en-US" sz="1000" dirty="0">
              <a:solidFill>
                <a:srgbClr val="66645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9" y="6425473"/>
            <a:ext cx="1904498" cy="294847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-3141" y="667291"/>
            <a:ext cx="9139740" cy="52600"/>
            <a:chOff x="0" y="6134469"/>
            <a:chExt cx="7315200" cy="881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/>
            <p:cNvSpPr/>
            <p:nvPr/>
          </p:nvSpPr>
          <p:spPr>
            <a:xfrm>
              <a:off x="0" y="6134469"/>
              <a:ext cx="1828800" cy="881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28800" y="6134469"/>
              <a:ext cx="1828800" cy="88111"/>
            </a:xfrm>
            <a:prstGeom prst="rect">
              <a:avLst/>
            </a:prstGeom>
            <a:solidFill>
              <a:srgbClr val="DF5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57600" y="6134469"/>
              <a:ext cx="1828800" cy="881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86400" y="6134469"/>
              <a:ext cx="1828800" cy="88111"/>
            </a:xfrm>
            <a:prstGeom prst="rect">
              <a:avLst/>
            </a:prstGeom>
            <a:solidFill>
              <a:srgbClr val="8640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33" name="Straight Connector 32"/>
          <p:cNvCxnSpPr/>
          <p:nvPr userDrawn="1"/>
        </p:nvCxnSpPr>
        <p:spPr>
          <a:xfrm flipV="1">
            <a:off x="-7399" y="6315740"/>
            <a:ext cx="9144000" cy="95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90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Left Top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39" y="23018"/>
            <a:ext cx="8363752" cy="67230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 flipV="1">
            <a:off x="-2959890" y="3413790"/>
            <a:ext cx="6870024" cy="444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84939" y="1350169"/>
            <a:ext cx="8363752" cy="4351338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accent1"/>
              </a:buClr>
              <a:buSzPct val="120000"/>
              <a:defRPr sz="2400"/>
            </a:lvl1pPr>
            <a:lvl2pPr marL="684213" indent="-227013">
              <a:buClr>
                <a:schemeClr val="accent1"/>
              </a:buClr>
              <a:buSzPct val="100000"/>
              <a:buFont typeface="Century Gothic" panose="020B0502020202020204" pitchFamily="34" charset="0"/>
              <a:buChar char="–"/>
              <a:defRPr/>
            </a:lvl2pPr>
            <a:lvl3pPr marL="1144588" indent="-230188"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/>
            </a:lvl3pPr>
            <a:lvl4pPr marL="1598613" indent="-227013">
              <a:buClr>
                <a:schemeClr val="accent1"/>
              </a:buClr>
              <a:buSzPct val="120000"/>
              <a:buFont typeface="Century Gothic" panose="020B0502020202020204" pitchFamily="34" charset="0"/>
              <a:buChar char="♦"/>
              <a:defRPr/>
            </a:lvl4pPr>
            <a:lvl5pPr marL="2058988" indent="-230188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421732" y="6425473"/>
            <a:ext cx="15269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66645E"/>
                </a:solidFill>
              </a:rPr>
              <a:t>Page </a:t>
            </a:r>
            <a:fld id="{3A5C58D2-3EB5-4320-B88B-76D5913CDE4C}" type="slidenum">
              <a:rPr lang="en-US" sz="1000">
                <a:solidFill>
                  <a:srgbClr val="66645E"/>
                </a:solidFill>
              </a:rPr>
              <a:pPr algn="r"/>
              <a:t>‹#›</a:t>
            </a:fld>
            <a:endParaRPr lang="en-US" sz="1000" dirty="0">
              <a:solidFill>
                <a:srgbClr val="66645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9" y="6425473"/>
            <a:ext cx="1904498" cy="294847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3141" y="667291"/>
            <a:ext cx="9139740" cy="52600"/>
            <a:chOff x="0" y="6134469"/>
            <a:chExt cx="7315200" cy="881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Rectangle 22"/>
            <p:cNvSpPr/>
            <p:nvPr/>
          </p:nvSpPr>
          <p:spPr>
            <a:xfrm>
              <a:off x="0" y="6134469"/>
              <a:ext cx="1828800" cy="881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6134469"/>
              <a:ext cx="1828800" cy="88111"/>
            </a:xfrm>
            <a:prstGeom prst="rect">
              <a:avLst/>
            </a:prstGeom>
            <a:solidFill>
              <a:srgbClr val="DF5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57600" y="6134469"/>
              <a:ext cx="1828800" cy="881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86400" y="6134469"/>
              <a:ext cx="1828800" cy="88111"/>
            </a:xfrm>
            <a:prstGeom prst="rect">
              <a:avLst/>
            </a:prstGeom>
            <a:solidFill>
              <a:srgbClr val="8640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509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eft Top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39" y="23018"/>
            <a:ext cx="8363752" cy="67230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 flipV="1">
            <a:off x="-2959890" y="3413790"/>
            <a:ext cx="6870024" cy="444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7421732" y="6425473"/>
            <a:ext cx="15269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66645E"/>
                </a:solidFill>
              </a:rPr>
              <a:t>Page </a:t>
            </a:r>
            <a:fld id="{3A5C58D2-3EB5-4320-B88B-76D5913CDE4C}" type="slidenum">
              <a:rPr lang="en-US" sz="1000">
                <a:solidFill>
                  <a:srgbClr val="66645E"/>
                </a:solidFill>
              </a:rPr>
              <a:pPr algn="r"/>
              <a:t>‹#›</a:t>
            </a:fld>
            <a:endParaRPr lang="en-US" sz="1000" dirty="0">
              <a:solidFill>
                <a:srgbClr val="66645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9" y="6425473"/>
            <a:ext cx="1904498" cy="294847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3141" y="667291"/>
            <a:ext cx="9139740" cy="52600"/>
            <a:chOff x="0" y="6134469"/>
            <a:chExt cx="7315200" cy="881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Rectangle 22"/>
            <p:cNvSpPr/>
            <p:nvPr/>
          </p:nvSpPr>
          <p:spPr>
            <a:xfrm>
              <a:off x="0" y="6134469"/>
              <a:ext cx="1828800" cy="881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6134469"/>
              <a:ext cx="1828800" cy="88111"/>
            </a:xfrm>
            <a:prstGeom prst="rect">
              <a:avLst/>
            </a:prstGeom>
            <a:solidFill>
              <a:srgbClr val="DF5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57600" y="6134469"/>
              <a:ext cx="1828800" cy="881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86400" y="6134469"/>
              <a:ext cx="1828800" cy="88111"/>
            </a:xfrm>
            <a:prstGeom prst="rect">
              <a:avLst/>
            </a:prstGeom>
            <a:solidFill>
              <a:srgbClr val="8640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2885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s.unsplash.com/photo-1440557958969-404dc361d86f?ixlib=rb-0.3.5&amp;q=80&amp;fm=jpg&amp;s=40df6b399a290566cc6278e623e0a8f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" y="278369"/>
            <a:ext cx="9143999" cy="2254928"/>
          </a:xfrm>
          <a:prstGeom prst="rect">
            <a:avLst/>
          </a:prstGeom>
          <a:solidFill>
            <a:srgbClr val="FFFFFF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50416"/>
            <a:ext cx="9144000" cy="1775534"/>
          </a:xfrm>
        </p:spPr>
        <p:txBody>
          <a:bodyPr>
            <a:normAutofit/>
          </a:bodyPr>
          <a:lstStyle>
            <a:lvl1pPr marL="0" algn="ctr" defTabSz="10185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baseline="0" dirty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“Use this area to add a compelling quotation with author.”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260" y="2476860"/>
            <a:ext cx="9139740" cy="52600"/>
            <a:chOff x="0" y="6134469"/>
            <a:chExt cx="7315200" cy="881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0" y="6134469"/>
              <a:ext cx="1828800" cy="881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6134469"/>
              <a:ext cx="1828800" cy="88111"/>
            </a:xfrm>
            <a:prstGeom prst="rect">
              <a:avLst/>
            </a:prstGeom>
            <a:solidFill>
              <a:srgbClr val="DF5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6134469"/>
              <a:ext cx="1828800" cy="881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86400" y="6134469"/>
              <a:ext cx="1828800" cy="88111"/>
            </a:xfrm>
            <a:prstGeom prst="rect">
              <a:avLst/>
            </a:prstGeom>
            <a:solidFill>
              <a:srgbClr val="8640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77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2362" y="2086150"/>
            <a:ext cx="9146362" cy="3120446"/>
            <a:chOff x="1337732" y="4372198"/>
            <a:chExt cx="5941955" cy="124287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1337732" y="4372198"/>
              <a:ext cx="5151843" cy="12428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89577" y="4372198"/>
              <a:ext cx="263370" cy="1242873"/>
            </a:xfrm>
            <a:prstGeom prst="rect">
              <a:avLst/>
            </a:prstGeom>
            <a:solidFill>
              <a:srgbClr val="DF5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52947" y="4372198"/>
              <a:ext cx="263370" cy="12428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317" y="4372198"/>
              <a:ext cx="263370" cy="1242873"/>
            </a:xfrm>
            <a:prstGeom prst="rect">
              <a:avLst/>
            </a:prstGeom>
            <a:solidFill>
              <a:srgbClr val="8640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693" y="2756693"/>
            <a:ext cx="6285390" cy="184194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Section Break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6425473"/>
            <a:ext cx="1904498" cy="2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1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1350169"/>
            <a:ext cx="8745492" cy="4351338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accent1"/>
              </a:buClr>
              <a:buSzPct val="120000"/>
              <a:defRPr sz="2400"/>
            </a:lvl1pPr>
            <a:lvl2pPr marL="684213" indent="-227013">
              <a:buClr>
                <a:schemeClr val="accent1"/>
              </a:buClr>
              <a:buSzPct val="100000"/>
              <a:buFont typeface="Century Gothic" panose="020B0502020202020204" pitchFamily="34" charset="0"/>
              <a:buChar char="–"/>
              <a:defRPr/>
            </a:lvl2pPr>
            <a:lvl3pPr marL="1144588" indent="-230188"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/>
            </a:lvl3pPr>
            <a:lvl4pPr marL="1598613" indent="-227013">
              <a:buClr>
                <a:schemeClr val="accent1"/>
              </a:buClr>
              <a:buSzPct val="120000"/>
              <a:buFont typeface="Century Gothic" panose="020B0502020202020204" pitchFamily="34" charset="0"/>
              <a:buChar char="♦"/>
              <a:defRPr/>
            </a:lvl4pPr>
            <a:lvl5pPr marL="2058988" indent="-230188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3199" y="23018"/>
            <a:ext cx="8745492" cy="672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0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203200" y="1038225"/>
            <a:ext cx="8745538" cy="48736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1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0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1350169"/>
            <a:ext cx="4066959" cy="4351338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accent1"/>
              </a:buClr>
              <a:buSzPct val="120000"/>
              <a:defRPr sz="2400"/>
            </a:lvl1pPr>
            <a:lvl2pPr marL="684213" indent="-227013">
              <a:buClr>
                <a:schemeClr val="accent1"/>
              </a:buClr>
              <a:buSzPct val="100000"/>
              <a:buFont typeface="Century Gothic" panose="020B0502020202020204" pitchFamily="34" charset="0"/>
              <a:buChar char="–"/>
              <a:defRPr/>
            </a:lvl2pPr>
            <a:lvl3pPr marL="1144588" indent="-230188"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/>
            </a:lvl3pPr>
            <a:lvl4pPr marL="1598613" indent="-227013">
              <a:buClr>
                <a:schemeClr val="accent1"/>
              </a:buClr>
              <a:buSzPct val="120000"/>
              <a:buFont typeface="Century Gothic" panose="020B0502020202020204" pitchFamily="34" charset="0"/>
              <a:buChar char="♦"/>
              <a:defRPr/>
            </a:lvl4pPr>
            <a:lvl5pPr marL="2058988" indent="-230188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3199" y="23018"/>
            <a:ext cx="8745492" cy="672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06975" y="1350963"/>
            <a:ext cx="3719513" cy="43513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2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39" y="23018"/>
            <a:ext cx="8363752" cy="67230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0" y="685800"/>
            <a:ext cx="9144000" cy="95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84939" y="1350169"/>
            <a:ext cx="8363752" cy="4351338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accent1"/>
              </a:buClr>
              <a:buSzPct val="120000"/>
              <a:defRPr sz="2400"/>
            </a:lvl1pPr>
            <a:lvl2pPr marL="684213" indent="-227013">
              <a:buClr>
                <a:schemeClr val="accent1"/>
              </a:buClr>
              <a:buSzPct val="100000"/>
              <a:buFont typeface="Century Gothic" panose="020B0502020202020204" pitchFamily="34" charset="0"/>
              <a:buChar char="–"/>
              <a:defRPr/>
            </a:lvl2pPr>
            <a:lvl3pPr marL="1144588" indent="-230188"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/>
            </a:lvl3pPr>
            <a:lvl4pPr marL="1598613" indent="-227013">
              <a:buClr>
                <a:schemeClr val="accent1"/>
              </a:buClr>
              <a:buSzPct val="120000"/>
              <a:buFont typeface="Century Gothic" panose="020B0502020202020204" pitchFamily="34" charset="0"/>
              <a:buChar char="♦"/>
              <a:defRPr/>
            </a:lvl4pPr>
            <a:lvl5pPr marL="2058988" indent="-230188"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421732" y="6425473"/>
            <a:ext cx="15269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66645E"/>
                </a:solidFill>
              </a:rPr>
              <a:t>Page </a:t>
            </a:r>
            <a:fld id="{3A5C58D2-3EB5-4320-B88B-76D5913CDE4C}" type="slidenum">
              <a:rPr lang="en-US" sz="1000">
                <a:solidFill>
                  <a:srgbClr val="66645E"/>
                </a:solidFill>
              </a:rPr>
              <a:pPr algn="r"/>
              <a:t>‹#›</a:t>
            </a:fld>
            <a:endParaRPr lang="en-US" sz="1000" dirty="0">
              <a:solidFill>
                <a:srgbClr val="66645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 rot="5400000">
            <a:off x="-2955336" y="3407110"/>
            <a:ext cx="6866823" cy="52600"/>
            <a:chOff x="0" y="6134469"/>
            <a:chExt cx="7315200" cy="881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0" y="6134469"/>
              <a:ext cx="1828800" cy="881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" y="6134469"/>
              <a:ext cx="1828800" cy="88111"/>
            </a:xfrm>
            <a:prstGeom prst="rect">
              <a:avLst/>
            </a:prstGeom>
            <a:solidFill>
              <a:srgbClr val="DF5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57600" y="6134469"/>
              <a:ext cx="1828800" cy="881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86400" y="6134469"/>
              <a:ext cx="1828800" cy="88111"/>
            </a:xfrm>
            <a:prstGeom prst="rect">
              <a:avLst/>
            </a:prstGeom>
            <a:solidFill>
              <a:srgbClr val="8640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9" y="6425473"/>
            <a:ext cx="1904498" cy="2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9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ef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39" y="23018"/>
            <a:ext cx="8363752" cy="67230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0" y="685800"/>
            <a:ext cx="9144000" cy="95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7421732" y="6425473"/>
            <a:ext cx="15269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66645E"/>
                </a:solidFill>
              </a:rPr>
              <a:t>Page </a:t>
            </a:r>
            <a:fld id="{3A5C58D2-3EB5-4320-B88B-76D5913CDE4C}" type="slidenum">
              <a:rPr lang="en-US" sz="1000">
                <a:solidFill>
                  <a:srgbClr val="66645E"/>
                </a:solidFill>
              </a:rPr>
              <a:pPr algn="r"/>
              <a:t>‹#›</a:t>
            </a:fld>
            <a:endParaRPr lang="en-US" sz="1000" dirty="0">
              <a:solidFill>
                <a:srgbClr val="66645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 rot="5400000">
            <a:off x="-2955336" y="3407110"/>
            <a:ext cx="6866823" cy="52600"/>
            <a:chOff x="0" y="6134469"/>
            <a:chExt cx="7315200" cy="881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0" y="6134469"/>
              <a:ext cx="1828800" cy="881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" y="6134469"/>
              <a:ext cx="1828800" cy="88111"/>
            </a:xfrm>
            <a:prstGeom prst="rect">
              <a:avLst/>
            </a:prstGeom>
            <a:solidFill>
              <a:srgbClr val="DF5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57600" y="6134469"/>
              <a:ext cx="1828800" cy="881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86400" y="6134469"/>
              <a:ext cx="1828800" cy="88111"/>
            </a:xfrm>
            <a:prstGeom prst="rect">
              <a:avLst/>
            </a:prstGeom>
            <a:solidFill>
              <a:srgbClr val="8640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9" y="6425473"/>
            <a:ext cx="1904498" cy="2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5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199" y="-3615"/>
            <a:ext cx="8745492" cy="672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685800"/>
            <a:ext cx="9144000" cy="95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4260" y="6178858"/>
            <a:ext cx="9139740" cy="52600"/>
            <a:chOff x="0" y="6134469"/>
            <a:chExt cx="7315200" cy="881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ectangle 9"/>
            <p:cNvSpPr/>
            <p:nvPr/>
          </p:nvSpPr>
          <p:spPr>
            <a:xfrm>
              <a:off x="0" y="6134469"/>
              <a:ext cx="1828800" cy="881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6134469"/>
              <a:ext cx="1828800" cy="88111"/>
            </a:xfrm>
            <a:prstGeom prst="rect">
              <a:avLst/>
            </a:prstGeom>
            <a:solidFill>
              <a:srgbClr val="DF55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57600" y="6134469"/>
              <a:ext cx="1828800" cy="881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86400" y="6134469"/>
              <a:ext cx="1828800" cy="88111"/>
            </a:xfrm>
            <a:prstGeom prst="rect">
              <a:avLst/>
            </a:prstGeom>
            <a:solidFill>
              <a:srgbClr val="8640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18824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7421732" y="6425473"/>
            <a:ext cx="15269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66645E"/>
                </a:solidFill>
              </a:rPr>
              <a:t>Page </a:t>
            </a:r>
            <a:fld id="{3A5C58D2-3EB5-4320-B88B-76D5913CDE4C}" type="slidenum">
              <a:rPr lang="en-US" sz="1000">
                <a:solidFill>
                  <a:srgbClr val="66645E"/>
                </a:solidFill>
              </a:rPr>
              <a:pPr algn="r"/>
              <a:t>‹#›</a:t>
            </a:fld>
            <a:endParaRPr lang="en-US" sz="1000" dirty="0">
              <a:solidFill>
                <a:srgbClr val="66645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6425473"/>
            <a:ext cx="1904498" cy="2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marL="0" algn="l" defTabSz="1018586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chemeClr val="accent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ckendree@theclariongroup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62" y="1422975"/>
            <a:ext cx="7944854" cy="12607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Adaptive Leadership Development Program Overview for Leaders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17562" y="2938157"/>
            <a:ext cx="7640637" cy="336550"/>
          </a:xfrm>
        </p:spPr>
        <p:txBody>
          <a:bodyPr/>
          <a:lstStyle/>
          <a:p>
            <a:r>
              <a:rPr lang="en-US" sz="2400" dirty="0" smtClean="0"/>
              <a:t>Connecticut Health Foundation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January 6,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7562" y="5802878"/>
            <a:ext cx="289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 smtClean="0"/>
              <a:t>Bill McKendree</a:t>
            </a:r>
          </a:p>
          <a:p>
            <a:pPr>
              <a:spcAft>
                <a:spcPts val="300"/>
              </a:spcAft>
            </a:pPr>
            <a:r>
              <a:rPr lang="en-US" sz="1100" dirty="0" smtClean="0">
                <a:hlinkClick r:id="rId2"/>
              </a:rPr>
              <a:t>mckendree@theclariongroup.com</a:t>
            </a:r>
            <a:endParaRPr lang="en-US" sz="1100" dirty="0" smtClean="0"/>
          </a:p>
          <a:p>
            <a:pPr>
              <a:spcAft>
                <a:spcPts val="300"/>
              </a:spcAft>
            </a:pPr>
            <a:r>
              <a:rPr lang="en-US" sz="1100" dirty="0" smtClean="0"/>
              <a:t>860-232-3667 x113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686202" y="5802878"/>
            <a:ext cx="289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 smtClean="0"/>
              <a:t>Wendy Helmkamp</a:t>
            </a:r>
          </a:p>
          <a:p>
            <a:pPr>
              <a:spcAft>
                <a:spcPts val="300"/>
              </a:spcAft>
            </a:pPr>
            <a:r>
              <a:rPr lang="en-US" sz="1100" dirty="0" smtClean="0">
                <a:hlinkClick r:id="rId2"/>
              </a:rPr>
              <a:t>helmkamp@theclariongroup.com</a:t>
            </a:r>
            <a:endParaRPr lang="en-US" sz="1100" dirty="0" smtClean="0"/>
          </a:p>
          <a:p>
            <a:pPr>
              <a:spcAft>
                <a:spcPts val="300"/>
              </a:spcAft>
            </a:pPr>
            <a:r>
              <a:rPr lang="en-US" sz="1100" dirty="0" smtClean="0"/>
              <a:t>860-232-3667 x115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27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Involved and What’s Expected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61567" y="1610715"/>
            <a:ext cx="2521259" cy="3333813"/>
            <a:chOff x="3630965" y="2396971"/>
            <a:chExt cx="2521259" cy="2521258"/>
          </a:xfrm>
        </p:grpSpPr>
        <p:sp>
          <p:nvSpPr>
            <p:cNvPr id="6" name="Arc 5"/>
            <p:cNvSpPr/>
            <p:nvPr/>
          </p:nvSpPr>
          <p:spPr>
            <a:xfrm rot="10800000">
              <a:off x="3630966" y="2396971"/>
              <a:ext cx="2521258" cy="2521258"/>
            </a:xfrm>
            <a:prstGeom prst="arc">
              <a:avLst>
                <a:gd name="adj1" fmla="val 16200000"/>
                <a:gd name="adj2" fmla="val 5605703"/>
              </a:avLst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630965" y="3657600"/>
              <a:ext cx="1340530" cy="0"/>
            </a:xfrm>
            <a:prstGeom prst="line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/>
        </p:nvSpPr>
        <p:spPr>
          <a:xfrm>
            <a:off x="240982" y="2526860"/>
            <a:ext cx="1371600" cy="1371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Roles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13316" y="916926"/>
            <a:ext cx="1371600" cy="1371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Leader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06662" y="2583590"/>
            <a:ext cx="1371600" cy="1371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Coach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13316" y="4267195"/>
            <a:ext cx="1371600" cy="1371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Clarion Advisor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36531" y="872159"/>
            <a:ext cx="4588935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 smtClean="0">
                <a:solidFill>
                  <a:schemeClr val="accent3"/>
                </a:solidFill>
              </a:rPr>
              <a:t>Accountable for:</a:t>
            </a:r>
          </a:p>
          <a:p>
            <a:pPr marL="287338" indent="-171450"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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Identifying assessors to provide feedback on adaptive behaviors</a:t>
            </a:r>
          </a:p>
          <a:p>
            <a:pPr marL="287338" indent="-171450"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"/>
            </a:pPr>
            <a:r>
              <a:rPr lang="en-US" sz="1200" dirty="0" smtClean="0"/>
              <a:t>Developing a plan for how to apply the assessment results in an initial feedback session (with input from coach and Clarion advisor)</a:t>
            </a:r>
          </a:p>
          <a:p>
            <a:pPr marL="287338" indent="-171450"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"/>
            </a:pPr>
            <a:r>
              <a:rPr lang="en-US" sz="1200" dirty="0" smtClean="0"/>
              <a:t>Following through on developme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ntal actions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36533" y="2497389"/>
            <a:ext cx="4588935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 smtClean="0">
                <a:solidFill>
                  <a:schemeClr val="accent4"/>
                </a:solidFill>
              </a:rPr>
              <a:t>Accountable for:</a:t>
            </a:r>
          </a:p>
          <a:p>
            <a:pPr marL="287338" indent="-171450">
              <a:spcAft>
                <a:spcPts val="300"/>
              </a:spcAft>
              <a:buClr>
                <a:schemeClr val="accent4"/>
              </a:buClr>
              <a:buFont typeface="Wingdings" panose="05000000000000000000" pitchFamily="2" charset="2"/>
              <a:buChar char=""/>
            </a:pPr>
            <a:r>
              <a:rPr lang="en-US" sz="1200" dirty="0"/>
              <a:t>Providing </a:t>
            </a:r>
            <a:r>
              <a:rPr lang="en-US" sz="1200" dirty="0" smtClean="0"/>
              <a:t>help to Leaders on crafting </a:t>
            </a:r>
            <a:r>
              <a:rPr lang="en-US" sz="1200" dirty="0"/>
              <a:t>development </a:t>
            </a:r>
            <a:r>
              <a:rPr lang="en-US" sz="1200" dirty="0" smtClean="0"/>
              <a:t>plans during </a:t>
            </a:r>
            <a:r>
              <a:rPr lang="en-US" sz="1200" dirty="0"/>
              <a:t>the initial feedback session based on personal </a:t>
            </a:r>
            <a:r>
              <a:rPr lang="en-US" sz="1200" dirty="0" smtClean="0"/>
              <a:t>experience</a:t>
            </a:r>
            <a:endParaRPr lang="en-US" sz="1200" dirty="0"/>
          </a:p>
          <a:p>
            <a:pPr marL="287338" indent="-171450">
              <a:spcAft>
                <a:spcPts val="300"/>
              </a:spcAft>
              <a:buClr>
                <a:schemeClr val="accent4"/>
              </a:buClr>
              <a:buFont typeface="Wingdings" panose="05000000000000000000" pitchFamily="2" charset="2"/>
              <a:buChar char=""/>
            </a:pPr>
            <a:r>
              <a:rPr lang="en-US" sz="1200" dirty="0" smtClean="0"/>
              <a:t>Assisting with development activities as appropriate</a:t>
            </a:r>
          </a:p>
          <a:p>
            <a:pPr marL="287338" indent="-171450">
              <a:spcAft>
                <a:spcPts val="300"/>
              </a:spcAft>
              <a:buClr>
                <a:schemeClr val="accent4"/>
              </a:buClr>
              <a:buFont typeface="Wingdings" panose="05000000000000000000" pitchFamily="2" charset="2"/>
              <a:buChar char=""/>
            </a:pPr>
            <a:r>
              <a:rPr lang="en-US" sz="1200" dirty="0" smtClean="0"/>
              <a:t>Serving </a:t>
            </a:r>
            <a:r>
              <a:rPr lang="en-US" sz="1200" dirty="0"/>
              <a:t>as a sounding board and checking in on </a:t>
            </a:r>
            <a:r>
              <a:rPr lang="en-US" sz="1200" dirty="0" smtClean="0"/>
              <a:t>progress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4436530" y="4145304"/>
            <a:ext cx="458893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 smtClean="0">
                <a:solidFill>
                  <a:schemeClr val="accent1"/>
                </a:solidFill>
              </a:rPr>
              <a:t>Accountable for:</a:t>
            </a:r>
          </a:p>
          <a:p>
            <a:pPr marL="287338" indent="-1714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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Helping the Leader interpret the assessment results during the initial feedback session</a:t>
            </a:r>
          </a:p>
          <a:p>
            <a:pPr marL="287338" indent="-1714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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Providing support to the Leader on an ad hoc basis if needed</a:t>
            </a:r>
          </a:p>
          <a:p>
            <a:pPr marL="287338" indent="-1714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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Facilitating “Fireside Chats” amongst all Leaders to share experiences</a:t>
            </a:r>
          </a:p>
          <a:p>
            <a:pPr marL="287338" indent="-1714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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Helping the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Leader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assess progress and identify “what’s next” at the conclusion of the Academy</a:t>
            </a:r>
          </a:p>
        </p:txBody>
      </p:sp>
    </p:spTree>
    <p:extLst>
      <p:ext uri="{BB962C8B-B14F-4D97-AF65-F5344CB8AC3E}">
        <p14:creationId xmlns:p14="http://schemas.microsoft.com/office/powerpoint/2010/main" val="305973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0"/>
            <a:ext cx="203939" cy="695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467" y="867944"/>
            <a:ext cx="22098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assessment will consist of multiple sections for each Component of Adaptive Leadership. (One section is shown here.)</a:t>
            </a:r>
          </a:p>
          <a:p>
            <a:pPr>
              <a:buClr>
                <a:schemeClr val="accent1"/>
              </a:buClr>
              <a:buSzPct val="120000"/>
            </a:pP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1"/>
              </a:buClr>
              <a:buSzPct val="120000"/>
            </a:pPr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Assessors will confidentially rate the behaviors on a five point scale or indicate not applicable. There will also be a place to add comments at the end.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95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66" y="23018"/>
            <a:ext cx="8363752" cy="672307"/>
          </a:xfrm>
        </p:spPr>
        <p:txBody>
          <a:bodyPr/>
          <a:lstStyle/>
          <a:p>
            <a:r>
              <a:rPr lang="en-US" dirty="0" smtClean="0"/>
              <a:t>Sample Assessment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272" y="867944"/>
            <a:ext cx="6654802" cy="554566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81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0"/>
            <a:ext cx="203939" cy="695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95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66" y="23018"/>
            <a:ext cx="8363752" cy="672307"/>
          </a:xfrm>
        </p:spPr>
        <p:txBody>
          <a:bodyPr/>
          <a:lstStyle/>
          <a:p>
            <a:r>
              <a:rPr lang="en-US" dirty="0" smtClean="0"/>
              <a:t>Sample Report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933" y="969545"/>
            <a:ext cx="6316132" cy="449283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5467" y="867944"/>
            <a:ext cx="23290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The Report will provide an aggregated view for each behavior from all assessors who provide feedback.</a:t>
            </a:r>
          </a:p>
          <a:p>
            <a:pPr>
              <a:buClr>
                <a:schemeClr val="accent1"/>
              </a:buClr>
              <a:buSzPct val="120000"/>
            </a:pP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1"/>
              </a:buClr>
              <a:buSzPct val="120000"/>
            </a:pPr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It will also highlight strengths and areas where the Leader can further develop his/her abilities.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7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0"/>
            <a:ext cx="203939" cy="695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95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66" y="23018"/>
            <a:ext cx="8363752" cy="672307"/>
          </a:xfrm>
        </p:spPr>
        <p:txBody>
          <a:bodyPr/>
          <a:lstStyle/>
          <a:p>
            <a:r>
              <a:rPr lang="en-US" dirty="0" smtClean="0"/>
              <a:t>Sample Development Plan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867" y="867944"/>
            <a:ext cx="23290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The Development Plan is a tool for the Leader to get focused on the actions that s/he will take to strengthen his/her capabilities as an adaptive leader.</a:t>
            </a:r>
          </a:p>
          <a:p>
            <a:pPr>
              <a:buClr>
                <a:schemeClr val="accent1"/>
              </a:buClr>
              <a:buSzPct val="120000"/>
            </a:pP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1"/>
              </a:buClr>
              <a:buSzPct val="120000"/>
            </a:pPr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It will be a “living plan” that should be reviewed and adjusted over time.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28" t="1349" r="1313" b="590"/>
          <a:stretch/>
        </p:blipFill>
        <p:spPr>
          <a:xfrm>
            <a:off x="3539067" y="821267"/>
            <a:ext cx="4978400" cy="563033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82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Assessors</a:t>
            </a:r>
            <a:endParaRPr lang="en-US" dirty="0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270307" y="829415"/>
            <a:ext cx="8678384" cy="6758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accent1"/>
                </a:solidFill>
              </a:rPr>
              <a:t>Leaders should select a minimum of 4 </a:t>
            </a:r>
            <a:r>
              <a:rPr lang="en-US" sz="1400" b="1" dirty="0" smtClean="0">
                <a:solidFill>
                  <a:schemeClr val="accent1"/>
                </a:solidFill>
              </a:rPr>
              <a:t>assessors (there is no maximum) who </a:t>
            </a:r>
            <a:r>
              <a:rPr lang="en-US" sz="1400" b="1" dirty="0">
                <a:solidFill>
                  <a:schemeClr val="accent1"/>
                </a:solidFill>
              </a:rPr>
              <a:t>meet the following criteria</a:t>
            </a:r>
            <a:r>
              <a:rPr lang="en-US" sz="1400" b="1" dirty="0" smtClean="0">
                <a:solidFill>
                  <a:schemeClr val="accent1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</a:pP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82607" y="1872350"/>
            <a:ext cx="6990535" cy="6705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91440" rIns="91440" bIns="91440"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Individuals who know the Leader most from a work perspective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82607" y="2826739"/>
            <a:ext cx="6990535" cy="6705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91440" rIns="91440" bIns="91440"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Any colleague, whether it be a manager (strongly encouraged), board chair, executive director, peer, direct report or external work partner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82607" y="3781128"/>
            <a:ext cx="6990535" cy="6705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91440" rIns="91440" bIns="91440"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Individuals who are intimately aware of how the Leader behaves with respect to the types of behaviors in the framework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82607" y="4735517"/>
            <a:ext cx="6990535" cy="6705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91440" rIns="91440" bIns="91440"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Individuals who would like to help the Leader develop and will take the time to do a thorough assessment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5" y="1820466"/>
            <a:ext cx="774321" cy="774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4" y="2774855"/>
            <a:ext cx="774321" cy="774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2" y="3729244"/>
            <a:ext cx="774321" cy="7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3" y="4683633"/>
            <a:ext cx="774321" cy="7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93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&amp; Development Timeline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137704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79397" y="3063143"/>
            <a:ext cx="149123" cy="149123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11414" y="3063143"/>
            <a:ext cx="149123" cy="149123"/>
          </a:xfrm>
          <a:prstGeom prst="ellipse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11848" y="3063143"/>
            <a:ext cx="149123" cy="149123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19145" y="3063143"/>
            <a:ext cx="149123" cy="149123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flipV="1">
            <a:off x="160535" y="3278420"/>
            <a:ext cx="1370005" cy="1798131"/>
            <a:chOff x="203199" y="1737803"/>
            <a:chExt cx="1012055" cy="1328322"/>
          </a:xfrm>
        </p:grpSpPr>
        <p:sp>
          <p:nvSpPr>
            <p:cNvPr id="13" name="Oval 12"/>
            <p:cNvSpPr/>
            <p:nvPr/>
          </p:nvSpPr>
          <p:spPr>
            <a:xfrm>
              <a:off x="203199" y="1737803"/>
              <a:ext cx="1012055" cy="101205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flipV="1">
              <a:off x="612559" y="2745923"/>
              <a:ext cx="195307" cy="32020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32450" y="3946515"/>
            <a:ext cx="792703" cy="227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Jan 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063" y="4160176"/>
            <a:ext cx="1403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Adaptive Leadership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Kick-Off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6823" y="3460822"/>
            <a:ext cx="377430" cy="2496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42674" y="3915034"/>
            <a:ext cx="13552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The Clarion Group introduces the framework and development approach to Leaders; coaches will be present</a:t>
            </a:r>
            <a:endParaRPr lang="en-US" sz="1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18636" y="1042489"/>
            <a:ext cx="1370005" cy="1798131"/>
            <a:chOff x="203199" y="1737803"/>
            <a:chExt cx="1012055" cy="1328322"/>
          </a:xfrm>
        </p:grpSpPr>
        <p:sp>
          <p:nvSpPr>
            <p:cNvPr id="22" name="Oval 21"/>
            <p:cNvSpPr/>
            <p:nvPr/>
          </p:nvSpPr>
          <p:spPr>
            <a:xfrm>
              <a:off x="203199" y="1737803"/>
              <a:ext cx="1012055" cy="101205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 flipV="1">
              <a:off x="612559" y="2745923"/>
              <a:ext cx="195307" cy="32020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609003" y="1287813"/>
            <a:ext cx="1010038" cy="227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Jan 9-13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12283" y="1610354"/>
            <a:ext cx="1403478" cy="408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Assessment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Distribution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16839" y="2396880"/>
            <a:ext cx="377430" cy="2496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7095" y="1219885"/>
            <a:ext cx="14015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Leaders request participation of assessors and send their e-mail addresses to camire@theclariongroup.com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 flipV="1">
            <a:off x="2791768" y="3675061"/>
            <a:ext cx="1370005" cy="13700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3345913" y="3246935"/>
            <a:ext cx="264384" cy="43345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31306" y="3915030"/>
            <a:ext cx="907983" cy="227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Jan 16-27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83559" y="4279267"/>
            <a:ext cx="1403478" cy="408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Assessment Completion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282746" y="3438366"/>
            <a:ext cx="377430" cy="2496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74138" y="3915034"/>
            <a:ext cx="14292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Assessors electronically complete confidential assessment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097886" y="1042490"/>
            <a:ext cx="1370005" cy="1798131"/>
            <a:chOff x="203199" y="1737803"/>
            <a:chExt cx="1012055" cy="1328322"/>
          </a:xfrm>
        </p:grpSpPr>
        <p:sp>
          <p:nvSpPr>
            <p:cNvPr id="45" name="Oval 44"/>
            <p:cNvSpPr/>
            <p:nvPr/>
          </p:nvSpPr>
          <p:spPr>
            <a:xfrm>
              <a:off x="203199" y="1737803"/>
              <a:ext cx="1012055" cy="101205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" name="Isosceles Triangle 45"/>
            <p:cNvSpPr/>
            <p:nvPr/>
          </p:nvSpPr>
          <p:spPr>
            <a:xfrm flipV="1">
              <a:off x="612559" y="2745923"/>
              <a:ext cx="195307" cy="320202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118652" y="1287813"/>
            <a:ext cx="1349240" cy="227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Jan 30-Feb 10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91533" y="1508750"/>
            <a:ext cx="1403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Summary Report Completion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594174" y="2396880"/>
            <a:ext cx="377430" cy="2496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46918" y="1219885"/>
            <a:ext cx="13734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The Clarion Group produces an Adaptive Leadership Report for each Leader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068778" y="3063143"/>
            <a:ext cx="149123" cy="149123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 flipV="1">
            <a:off x="5472742" y="3675061"/>
            <a:ext cx="1370005" cy="13700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6026887" y="3246935"/>
            <a:ext cx="264384" cy="43345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12279" y="3915030"/>
            <a:ext cx="907983" cy="227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Feb 13 – Mar 3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64532" y="4279267"/>
            <a:ext cx="1403478" cy="408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Feedback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Sessions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969029" y="3438366"/>
            <a:ext cx="377430" cy="2496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04354" y="3915034"/>
            <a:ext cx="1145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Leaders, Coaches and Clarion Advisor convene in person (ideally) for </a:t>
            </a:r>
            <a:r>
              <a:rPr lang="en-US" sz="1000" dirty="0" smtClean="0"/>
              <a:t>a two-hour </a:t>
            </a:r>
            <a:r>
              <a:rPr lang="en-US" sz="1000" dirty="0"/>
              <a:t>feedback session</a:t>
            </a:r>
          </a:p>
        </p:txBody>
      </p:sp>
      <p:sp>
        <p:nvSpPr>
          <p:cNvPr id="60" name="Oval 59"/>
          <p:cNvSpPr/>
          <p:nvPr/>
        </p:nvSpPr>
        <p:spPr>
          <a:xfrm>
            <a:off x="7342250" y="3063143"/>
            <a:ext cx="149123" cy="149123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724071" y="1042489"/>
            <a:ext cx="1370005" cy="13700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3" name="Isosceles Triangle 62"/>
          <p:cNvSpPr/>
          <p:nvPr/>
        </p:nvSpPr>
        <p:spPr>
          <a:xfrm flipV="1">
            <a:off x="7278216" y="2407167"/>
            <a:ext cx="264384" cy="43345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914438" y="1287813"/>
            <a:ext cx="1010038" cy="227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May, Sept, Jan ‘18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914438" y="1534151"/>
            <a:ext cx="1010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Adaptive Leadership Fireside Chats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230741" y="2396880"/>
            <a:ext cx="377430" cy="2496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086399" y="1219885"/>
            <a:ext cx="11232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The Clarion Group facilitates an informal </a:t>
            </a:r>
            <a:r>
              <a:rPr lang="en-US" sz="1000" dirty="0" smtClean="0">
                <a:solidFill>
                  <a:srgbClr val="000000"/>
                </a:solidFill>
              </a:rPr>
              <a:t>development experience exchange </a:t>
            </a:r>
            <a:r>
              <a:rPr lang="en-US" sz="1000" dirty="0">
                <a:solidFill>
                  <a:srgbClr val="000000"/>
                </a:solidFill>
              </a:rPr>
              <a:t>during </a:t>
            </a:r>
            <a:r>
              <a:rPr lang="en-US" sz="1000" dirty="0" smtClean="0">
                <a:solidFill>
                  <a:srgbClr val="000000"/>
                </a:solidFill>
              </a:rPr>
              <a:t>Academy Seminars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Next Steps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656948" y="1606863"/>
            <a:ext cx="8291743" cy="3575046"/>
          </a:xfrm>
          <a:prstGeom prst="rightArrow">
            <a:avLst>
              <a:gd name="adj1" fmla="val 50000"/>
              <a:gd name="adj2" fmla="val 3534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95659" y="2654423"/>
            <a:ext cx="2412704" cy="14648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</a:t>
            </a:r>
            <a:b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59283" y="2661978"/>
            <a:ext cx="2399980" cy="14648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Their </a:t>
            </a:r>
            <a:b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0184" y="2654423"/>
            <a:ext cx="2317071" cy="14648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b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 all assessor </a:t>
            </a:r>
            <a:b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addresses at once to </a:t>
            </a:r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camire@theclariongroup.com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63" y="2661978"/>
            <a:ext cx="808712" cy="808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2686608"/>
            <a:ext cx="903240" cy="9032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2684042"/>
            <a:ext cx="908372" cy="9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2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Communication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3198" y="864415"/>
            <a:ext cx="86256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 smtClean="0"/>
              <a:t>Dear </a:t>
            </a:r>
            <a:r>
              <a:rPr lang="en-US" sz="1200" dirty="0"/>
              <a:t>____,</a:t>
            </a:r>
          </a:p>
          <a:p>
            <a:pPr>
              <a:spcAft>
                <a:spcPts val="1200"/>
              </a:spcAft>
            </a:pPr>
            <a:r>
              <a:rPr lang="en-US" sz="1200" dirty="0"/>
              <a:t> </a:t>
            </a:r>
            <a:r>
              <a:rPr lang="en-US" sz="1200" dirty="0" smtClean="0"/>
              <a:t>As </a:t>
            </a:r>
            <a:r>
              <a:rPr lang="en-US" sz="1200" dirty="0" smtClean="0"/>
              <a:t>part of my participation in the Academy </a:t>
            </a:r>
            <a:r>
              <a:rPr lang="en-US" sz="1200" dirty="0"/>
              <a:t>for Health Equity Advocacy &amp; Leadership (AHEAL)</a:t>
            </a:r>
            <a:r>
              <a:rPr lang="en-US" sz="1200" dirty="0" smtClean="0"/>
              <a:t>, I will have the opportunity to strengthen my skills as an adaptive leader through a personal development process. </a:t>
            </a:r>
            <a:r>
              <a:rPr lang="en-US" sz="1200" dirty="0" smtClean="0"/>
              <a:t>Effectiveness </a:t>
            </a:r>
            <a:r>
              <a:rPr lang="en-US" sz="1200" dirty="0"/>
              <a:t>at affecting health policy, especially in times of complexity and rapid change, will call upon personal leadership capabilities as much as it will knowledge of policy-making, strategic planning and the politics of change.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The development process includes an assessment of my adaptive leadership skills. The results of this assessment will bring me greater clarity on my strengths and opportunities for development. </a:t>
            </a:r>
            <a:r>
              <a:rPr lang="en-US" sz="1200" dirty="0" smtClean="0"/>
              <a:t>I </a:t>
            </a:r>
            <a:r>
              <a:rPr lang="en-US" sz="1200" dirty="0" smtClean="0"/>
              <a:t>would like to know if you will assist me in this process by completing the assessment.</a:t>
            </a:r>
            <a:r>
              <a:rPr lang="en-US" sz="1200" b="1" dirty="0" smtClean="0"/>
              <a:t> </a:t>
            </a:r>
            <a:r>
              <a:rPr lang="en-US" sz="1200" dirty="0" smtClean="0"/>
              <a:t>Given </a:t>
            </a:r>
            <a:r>
              <a:rPr lang="en-US" sz="1200" dirty="0" smtClean="0"/>
              <a:t>our experience working together, </a:t>
            </a:r>
            <a:r>
              <a:rPr lang="en-US" sz="1200" dirty="0"/>
              <a:t>y</a:t>
            </a:r>
            <a:r>
              <a:rPr lang="en-US" sz="1200" dirty="0" smtClean="0"/>
              <a:t>our candid perspective will be </a:t>
            </a:r>
            <a:r>
              <a:rPr lang="en-US" sz="1200" dirty="0"/>
              <a:t>most </a:t>
            </a:r>
            <a:r>
              <a:rPr lang="en-US" sz="1200" dirty="0" smtClean="0"/>
              <a:t>helpful. </a:t>
            </a:r>
            <a:r>
              <a:rPr lang="en-US" sz="1200" dirty="0" smtClean="0"/>
              <a:t>Your </a:t>
            </a:r>
            <a:r>
              <a:rPr lang="en-US" sz="1200" dirty="0" smtClean="0"/>
              <a:t>responses will remain confidential, since responses are kept anonymous.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Once </a:t>
            </a:r>
            <a:r>
              <a:rPr lang="en-US" sz="1200" dirty="0" smtClean="0"/>
              <a:t>I hear that you are able to complete this Assessment for me, I will provide your email to Kim Camire from The Clarion Group, the firm that is administering the assessment. Kim will then send you a link to the on-line survey. It </a:t>
            </a:r>
            <a:r>
              <a:rPr lang="en-US" sz="1200" dirty="0"/>
              <a:t>should take approximately 20 – 25 minutes of your time</a:t>
            </a:r>
            <a:r>
              <a:rPr lang="en-US" sz="1200" dirty="0" smtClean="0"/>
              <a:t>. </a:t>
            </a:r>
            <a:r>
              <a:rPr lang="en-US" sz="1200" dirty="0" smtClean="0"/>
              <a:t>The </a:t>
            </a:r>
            <a:r>
              <a:rPr lang="en-US" sz="1200" dirty="0" smtClean="0"/>
              <a:t>deadline for completion is January </a:t>
            </a:r>
            <a:r>
              <a:rPr lang="en-US" sz="1200" dirty="0" smtClean="0"/>
              <a:t>27.</a:t>
            </a:r>
            <a:endParaRPr lang="en-US" sz="1200" dirty="0" smtClean="0"/>
          </a:p>
          <a:p>
            <a:pPr>
              <a:spcAft>
                <a:spcPts val="1200"/>
              </a:spcAft>
            </a:pPr>
            <a:r>
              <a:rPr lang="en-US" sz="1200" dirty="0" smtClean="0"/>
              <a:t>Please </a:t>
            </a:r>
            <a:r>
              <a:rPr lang="en-US" sz="1200" dirty="0"/>
              <a:t>let me know if you have any questions; otherwise, thank you in advance for taking the time and energy to </a:t>
            </a:r>
            <a:r>
              <a:rPr lang="en-US" sz="1200" dirty="0" smtClean="0"/>
              <a:t>participate in this process.</a:t>
            </a:r>
          </a:p>
          <a:p>
            <a:pPr>
              <a:spcAft>
                <a:spcPts val="1200"/>
              </a:spcAft>
            </a:pPr>
            <a:r>
              <a:rPr lang="en-US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Regards</a:t>
            </a:r>
            <a:r>
              <a:rPr lang="en-US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1200"/>
              </a:spcAft>
            </a:pPr>
            <a:endParaRPr lang="en-US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71852" y="1596869"/>
            <a:ext cx="7776839" cy="3585812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n-US" sz="1400" dirty="0" smtClean="0"/>
              <a:t>Adaptive Leadership Framework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1400" dirty="0" smtClean="0"/>
              <a:t>Roles and Expectations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1400" dirty="0" smtClean="0"/>
              <a:t>Sample Assessment Page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1400" dirty="0" smtClean="0"/>
              <a:t>Sample Report Page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1400" dirty="0" smtClean="0"/>
              <a:t>Development Plan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1400" dirty="0" smtClean="0"/>
              <a:t>Assessor Selection Guidelines</a:t>
            </a:r>
            <a:endParaRPr lang="en-US" sz="1400" dirty="0"/>
          </a:p>
          <a:p>
            <a:pPr marL="0" indent="0">
              <a:spcBef>
                <a:spcPts val="3000"/>
              </a:spcBef>
              <a:buNone/>
            </a:pPr>
            <a:r>
              <a:rPr lang="en-US" sz="1400" dirty="0" smtClean="0"/>
              <a:t>Timeline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87780" y="1548264"/>
            <a:ext cx="351557" cy="3515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787780" y="2122393"/>
            <a:ext cx="351557" cy="3515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87780" y="2696522"/>
            <a:ext cx="351557" cy="3515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87780" y="3270651"/>
            <a:ext cx="351557" cy="3515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787780" y="3844780"/>
            <a:ext cx="351557" cy="3515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787779" y="4418911"/>
            <a:ext cx="351557" cy="3515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7779" y="4993040"/>
            <a:ext cx="351557" cy="3515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0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Leadership Framework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8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199" y="836910"/>
            <a:ext cx="8745492" cy="307777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chemeClr val="accent1"/>
                </a:solidFill>
              </a:rPr>
              <a:t>Why Develop Skills at Adaptive Leadership? 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Leadership Framework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03199" y="1264727"/>
            <a:ext cx="8745492" cy="1169551"/>
          </a:xfrm>
          <a:prstGeom prst="rect">
            <a:avLst/>
          </a:prstGeom>
        </p:spPr>
        <p:txBody>
          <a:bodyPr>
            <a:sp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421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45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59861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Century Gothic" panose="020B0502020202020204" pitchFamily="34" charset="0"/>
              <a:buChar char="♦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200" dirty="0" smtClean="0"/>
              <a:t>Effectiveness at affecting health policy, especially in times of complexity and rapid change, will call upon </a:t>
            </a:r>
            <a:r>
              <a:rPr lang="en-US" sz="1200" b="1" i="1" dirty="0" smtClean="0">
                <a:solidFill>
                  <a:schemeClr val="accent1"/>
                </a:solidFill>
              </a:rPr>
              <a:t>personal leadership capabilities</a:t>
            </a:r>
            <a:r>
              <a:rPr lang="en-US" sz="1200" b="1" i="1" dirty="0" smtClean="0">
                <a:solidFill>
                  <a:schemeClr val="accent4"/>
                </a:solidFill>
              </a:rPr>
              <a:t> </a:t>
            </a:r>
            <a:r>
              <a:rPr lang="en-US" sz="1200" dirty="0" smtClean="0"/>
              <a:t>as much as it will knowledge of policy-making, strategic planning and the politics of change.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200" dirty="0" smtClean="0"/>
              <a:t>This </a:t>
            </a:r>
            <a:r>
              <a:rPr lang="en-US" sz="1200" dirty="0"/>
              <a:t>D</a:t>
            </a:r>
            <a:r>
              <a:rPr lang="en-US" sz="1200" dirty="0" smtClean="0"/>
              <a:t>evelopment Program will give you the opportunity to be introspective and reflective about your capabilities in driving and affecting change as health advocates. </a:t>
            </a:r>
            <a:endParaRPr lang="en-US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2743200" y="2554318"/>
            <a:ext cx="3657600" cy="3336637"/>
            <a:chOff x="457200" y="2225963"/>
            <a:chExt cx="3657600" cy="3336637"/>
          </a:xfrm>
        </p:grpSpPr>
        <p:sp>
          <p:nvSpPr>
            <p:cNvPr id="8" name="Oval 7"/>
            <p:cNvSpPr/>
            <p:nvPr/>
          </p:nvSpPr>
          <p:spPr>
            <a:xfrm>
              <a:off x="1320390" y="3162061"/>
              <a:ext cx="1965806" cy="1965806"/>
            </a:xfrm>
            <a:prstGeom prst="ellipse">
              <a:avLst/>
            </a:prstGeom>
            <a:solidFill>
              <a:srgbClr val="D7D5D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44" tIns="9144" rIns="9144" bIns="9144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 smtClean="0">
                  <a:solidFill>
                    <a:schemeClr val="tx1"/>
                  </a:solidFill>
                </a:rPr>
                <a:t>Adaptive Leadership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>
              <a:off x="983172" y="2812582"/>
              <a:ext cx="2673817" cy="2673818"/>
            </a:xfrm>
            <a:prstGeom prst="blockArc">
              <a:avLst>
                <a:gd name="adj1" fmla="val 9000000"/>
                <a:gd name="adj2" fmla="val 16200000"/>
                <a:gd name="adj3" fmla="val 4636"/>
              </a:avLst>
            </a:prstGeom>
            <a:solidFill>
              <a:srgbClr val="E9E8E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983172" y="2812582"/>
              <a:ext cx="2673817" cy="2673818"/>
            </a:xfrm>
            <a:prstGeom prst="blockArc">
              <a:avLst>
                <a:gd name="adj1" fmla="val 1800000"/>
                <a:gd name="adj2" fmla="val 9000000"/>
                <a:gd name="adj3" fmla="val 4636"/>
              </a:avLst>
            </a:prstGeom>
            <a:solidFill>
              <a:srgbClr val="E9E8E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983172" y="2812582"/>
              <a:ext cx="2673817" cy="2673818"/>
            </a:xfrm>
            <a:prstGeom prst="blockArc">
              <a:avLst>
                <a:gd name="adj1" fmla="val 16200000"/>
                <a:gd name="adj2" fmla="val 1800000"/>
                <a:gd name="adj3" fmla="val 4636"/>
              </a:avLst>
            </a:prstGeom>
            <a:solidFill>
              <a:srgbClr val="E9E8E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457200" y="4334312"/>
              <a:ext cx="1228288" cy="12282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4902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44" tIns="9144" rIns="9144" bIns="9144" anchor="ctr"/>
            <a:lstStyle/>
            <a:p>
              <a:pPr algn="ctr">
                <a:lnSpc>
                  <a:spcPct val="150000"/>
                </a:lnSpc>
              </a:pPr>
              <a:r>
                <a:rPr lang="en-US" sz="1200" b="1" dirty="0" smtClean="0">
                  <a:solidFill>
                    <a:schemeClr val="tx1"/>
                  </a:solidFill>
                </a:rPr>
                <a:t>Creating Alignment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86512" y="4334312"/>
              <a:ext cx="1228288" cy="122828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4902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44" tIns="9144" rIns="9144" bIns="9144" anchor="ctr"/>
            <a:lstStyle/>
            <a:p>
              <a:pPr algn="ctr">
                <a:lnSpc>
                  <a:spcPct val="150000"/>
                </a:lnSpc>
              </a:pPr>
              <a:r>
                <a:rPr lang="en-US" sz="1200" b="1" dirty="0" smtClean="0">
                  <a:solidFill>
                    <a:schemeClr val="tx1"/>
                  </a:solidFill>
                </a:rPr>
                <a:t>Ensuring Viability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94831" y="2225963"/>
              <a:ext cx="1228288" cy="122828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4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44" tIns="9144" rIns="9144" bIns="9144" anchor="ctr"/>
            <a:lstStyle/>
            <a:p>
              <a:pPr algn="ctr">
                <a:lnSpc>
                  <a:spcPct val="150000"/>
                </a:lnSpc>
              </a:pPr>
              <a:r>
                <a:rPr lang="en-US" sz="1200" b="1" dirty="0" smtClean="0">
                  <a:solidFill>
                    <a:schemeClr val="tx1"/>
                  </a:solidFill>
                </a:rPr>
                <a:t>Igniting Possibility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20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Leadership Components and Attributes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214" y="1764767"/>
            <a:ext cx="2561638" cy="23361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3198" y="754344"/>
            <a:ext cx="862565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>
                <a:solidFill>
                  <a:srgbClr val="5A87C6"/>
                </a:solidFill>
                <a:ea typeface="Geneva"/>
                <a:cs typeface="Times New Roman" panose="02020603050405020304" pitchFamily="18" charset="0"/>
              </a:rPr>
              <a:t>Igniting Possibility</a:t>
            </a:r>
            <a:endParaRPr lang="en-US" sz="1200" dirty="0">
              <a:ea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000000"/>
                </a:solidFill>
                <a:ea typeface="Geneva"/>
                <a:cs typeface="Times New Roman" panose="02020603050405020304" pitchFamily="18" charset="0"/>
              </a:rPr>
              <a:t>Conceiving and creating an environment that will ignite a sense of possibility and provide deeper meaning and intrinsic relevance to the people who join together to create it.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342900" marR="0" lvl="0" indent="-228600">
              <a:spcBef>
                <a:spcPts val="0"/>
              </a:spcBef>
              <a:spcAft>
                <a:spcPts val="300"/>
              </a:spcAft>
              <a:buClr>
                <a:srgbClr val="5A87C6"/>
              </a:buClr>
              <a:buFont typeface="Wingdings" panose="05000000000000000000" pitchFamily="2" charset="2"/>
              <a:buChar char="l"/>
            </a:pPr>
            <a:r>
              <a:rPr lang="en-US" sz="1200" dirty="0">
                <a:solidFill>
                  <a:srgbClr val="000000"/>
                </a:solidFill>
                <a:ea typeface="Geneva"/>
                <a:cs typeface="Times New Roman" panose="02020603050405020304" pitchFamily="18" charset="0"/>
              </a:rPr>
              <a:t>Higher Purpose</a:t>
            </a:r>
            <a:endParaRPr lang="en-US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228600">
              <a:spcBef>
                <a:spcPts val="0"/>
              </a:spcBef>
              <a:spcAft>
                <a:spcPts val="300"/>
              </a:spcAft>
              <a:buClr>
                <a:srgbClr val="5A87C6"/>
              </a:buClr>
              <a:buFont typeface="Wingdings" panose="05000000000000000000" pitchFamily="2" charset="2"/>
              <a:buChar char="l"/>
            </a:pPr>
            <a:r>
              <a:rPr lang="en-US" sz="1200" dirty="0">
                <a:solidFill>
                  <a:srgbClr val="000000"/>
                </a:solidFill>
                <a:ea typeface="Geneva"/>
                <a:cs typeface="Times New Roman" panose="02020603050405020304" pitchFamily="18" charset="0"/>
              </a:rPr>
              <a:t>Adaptation</a:t>
            </a:r>
            <a:endParaRPr lang="en-US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228600">
              <a:spcBef>
                <a:spcPts val="0"/>
              </a:spcBef>
              <a:spcAft>
                <a:spcPts val="300"/>
              </a:spcAft>
              <a:buClr>
                <a:srgbClr val="5A87C6"/>
              </a:buClr>
              <a:buFont typeface="Wingdings" panose="05000000000000000000" pitchFamily="2" charset="2"/>
              <a:buChar char="l"/>
            </a:pPr>
            <a:r>
              <a:rPr lang="en-US" sz="1200" dirty="0" smtClean="0">
                <a:solidFill>
                  <a:srgbClr val="000000"/>
                </a:solidFill>
                <a:ea typeface="Geneva"/>
                <a:cs typeface="Times New Roman" panose="02020603050405020304" pitchFamily="18" charset="0"/>
              </a:rPr>
              <a:t>Enablement</a:t>
            </a:r>
            <a:endParaRPr lang="en-US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199" y="4447663"/>
            <a:ext cx="86256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 smtClean="0">
                <a:solidFill>
                  <a:schemeClr val="accent4"/>
                </a:solidFill>
                <a:ea typeface="Geneva"/>
                <a:cs typeface="Times New Roman" panose="02020603050405020304" pitchFamily="18" charset="0"/>
              </a:rPr>
              <a:t>Ensuring </a:t>
            </a:r>
            <a:r>
              <a:rPr lang="en-US" sz="1200" b="1" dirty="0">
                <a:solidFill>
                  <a:schemeClr val="accent4"/>
                </a:solidFill>
                <a:ea typeface="Geneva"/>
                <a:cs typeface="Times New Roman" panose="02020603050405020304" pitchFamily="18" charset="0"/>
              </a:rPr>
              <a:t>Viability</a:t>
            </a:r>
            <a:endParaRPr lang="en-US" sz="1200" dirty="0">
              <a:solidFill>
                <a:schemeClr val="accent4"/>
              </a:solidFill>
              <a:ea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000000"/>
                </a:solidFill>
                <a:ea typeface="Geneva"/>
                <a:cs typeface="Times New Roman" panose="02020603050405020304" pitchFamily="18" charset="0"/>
              </a:rPr>
              <a:t>Designing, managing, and influencing organizational eco-systems and stakeholders’ involvement to ensure their staying power, integrity and efficiency in support of short- and long-term viability.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342900" indent="-228600">
              <a:spcAft>
                <a:spcPts val="300"/>
              </a:spcAft>
              <a:buClr>
                <a:schemeClr val="accent4"/>
              </a:buClr>
              <a:buFont typeface="Wingdings" panose="05000000000000000000" pitchFamily="2" charset="2"/>
              <a:buChar char="l"/>
            </a:pPr>
            <a:r>
              <a:rPr lang="en-US" sz="1200" dirty="0">
                <a:solidFill>
                  <a:srgbClr val="000000"/>
                </a:solidFill>
                <a:ea typeface="Geneva"/>
                <a:cs typeface="Times New Roman" panose="02020603050405020304" pitchFamily="18" charset="0"/>
              </a:rPr>
              <a:t>Market and Social Relevance </a:t>
            </a:r>
          </a:p>
          <a:p>
            <a:pPr marL="342900" indent="-228600">
              <a:spcAft>
                <a:spcPts val="300"/>
              </a:spcAft>
              <a:buClr>
                <a:schemeClr val="accent4"/>
              </a:buClr>
              <a:buFont typeface="Wingdings" panose="05000000000000000000" pitchFamily="2" charset="2"/>
              <a:buChar char="l"/>
            </a:pPr>
            <a:r>
              <a:rPr lang="en-US" sz="1200" dirty="0">
                <a:solidFill>
                  <a:srgbClr val="000000"/>
                </a:solidFill>
                <a:ea typeface="Geneva"/>
                <a:cs typeface="Times New Roman" panose="02020603050405020304" pitchFamily="18" charset="0"/>
              </a:rPr>
              <a:t>Sound Logic</a:t>
            </a:r>
          </a:p>
          <a:p>
            <a:pPr marL="342900" indent="-228600">
              <a:spcAft>
                <a:spcPts val="300"/>
              </a:spcAft>
              <a:buClr>
                <a:schemeClr val="accent4"/>
              </a:buClr>
              <a:buFont typeface="Wingdings" panose="05000000000000000000" pitchFamily="2" charset="2"/>
              <a:buChar char="l"/>
            </a:pPr>
            <a:r>
              <a:rPr lang="en-US" sz="1200" dirty="0">
                <a:solidFill>
                  <a:srgbClr val="000000"/>
                </a:solidFill>
                <a:ea typeface="Geneva"/>
                <a:cs typeface="Times New Roman" panose="02020603050405020304" pitchFamily="18" charset="0"/>
              </a:rPr>
              <a:t>Collective Capability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3198" y="2287027"/>
            <a:ext cx="635846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 smtClean="0">
                <a:solidFill>
                  <a:srgbClr val="829C42"/>
                </a:solidFill>
                <a:ea typeface="Geneva"/>
                <a:cs typeface="Times New Roman" panose="02020603050405020304" pitchFamily="18" charset="0"/>
              </a:rPr>
              <a:t>Creating </a:t>
            </a:r>
            <a:r>
              <a:rPr lang="en-US" sz="1200" b="1" dirty="0">
                <a:solidFill>
                  <a:srgbClr val="829C42"/>
                </a:solidFill>
                <a:ea typeface="Geneva"/>
                <a:cs typeface="Times New Roman" panose="02020603050405020304" pitchFamily="18" charset="0"/>
              </a:rPr>
              <a:t>Alignment</a:t>
            </a:r>
            <a:endParaRPr lang="en-US" sz="1200" dirty="0">
              <a:ea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000000"/>
                </a:solidFill>
                <a:ea typeface="Geneva"/>
                <a:cs typeface="Times New Roman" panose="02020603050405020304" pitchFamily="18" charset="0"/>
              </a:rPr>
              <a:t>Linking all the organizational components together, while they are in constant motion, so everyone understands how what they do day-in and day-out ties to the vision, mission or strategy. 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342900" indent="-228600"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en-US" sz="1200" dirty="0">
                <a:solidFill>
                  <a:srgbClr val="000000"/>
                </a:solidFill>
                <a:ea typeface="Geneva"/>
                <a:cs typeface="Times New Roman" panose="02020603050405020304" pitchFamily="18" charset="0"/>
              </a:rPr>
              <a:t>Clarity</a:t>
            </a:r>
          </a:p>
          <a:p>
            <a:pPr marL="342900" indent="-228600"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en-US" sz="1200" dirty="0">
                <a:solidFill>
                  <a:srgbClr val="000000"/>
                </a:solidFill>
                <a:ea typeface="Geneva"/>
                <a:cs typeface="Times New Roman" panose="02020603050405020304" pitchFamily="18" charset="0"/>
              </a:rPr>
              <a:t>Transparency</a:t>
            </a:r>
          </a:p>
          <a:p>
            <a:pPr marL="342900" indent="-228600"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en-US" sz="1200" dirty="0">
                <a:solidFill>
                  <a:srgbClr val="000000"/>
                </a:solidFill>
                <a:ea typeface="Geneva"/>
                <a:cs typeface="Times New Roman" panose="02020603050405020304" pitchFamily="18" charset="0"/>
              </a:rPr>
              <a:t>Integrity</a:t>
            </a:r>
          </a:p>
          <a:p>
            <a:pPr marL="342900" indent="-228600"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en-US" sz="1200" dirty="0">
                <a:solidFill>
                  <a:srgbClr val="000000"/>
                </a:solidFill>
                <a:ea typeface="Geneva"/>
                <a:cs typeface="Times New Roman" panose="02020603050405020304" pitchFamily="18" charset="0"/>
              </a:rPr>
              <a:t>Standards</a:t>
            </a:r>
          </a:p>
          <a:p>
            <a:pPr marL="342900" indent="-228600"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en-US" sz="1200" dirty="0" smtClean="0">
                <a:solidFill>
                  <a:srgbClr val="000000"/>
                </a:solidFill>
                <a:ea typeface="Geneva"/>
                <a:cs typeface="Times New Roman" panose="02020603050405020304" pitchFamily="18" charset="0"/>
              </a:rPr>
              <a:t>Accountability</a:t>
            </a:r>
            <a:endParaRPr lang="en-US" sz="1200" dirty="0">
              <a:solidFill>
                <a:srgbClr val="000000"/>
              </a:solidFill>
              <a:ea typeface="Genev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9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Igniting Possibility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54184"/>
              </p:ext>
            </p:extLst>
          </p:nvPr>
        </p:nvGraphicFramePr>
        <p:xfrm>
          <a:off x="375420" y="835321"/>
          <a:ext cx="8401050" cy="5120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81099"/>
                <a:gridCol w="7219951"/>
              </a:tblGrid>
              <a:tr h="1101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Higher Purpose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A87C6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Creates and formalizes a higher </a:t>
                      </a:r>
                      <a:r>
                        <a:rPr lang="en-US" sz="1100" dirty="0" smtClean="0">
                          <a:effectLst/>
                        </a:rPr>
                        <a:t>purpose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for </a:t>
                      </a:r>
                      <a:r>
                        <a:rPr lang="en-US" sz="1100" dirty="0">
                          <a:effectLst/>
                        </a:rPr>
                        <a:t>working </a:t>
                      </a:r>
                      <a:r>
                        <a:rPr lang="en-US" sz="1100" dirty="0" smtClean="0">
                          <a:effectLst/>
                        </a:rPr>
                        <a:t>together on goals or objectives.</a:t>
                      </a:r>
                      <a:endParaRPr lang="en-US" sz="1100" dirty="0">
                        <a:effectLst/>
                      </a:endParaRPr>
                    </a:p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A87C6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Ensures </a:t>
                      </a:r>
                      <a:r>
                        <a:rPr lang="en-US" sz="1100" dirty="0" smtClean="0">
                          <a:effectLst/>
                        </a:rPr>
                        <a:t>the purpose is </a:t>
                      </a:r>
                      <a:r>
                        <a:rPr lang="en-US" sz="1100" dirty="0">
                          <a:effectLst/>
                        </a:rPr>
                        <a:t>aspirational and provides intrinsic meaning for employees, colleagues and/or key stakeholders.</a:t>
                      </a:r>
                    </a:p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A87C6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Champions and communicates the </a:t>
                      </a:r>
                      <a:r>
                        <a:rPr lang="en-US" sz="1100" dirty="0" smtClean="0">
                          <a:effectLst/>
                        </a:rPr>
                        <a:t>higher purpose </a:t>
                      </a:r>
                      <a:r>
                        <a:rPr lang="en-US" sz="1100" dirty="0">
                          <a:effectLst/>
                        </a:rPr>
                        <a:t>to all involved.</a:t>
                      </a:r>
                    </a:p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A87C6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Engages all involved to reach their collective highest potential </a:t>
                      </a:r>
                      <a:r>
                        <a:rPr lang="en-US" sz="1100" dirty="0" smtClean="0">
                          <a:effectLst/>
                        </a:rPr>
                        <a:t>when working on shared</a:t>
                      </a:r>
                      <a:r>
                        <a:rPr lang="en-US" sz="1100" baseline="0" dirty="0" smtClean="0">
                          <a:effectLst/>
                        </a:rPr>
                        <a:t> goals</a:t>
                      </a:r>
                      <a:r>
                        <a:rPr lang="en-US" sz="1100" dirty="0" smtClean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510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Adaptation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A87C6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Constantly surveys and monitors the environment and responds quickly to changes in the environment that could affect the </a:t>
                      </a:r>
                      <a:r>
                        <a:rPr lang="en-US" sz="1100" dirty="0" smtClean="0">
                          <a:effectLst/>
                        </a:rPr>
                        <a:t>goals or</a:t>
                      </a:r>
                      <a:r>
                        <a:rPr lang="en-US" sz="1100" baseline="0" dirty="0" smtClean="0">
                          <a:effectLst/>
                        </a:rPr>
                        <a:t> objectives</a:t>
                      </a:r>
                      <a:r>
                        <a:rPr lang="en-US" sz="1100" dirty="0" smtClean="0">
                          <a:effectLst/>
                        </a:rPr>
                        <a:t>. </a:t>
                      </a:r>
                      <a:endParaRPr lang="en-US" sz="1100" dirty="0">
                        <a:effectLst/>
                      </a:endParaRPr>
                    </a:p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A87C6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Leverages relevant information from the environment and makes adjustments accordingly; plans, goals and commitments are modified to reflect changes in the environment.</a:t>
                      </a:r>
                    </a:p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A87C6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Develops and implements systems/processes that help him/her be more dynamic and responsive to the environment.</a:t>
                      </a:r>
                    </a:p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A87C6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Is risk tolerant and open to using experiments to test and </a:t>
                      </a:r>
                      <a:r>
                        <a:rPr lang="en-US" sz="1100" dirty="0" smtClean="0">
                          <a:effectLst/>
                        </a:rPr>
                        <a:t>try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out </a:t>
                      </a:r>
                      <a:r>
                        <a:rPr lang="en-US" sz="1100" dirty="0">
                          <a:effectLst/>
                        </a:rPr>
                        <a:t>ideas. </a:t>
                      </a:r>
                    </a:p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A87C6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Sees and works through boundaries</a:t>
                      </a:r>
                      <a:r>
                        <a:rPr lang="en-US" sz="1100" dirty="0" smtClean="0">
                          <a:effectLst/>
                        </a:rPr>
                        <a:t>. </a:t>
                      </a:r>
                      <a:endParaRPr lang="en-US" sz="1100" dirty="0">
                        <a:effectLst/>
                      </a:endParaRPr>
                    </a:p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A87C6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Is curious and open to the emergence of new ideas and perspectives.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510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Enablement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A87C6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Recognizes and reinforces good performance and takes action quickly with others whose contributions are faltering. </a:t>
                      </a:r>
                    </a:p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A87C6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Invests time and energy in the success of others who are </a:t>
                      </a:r>
                      <a:r>
                        <a:rPr lang="en-US" sz="1100" dirty="0" smtClean="0">
                          <a:effectLst/>
                        </a:rPr>
                        <a:t>involved in achieving goals or objectives. </a:t>
                      </a:r>
                      <a:endParaRPr lang="en-US" sz="1100" dirty="0">
                        <a:effectLst/>
                      </a:endParaRPr>
                    </a:p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A87C6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Stimulates stakeholder engagement by involving them in creating shared goals </a:t>
                      </a:r>
                      <a:r>
                        <a:rPr lang="en-US" sz="1100" dirty="0" smtClean="0">
                          <a:effectLst/>
                        </a:rPr>
                        <a:t>or objectives and </a:t>
                      </a:r>
                      <a:r>
                        <a:rPr lang="en-US" sz="1100" dirty="0">
                          <a:effectLst/>
                        </a:rPr>
                        <a:t>giving them responsibility to contribute to the achievement of those </a:t>
                      </a:r>
                      <a:r>
                        <a:rPr lang="en-US" sz="1100" dirty="0" smtClean="0">
                          <a:effectLst/>
                        </a:rPr>
                        <a:t>goals or objectives.</a:t>
                      </a:r>
                      <a:endParaRPr lang="en-US" sz="1100" dirty="0">
                        <a:effectLst/>
                      </a:endParaRPr>
                    </a:p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A87C6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Inspires people to go beyond their comfort level to achieve the highest possible outcomes. </a:t>
                      </a:r>
                    </a:p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A87C6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Values people within his/her organization as well as outside; treats others with respect and ensures everyone has the opportunity to be the best they can be.</a:t>
                      </a:r>
                    </a:p>
                    <a:p>
                      <a:pPr marL="171450" marR="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A87C6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Is highly collaborative and receptive to hearing different points of view.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30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Alignment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463764"/>
              </p:ext>
            </p:extLst>
          </p:nvPr>
        </p:nvGraphicFramePr>
        <p:xfrm>
          <a:off x="239712" y="768086"/>
          <a:ext cx="8672466" cy="520700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1285875"/>
                <a:gridCol w="7386591"/>
              </a:tblGrid>
              <a:tr h="8702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Clarity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829C42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Ensures the </a:t>
                      </a:r>
                      <a:r>
                        <a:rPr lang="en-US" sz="1100" dirty="0" smtClean="0">
                          <a:effectLst/>
                        </a:rPr>
                        <a:t>goals</a:t>
                      </a:r>
                      <a:r>
                        <a:rPr lang="en-US" sz="1100" baseline="0" dirty="0" smtClean="0">
                          <a:effectLst/>
                        </a:rPr>
                        <a:t> or objectives</a:t>
                      </a:r>
                      <a:r>
                        <a:rPr lang="en-US" sz="1100" dirty="0" smtClean="0">
                          <a:effectLst/>
                        </a:rPr>
                        <a:t> have </a:t>
                      </a:r>
                      <a:r>
                        <a:rPr lang="en-US" sz="1100" dirty="0">
                          <a:effectLst/>
                        </a:rPr>
                        <a:t>been communicated in a way that ensures everyone has clear </a:t>
                      </a:r>
                      <a:r>
                        <a:rPr lang="en-US" sz="1100" dirty="0" smtClean="0">
                          <a:effectLst/>
                        </a:rPr>
                        <a:t>roles.</a:t>
                      </a:r>
                      <a:endParaRPr lang="en-US" sz="1100" dirty="0">
                        <a:effectLst/>
                      </a:endParaRP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829C42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Ensures the strategy for the achievement of the </a:t>
                      </a:r>
                      <a:r>
                        <a:rPr lang="en-US" sz="1100" dirty="0" smtClean="0">
                          <a:effectLst/>
                        </a:rPr>
                        <a:t>goals is clear</a:t>
                      </a:r>
                      <a:r>
                        <a:rPr lang="en-US" sz="1100" dirty="0">
                          <a:effectLst/>
                        </a:rPr>
                        <a:t>, and that it is communicated in a compelling way</a:t>
                      </a:r>
                      <a:r>
                        <a:rPr lang="en-US" sz="1100" dirty="0" smtClean="0">
                          <a:effectLst/>
                        </a:rPr>
                        <a:t>. </a:t>
                      </a:r>
                      <a:endParaRPr lang="en-US" sz="1100" dirty="0">
                        <a:effectLst/>
                      </a:endParaRP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829C42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Ensures all involved in </a:t>
                      </a:r>
                      <a:r>
                        <a:rPr lang="en-US" sz="1100" dirty="0" smtClean="0">
                          <a:effectLst/>
                        </a:rPr>
                        <a:t>achieving the goals understand </a:t>
                      </a:r>
                      <a:r>
                        <a:rPr lang="en-US" sz="1100" dirty="0">
                          <a:effectLst/>
                        </a:rPr>
                        <a:t>how their work fits and the value that they add.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1531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Transparency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829C42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Establishes a clear decision-making process is in place; all involved understand how and why decisions are made.</a:t>
                      </a: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829C42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Instills a sense of openness and candidness among all involved </a:t>
                      </a:r>
                      <a:r>
                        <a:rPr lang="en-US" sz="1100" dirty="0" smtClean="0">
                          <a:effectLst/>
                        </a:rPr>
                        <a:t>and </a:t>
                      </a:r>
                      <a:r>
                        <a:rPr lang="en-US" sz="1100" dirty="0">
                          <a:effectLst/>
                        </a:rPr>
                        <a:t>that there are few secrets and hidden agendas; difficult issues get discussed.</a:t>
                      </a: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829C42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Creates space for unpopular or dissenting opinions to be heard, and an atmosphere where everyone matters.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1531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Integrity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829C42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Models a clear ethical standard.</a:t>
                      </a: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829C42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Addresses and may administer consequences when someone </a:t>
                      </a:r>
                      <a:r>
                        <a:rPr lang="en-US" sz="1100" dirty="0" smtClean="0">
                          <a:effectLst/>
                        </a:rPr>
                        <a:t>crosses </a:t>
                      </a:r>
                      <a:r>
                        <a:rPr lang="en-US" sz="1100" dirty="0">
                          <a:effectLst/>
                        </a:rPr>
                        <a:t>the line as to what is acceptable.</a:t>
                      </a: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829C42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Acts consistently in accordance with the rules and/or norms he/she espouses to others (i.e., they walk their talk), even when it means personal risk.</a:t>
                      </a: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829C42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Is honest in his/her communications.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017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Standards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829C42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Sets clear standards for performance when appropriate, and expects all involved to operate at a very high standard.</a:t>
                      </a: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829C42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Ensures the right people are engaged in the right work and takes swift action to make sure there is a good person/role fit.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702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Accountability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829C42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Ensures all involved have clear </a:t>
                      </a:r>
                      <a:r>
                        <a:rPr lang="en-US" sz="1100" dirty="0" smtClean="0">
                          <a:effectLst/>
                        </a:rPr>
                        <a:t>personal commitments </a:t>
                      </a:r>
                      <a:r>
                        <a:rPr lang="en-US" sz="1100" dirty="0">
                          <a:effectLst/>
                        </a:rPr>
                        <a:t>and objectives.</a:t>
                      </a: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829C42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 smtClean="0">
                          <a:effectLst/>
                        </a:rPr>
                        <a:t>Ensures the alignment of commitments and objectives among all involved are well understood by all.</a:t>
                      </a:r>
                      <a:endParaRPr lang="en-US" sz="1100" dirty="0">
                        <a:effectLst/>
                      </a:endParaRP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829C42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Exhibits a sense of “all being in this together.”</a:t>
                      </a: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829C42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Adopts a “buck stops here” mentality and invites constructive escalation of issues.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03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Viability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85271"/>
              </p:ext>
            </p:extLst>
          </p:nvPr>
        </p:nvGraphicFramePr>
        <p:xfrm>
          <a:off x="381000" y="1010444"/>
          <a:ext cx="8382000" cy="4389120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1190625"/>
                <a:gridCol w="719137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Market and Societal Relevance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Addresses a clear need when establishing the </a:t>
                      </a:r>
                      <a:r>
                        <a:rPr lang="en-US" sz="1100" dirty="0" smtClean="0">
                          <a:effectLst/>
                        </a:rPr>
                        <a:t>goals or objectives.</a:t>
                      </a:r>
                      <a:endParaRPr lang="en-US" sz="1100" dirty="0">
                        <a:effectLst/>
                      </a:endParaRP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Ensures there is a clear connection between the need and the work that is being done to address the need.</a:t>
                      </a: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Ensures all involved have a deep understanding of the needs of those who will benefit from or be impacted by </a:t>
                      </a:r>
                      <a:r>
                        <a:rPr lang="en-US" sz="1100" dirty="0" smtClean="0">
                          <a:effectLst/>
                        </a:rPr>
                        <a:t>achieving the goals or objectives.</a:t>
                      </a:r>
                      <a:endParaRPr lang="en-US" sz="1100" dirty="0">
                        <a:effectLst/>
                      </a:endParaRP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Measures the level of impact achieved and adjusts accordingly when desired impact is not reached.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Sound Logic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 smtClean="0">
                          <a:effectLst/>
                        </a:rPr>
                        <a:t>Brings together team capabilities based on the logic of the goals or objectives.</a:t>
                      </a:r>
                      <a:endParaRPr lang="en-US" sz="1100" dirty="0">
                        <a:effectLst/>
                      </a:endParaRP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Ensures there is a process for determining priorities supporting the </a:t>
                      </a:r>
                      <a:r>
                        <a:rPr lang="en-US" sz="1100" dirty="0" smtClean="0">
                          <a:effectLst/>
                        </a:rPr>
                        <a:t>goals,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and </a:t>
                      </a:r>
                      <a:r>
                        <a:rPr lang="en-US" sz="1100" dirty="0">
                          <a:effectLst/>
                        </a:rPr>
                        <a:t>the priorities are well understood by all involved. </a:t>
                      </a: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Makes appropriate tradeoffs when making decisions about priorities. </a:t>
                      </a: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Strives to maximize value and impact with lowest possible cost.</a:t>
                      </a: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Demonstrates awareness of the broader context and is able to see patterns that inform how to best </a:t>
                      </a:r>
                      <a:r>
                        <a:rPr lang="en-US" sz="1100" dirty="0" smtClean="0">
                          <a:effectLst/>
                        </a:rPr>
                        <a:t>achieve the goals or objectives.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Collective Capability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Ensures the particular mix of resources is adequate to drive the </a:t>
                      </a:r>
                      <a:r>
                        <a:rPr lang="en-US" sz="1100" dirty="0" smtClean="0">
                          <a:effectLst/>
                        </a:rPr>
                        <a:t>goals </a:t>
                      </a:r>
                      <a:r>
                        <a:rPr lang="en-US" sz="1100" dirty="0">
                          <a:effectLst/>
                        </a:rPr>
                        <a:t>to success.</a:t>
                      </a: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Balances the competing concerns of various constituent groups. </a:t>
                      </a: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Establishes practices that drive equity and fairness for all stakeholders involved in </a:t>
                      </a:r>
                      <a:r>
                        <a:rPr lang="en-US" sz="1100" dirty="0" smtClean="0">
                          <a:effectLst/>
                        </a:rPr>
                        <a:t>achieving the goals.</a:t>
                      </a:r>
                      <a:endParaRPr lang="en-US" sz="1100" dirty="0">
                        <a:effectLst/>
                      </a:endParaRPr>
                    </a:p>
                    <a:p>
                      <a:pPr marL="228600" marR="0" lvl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4"/>
                        </a:buClr>
                        <a:buSzPts val="1000"/>
                        <a:buFont typeface="Wingdings" panose="05000000000000000000" pitchFamily="2" charset="2"/>
                        <a:buChar char="l"/>
                      </a:pPr>
                      <a:r>
                        <a:rPr lang="en-US" sz="1100" dirty="0">
                          <a:effectLst/>
                        </a:rPr>
                        <a:t>Ensures people have the information and resources they need to fulfill on their commitment to </a:t>
                      </a:r>
                      <a:r>
                        <a:rPr lang="en-US" sz="1100" dirty="0" smtClean="0">
                          <a:effectLst/>
                        </a:rPr>
                        <a:t>achieving the goals or objectives.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19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Leadership Development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471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CG New">
      <a:dk1>
        <a:srgbClr val="000000"/>
      </a:dk1>
      <a:lt1>
        <a:srgbClr val="FFFFFF"/>
      </a:lt1>
      <a:dk2>
        <a:srgbClr val="66645E"/>
      </a:dk2>
      <a:lt2>
        <a:srgbClr val="C8C6C2"/>
      </a:lt2>
      <a:accent1>
        <a:srgbClr val="5A87C6"/>
      </a:accent1>
      <a:accent2>
        <a:srgbClr val="66645E"/>
      </a:accent2>
      <a:accent3>
        <a:srgbClr val="829C42"/>
      </a:accent3>
      <a:accent4>
        <a:srgbClr val="DF5517"/>
      </a:accent4>
      <a:accent5>
        <a:srgbClr val="8640A6"/>
      </a:accent5>
      <a:accent6>
        <a:srgbClr val="BDCFE8"/>
      </a:accent6>
      <a:hlink>
        <a:srgbClr val="5A87C6"/>
      </a:hlink>
      <a:folHlink>
        <a:srgbClr val="66645E"/>
      </a:folHlink>
    </a:clrScheme>
    <a:fontScheme name="TC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7213812549E64D8E07B4FDA4E06546" ma:contentTypeVersion="0" ma:contentTypeDescription="Create a new document." ma:contentTypeScope="" ma:versionID="a04d158e154335240b07412df49752f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FF07EE-8248-4BF2-B0AC-EE1879DF9E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7D0442-29D8-4699-836C-83B6EE9C404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006E2C-2D27-43DF-8339-F70FF2A001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1834</TotalTime>
  <Words>1541</Words>
  <Application>Microsoft Office PowerPoint</Application>
  <PresentationFormat>On-screen Show (4:3)</PresentationFormat>
  <Paragraphs>184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Geneva</vt:lpstr>
      <vt:lpstr>Times New Roman</vt:lpstr>
      <vt:lpstr>Wingdings</vt:lpstr>
      <vt:lpstr>1_Office Theme</vt:lpstr>
      <vt:lpstr>Adaptive Leadership Development Program Overview for Leaders</vt:lpstr>
      <vt:lpstr>Content</vt:lpstr>
      <vt:lpstr>Adaptive Leadership Framework Overview</vt:lpstr>
      <vt:lpstr>Adaptive Leadership Framework</vt:lpstr>
      <vt:lpstr>Adaptive Leadership Components and Attributes</vt:lpstr>
      <vt:lpstr>Igniting Possibility</vt:lpstr>
      <vt:lpstr>Creating Alignment</vt:lpstr>
      <vt:lpstr>Ensuring Viability</vt:lpstr>
      <vt:lpstr>Adaptive Leadership Development Process</vt:lpstr>
      <vt:lpstr>Who’s Involved and What’s Expected</vt:lpstr>
      <vt:lpstr>Sample Assessment </vt:lpstr>
      <vt:lpstr>Sample Report </vt:lpstr>
      <vt:lpstr>Sample Development Plan</vt:lpstr>
      <vt:lpstr>Choosing Assessors</vt:lpstr>
      <vt:lpstr>Assessment &amp; Development Timeline</vt:lpstr>
      <vt:lpstr>Immediate Next Steps</vt:lpstr>
      <vt:lpstr>Sample Communication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Redesign of Clarion IP</dc:title>
  <dc:creator>Michelle Turnbull</dc:creator>
  <cp:lastModifiedBy>Kim Camire</cp:lastModifiedBy>
  <cp:revision>108</cp:revision>
  <cp:lastPrinted>2017-01-05T15:26:52Z</cp:lastPrinted>
  <dcterms:created xsi:type="dcterms:W3CDTF">2015-12-23T15:09:27Z</dcterms:created>
  <dcterms:modified xsi:type="dcterms:W3CDTF">2017-01-05T18:35:46Z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0x010100F27213812549E64D8E07B4FDA4E06546</vt:lpwstr>
  </property>
</Properties>
</file>